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56" r:id="rId5"/>
    <p:sldId id="270" r:id="rId6"/>
    <p:sldId id="292" r:id="rId7"/>
    <p:sldId id="286" r:id="rId8"/>
    <p:sldId id="287" r:id="rId9"/>
    <p:sldId id="3073" r:id="rId10"/>
    <p:sldId id="290" r:id="rId11"/>
    <p:sldId id="3074" r:id="rId12"/>
    <p:sldId id="3075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iscobold" panose="020B0604020202020204"/>
      <p:regular r:id="rId19"/>
    </p:embeddedFont>
    <p:embeddedFont>
      <p:font typeface="Ciscolight" panose="020B0604020202020204"/>
      <p:regular r:id="rId2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2E75B6"/>
    <a:srgbClr val="1F4E79"/>
    <a:srgbClr val="1DCFF3"/>
    <a:srgbClr val="20D3F4"/>
    <a:srgbClr val="15BAF0"/>
    <a:srgbClr val="F6DD0F"/>
    <a:srgbClr val="1E3159"/>
    <a:srgbClr val="56C5F2"/>
    <a:srgbClr val="4A9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38"/>
    </p:cViewPr>
  </p:sorterViewPr>
  <p:notesViewPr>
    <p:cSldViewPr snapToGrid="0" showGuides="1">
      <p:cViewPr varScale="1">
        <p:scale>
          <a:sx n="52" d="100"/>
          <a:sy n="52" d="100"/>
        </p:scale>
        <p:origin x="286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09029839596368E-2"/>
          <c:y val="0.12686492911813924"/>
          <c:w val="0.95062343030708463"/>
          <c:h val="0.746419389017730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E31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B82-4234-A14B-65BF737A977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B82-4234-A14B-65BF737A977A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prev.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65.900000000000006</c:v>
                </c:pt>
                <c:pt idx="1">
                  <c:v>67.2</c:v>
                </c:pt>
                <c:pt idx="2">
                  <c:v>68.7</c:v>
                </c:pt>
                <c:pt idx="3">
                  <c:v>70.5</c:v>
                </c:pt>
                <c:pt idx="4" formatCode="0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B82-4234-A14B-65BF737A97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8481792"/>
        <c:axId val="8487680"/>
      </c:barChart>
      <c:catAx>
        <c:axId val="84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87680"/>
        <c:crosses val="autoZero"/>
        <c:auto val="1"/>
        <c:lblAlgn val="ctr"/>
        <c:lblOffset val="100"/>
        <c:noMultiLvlLbl val="0"/>
      </c:catAx>
      <c:valAx>
        <c:axId val="8487680"/>
        <c:scaling>
          <c:orientation val="minMax"/>
          <c:max val="7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848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039389482888826E-2"/>
          <c:y val="4.0167515430972842E-2"/>
          <c:w val="0.96535603186947483"/>
          <c:h val="0.8001907162528924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Mercato digitale</c:v>
                </c:pt>
              </c:strCache>
            </c:strRef>
          </c:tx>
          <c:spPr>
            <a:ln w="28575">
              <a:solidFill>
                <a:srgbClr val="1E3159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0-1D51-44F4-9B00-154BF5325F40}"/>
              </c:ext>
            </c:extLst>
          </c:dPt>
          <c:dLbls>
            <c:dLbl>
              <c:idx val="0"/>
              <c:layout>
                <c:manualLayout>
                  <c:x val="-4.8758080426668314E-2"/>
                  <c:y val="-5.55952780493499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D51-44F4-9B00-154BF5325F40}"/>
                </c:ext>
              </c:extLst>
            </c:dLbl>
            <c:dLbl>
              <c:idx val="1"/>
              <c:layout>
                <c:manualLayout>
                  <c:x val="-5.1626202804707512E-2"/>
                  <c:y val="-4.81825743094366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753061438343047E-2"/>
                      <c:h val="7.446060906742933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D51-44F4-9B00-154BF5325F40}"/>
                </c:ext>
              </c:extLst>
            </c:dLbl>
            <c:dLbl>
              <c:idx val="2"/>
              <c:layout>
                <c:manualLayout>
                  <c:x val="-2.5851111292457488E-2"/>
                  <c:y val="-7.2492446325146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51-44F4-9B00-154BF5325F40}"/>
                </c:ext>
              </c:extLst>
            </c:dLbl>
            <c:dLbl>
              <c:idx val="3"/>
              <c:layout>
                <c:manualLayout>
                  <c:x val="-3.9190743715508881E-2"/>
                  <c:y val="-7.057489830546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51-44F4-9B00-154BF5325F4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prev.</c:v>
                </c:pt>
              </c:strCache>
            </c:strRef>
          </c:cat>
          <c:val>
            <c:numRef>
              <c:f>Foglio1!$B$2:$B$6</c:f>
              <c:numCache>
                <c:formatCode>0.0%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2.3E-2</c:v>
                </c:pt>
                <c:pt idx="3">
                  <c:v>2.5000000000000001E-2</c:v>
                </c:pt>
                <c:pt idx="4">
                  <c:v>2.5000000000000001E-2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D51-44F4-9B00-154BF5325F40}"/>
            </c:ext>
          </c:extLst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PIL</c:v>
                </c:pt>
              </c:strCache>
            </c:strRef>
          </c:tx>
          <c:spPr>
            <a:ln w="28575">
              <a:solidFill>
                <a:srgbClr val="FCCD47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501010265870445E-3"/>
                  <c:y val="2.7616170028627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51-44F4-9B00-154BF5325F40}"/>
                </c:ext>
              </c:extLst>
            </c:dLbl>
            <c:dLbl>
              <c:idx val="1"/>
              <c:layout>
                <c:manualLayout>
                  <c:x val="2.3501010265870445E-3"/>
                  <c:y val="3.1068191282205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51-44F4-9B00-154BF5325F40}"/>
                </c:ext>
              </c:extLst>
            </c:dLbl>
            <c:dLbl>
              <c:idx val="2"/>
              <c:layout>
                <c:manualLayout>
                  <c:x val="-3.5251515398805666E-2"/>
                  <c:y val="6.55884038179898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sz="1600" b="1"/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1D51-44F4-9B00-154BF5325F40}"/>
                </c:ext>
              </c:extLst>
            </c:dLbl>
            <c:dLbl>
              <c:idx val="4"/>
              <c:layout>
                <c:manualLayout>
                  <c:x val="-1.7418108318003913E-2"/>
                  <c:y val="-3.69678038742893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46F-467C-9225-571DC8877E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/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Foglio1!$A$2:$A$6</c:f>
              <c:strCache>
                <c:ptCount val="5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 prev.</c:v>
                </c:pt>
              </c:strCache>
            </c:strRef>
          </c:cat>
          <c:val>
            <c:numRef>
              <c:f>Foglio1!$C$2:$C$6</c:f>
              <c:numCache>
                <c:formatCode>0.0%</c:formatCode>
                <c:ptCount val="5"/>
                <c:pt idx="0">
                  <c:v>8.9999999999999993E-3</c:v>
                </c:pt>
                <c:pt idx="1">
                  <c:v>1.0999999999999999E-2</c:v>
                </c:pt>
                <c:pt idx="2">
                  <c:v>1.6E-2</c:v>
                </c:pt>
                <c:pt idx="3">
                  <c:v>8.9999999999999993E-3</c:v>
                </c:pt>
                <c:pt idx="4">
                  <c:v>1E-3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1D51-44F4-9B00-154BF5325F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393088"/>
        <c:axId val="8394624"/>
      </c:lineChart>
      <c:catAx>
        <c:axId val="839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394624"/>
        <c:crosses val="autoZero"/>
        <c:auto val="1"/>
        <c:lblAlgn val="ctr"/>
        <c:lblOffset val="100"/>
        <c:noMultiLvlLbl val="0"/>
      </c:catAx>
      <c:valAx>
        <c:axId val="8394624"/>
        <c:scaling>
          <c:orientation val="minMax"/>
          <c:max val="3.5000000000000003E-2"/>
        </c:scaling>
        <c:delete val="1"/>
        <c:axPos val="l"/>
        <c:numFmt formatCode="0.0%" sourceLinked="1"/>
        <c:majorTickMark val="out"/>
        <c:minorTickMark val="none"/>
        <c:tickLblPos val="nextTo"/>
        <c:crossAx val="83930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5591898522375242"/>
          <c:y val="0.67460526218296868"/>
          <c:w val="0.59471953588284598"/>
          <c:h val="6.2696044907806572E-2"/>
        </c:manualLayout>
      </c:layout>
      <c:overlay val="0"/>
      <c:txPr>
        <a:bodyPr/>
        <a:lstStyle/>
        <a:p>
          <a:pPr>
            <a:defRPr sz="1600" b="1">
              <a:solidFill>
                <a:schemeClr val="tx1"/>
              </a:solidFill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2309029839596368E-2"/>
          <c:y val="7.3093552519586616E-2"/>
          <c:w val="0.96535603186947483"/>
          <c:h val="0.80019071625289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E3159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68B0D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1B1-4482-87BE-CDF391D9599A}"/>
              </c:ext>
            </c:extLst>
          </c:dPt>
          <c:dPt>
            <c:idx val="1"/>
            <c:invertIfNegative val="0"/>
            <c:bubble3D val="0"/>
            <c:spPr>
              <a:solidFill>
                <a:srgbClr val="6E8C9D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1B1-4482-87BE-CDF391D9599A}"/>
              </c:ext>
            </c:extLst>
          </c:dPt>
          <c:dPt>
            <c:idx val="2"/>
            <c:invertIfNegative val="0"/>
            <c:bubble3D val="0"/>
            <c:spPr>
              <a:solidFill>
                <a:srgbClr val="D9902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1B1-4482-87BE-CDF391D9599A}"/>
              </c:ext>
            </c:extLst>
          </c:dPt>
          <c:dPt>
            <c:idx val="3"/>
            <c:invertIfNegative val="0"/>
            <c:bubble3D val="0"/>
            <c:spPr>
              <a:solidFill>
                <a:srgbClr val="41667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1B1-4482-87BE-CDF391D9599A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Foglio1!$A$2:$A$5</c:f>
              <c:strCache>
                <c:ptCount val="4"/>
                <c:pt idx="0">
                  <c:v>Grandi</c:v>
                </c:pt>
                <c:pt idx="1">
                  <c:v>Medie</c:v>
                </c:pt>
                <c:pt idx="2">
                  <c:v>Piccole</c:v>
                </c:pt>
                <c:pt idx="3">
                  <c:v>Consumer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4.2653862426299982E-2</c:v>
                </c:pt>
                <c:pt idx="1">
                  <c:v>3.8329911019849394E-2</c:v>
                </c:pt>
                <c:pt idx="2">
                  <c:v>2.2346368715083775E-2</c:v>
                </c:pt>
                <c:pt idx="3">
                  <c:v>1.00995112804525E-2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1B1-4482-87BE-CDF391D95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27"/>
        <c:axId val="8481792"/>
        <c:axId val="8487680"/>
      </c:barChart>
      <c:catAx>
        <c:axId val="8481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8487680"/>
        <c:crosses val="autoZero"/>
        <c:auto val="1"/>
        <c:lblAlgn val="ctr"/>
        <c:lblOffset val="100"/>
        <c:noMultiLvlLbl val="0"/>
      </c:catAx>
      <c:valAx>
        <c:axId val="8487680"/>
        <c:scaling>
          <c:orientation val="minMax"/>
          <c:max val="5.000000000000001E-2"/>
          <c:min val="0"/>
        </c:scaling>
        <c:delete val="1"/>
        <c:axPos val="l"/>
        <c:numFmt formatCode="0.0%" sourceLinked="0"/>
        <c:majorTickMark val="out"/>
        <c:minorTickMark val="none"/>
        <c:tickLblPos val="nextTo"/>
        <c:crossAx val="8481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69196622102593"/>
          <c:y val="5.0096662778018421E-2"/>
          <c:w val="0.53192738598752309"/>
          <c:h val="0.75406782069506373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Vendite</c:v>
                </c:pt>
              </c:strCache>
            </c:strRef>
          </c:tx>
          <c:spPr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68B0DD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0EF-4CB5-9E55-F4131E0C82A0}"/>
              </c:ext>
            </c:extLst>
          </c:dPt>
          <c:dPt>
            <c:idx val="1"/>
            <c:bubble3D val="0"/>
            <c:spPr>
              <a:solidFill>
                <a:srgbClr val="6E8C9D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0EF-4CB5-9E55-F4131E0C82A0}"/>
              </c:ext>
            </c:extLst>
          </c:dPt>
          <c:dPt>
            <c:idx val="2"/>
            <c:bubble3D val="0"/>
            <c:spPr>
              <a:solidFill>
                <a:srgbClr val="D88C1C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0EF-4CB5-9E55-F4131E0C82A0}"/>
              </c:ext>
            </c:extLst>
          </c:dPt>
          <c:dPt>
            <c:idx val="3"/>
            <c:bubble3D val="0"/>
            <c:spPr>
              <a:solidFill>
                <a:srgbClr val="416670"/>
              </a:solidFill>
              <a:ln w="19050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0EF-4CB5-9E55-F4131E0C82A0}"/>
              </c:ext>
            </c:extLst>
          </c:dPt>
          <c:dLbls>
            <c:dLbl>
              <c:idx val="0"/>
              <c:layout>
                <c:manualLayout>
                  <c:x val="-1.249784862957704E-2"/>
                  <c:y val="-6.292674686075852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EF-4CB5-9E55-F4131E0C82A0}"/>
                </c:ext>
              </c:extLst>
            </c:dLbl>
            <c:dLbl>
              <c:idx val="1"/>
              <c:layout>
                <c:manualLayout>
                  <c:x val="9.6484553160363154E-2"/>
                  <c:y val="-3.3809841257562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EF-4CB5-9E55-F4131E0C82A0}"/>
                </c:ext>
              </c:extLst>
            </c:dLbl>
            <c:dLbl>
              <c:idx val="2"/>
              <c:layout>
                <c:manualLayout>
                  <c:x val="-0.21065907097315115"/>
                  <c:y val="-2.451093615178131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EF-4CB5-9E55-F4131E0C82A0}"/>
                </c:ext>
              </c:extLst>
            </c:dLbl>
            <c:dLbl>
              <c:idx val="3"/>
              <c:layout>
                <c:manualLayout>
                  <c:x val="5.2730227335218378E-2"/>
                  <c:y val="-8.22965087143507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548348744431926"/>
                      <c:h val="0.173491252494700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0EF-4CB5-9E55-F4131E0C82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Foglio1!$A$2:$A$5</c:f>
              <c:strCache>
                <c:ptCount val="4"/>
                <c:pt idx="0">
                  <c:v>Grandi imprese (250+)</c:v>
                </c:pt>
                <c:pt idx="1">
                  <c:v>Medie imprese (50-249 addetti)</c:v>
                </c:pt>
                <c:pt idx="2">
                  <c:v>Piccole imprese (1-49 addetti)</c:v>
                </c:pt>
                <c:pt idx="3">
                  <c:v>Consumer</c:v>
                </c:pt>
              </c:strCache>
            </c:strRef>
          </c:cat>
          <c:val>
            <c:numRef>
              <c:f>Foglio1!$B$2:$B$5</c:f>
              <c:numCache>
                <c:formatCode>0.0%</c:formatCode>
                <c:ptCount val="4"/>
                <c:pt idx="0">
                  <c:v>0.33690435204301394</c:v>
                </c:pt>
                <c:pt idx="1">
                  <c:v>0.1076297197086548</c:v>
                </c:pt>
                <c:pt idx="2">
                  <c:v>0.12983677459910237</c:v>
                </c:pt>
                <c:pt idx="3">
                  <c:v>0.42562915364922888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0EF-4CB5-9E55-F4131E0C8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4923555502380077E-2"/>
          <c:y val="2.9587340261190347E-2"/>
          <c:w val="0.76363304805841248"/>
          <c:h val="0.839164415104361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Dispositivi e sistemi</c:v>
                </c:pt>
              </c:strCache>
            </c:strRef>
          </c:tx>
          <c:spPr>
            <a:solidFill>
              <a:srgbClr val="496F7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it-IT" sz="1600" b="1" i="0" u="none" strike="noStrike" kern="1200" baseline="0">
                    <a:solidFill>
                      <a:schemeClr val="bg1"/>
                    </a:solidFill>
                    <a:latin typeface="Ciscolight" panose="020B06040202020202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Foglio1!$B$1:$E$1</c:f>
              <c:strCache>
                <c:ptCount val="4"/>
                <c:pt idx="0">
                  <c:v>2018</c:v>
                </c:pt>
                <c:pt idx="1">
                  <c:v>2019 prev.</c:v>
                </c:pt>
                <c:pt idx="2">
                  <c:v>2020 prev.</c:v>
                </c:pt>
                <c:pt idx="3">
                  <c:v>2021 prev</c:v>
                </c:pt>
              </c:strCache>
            </c:strRef>
          </c:cat>
          <c:val>
            <c:numRef>
              <c:f>Foglio1!$B$2:$E$2</c:f>
              <c:numCache>
                <c:formatCode>_-* #,##0.0_-;\-* #,##0.0_-;_-* "-"??_-;_-@_-</c:formatCode>
                <c:ptCount val="4"/>
                <c:pt idx="0">
                  <c:v>18806.8</c:v>
                </c:pt>
                <c:pt idx="1">
                  <c:v>19106</c:v>
                </c:pt>
                <c:pt idx="2">
                  <c:v>19477.599999999999</c:v>
                </c:pt>
                <c:pt idx="3">
                  <c:v>19900.599999999999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C9-4BCC-9F8B-E1845D7895B5}"/>
            </c:ext>
          </c:extLst>
        </c:ser>
        <c:ser>
          <c:idx val="1"/>
          <c:order val="1"/>
          <c:tx>
            <c:strRef>
              <c:f>Foglio1!$A$3</c:f>
              <c:strCache>
                <c:ptCount val="1"/>
                <c:pt idx="0">
                  <c:v>Software e soluzioni ICT </c:v>
                </c:pt>
              </c:strCache>
            </c:strRef>
          </c:tx>
          <c:spPr>
            <a:solidFill>
              <a:srgbClr val="71BCEB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it-IT" sz="1600" b="1" i="0" u="none" strike="noStrike" kern="1200" baseline="0">
                    <a:solidFill>
                      <a:schemeClr val="bg1"/>
                    </a:solidFill>
                    <a:latin typeface="Ciscolight" panose="020B06040202020202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Foglio1!$B$1:$E$1</c:f>
              <c:strCache>
                <c:ptCount val="4"/>
                <c:pt idx="0">
                  <c:v>2018</c:v>
                </c:pt>
                <c:pt idx="1">
                  <c:v>2019 prev.</c:v>
                </c:pt>
                <c:pt idx="2">
                  <c:v>2020 prev.</c:v>
                </c:pt>
                <c:pt idx="3">
                  <c:v>2021 prev</c:v>
                </c:pt>
              </c:strCache>
            </c:strRef>
          </c:cat>
          <c:val>
            <c:numRef>
              <c:f>Foglio1!$B$3:$E$3</c:f>
              <c:numCache>
                <c:formatCode>_-* #,##0.0_-;\-* #,##0.0_-;_-* "-"??_-;_-@_-</c:formatCode>
                <c:ptCount val="4"/>
                <c:pt idx="0">
                  <c:v>7136.1</c:v>
                </c:pt>
                <c:pt idx="1">
                  <c:v>7597</c:v>
                </c:pt>
                <c:pt idx="2">
                  <c:v>8075.1736842105265</c:v>
                </c:pt>
                <c:pt idx="3">
                  <c:v>8579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C9-4BCC-9F8B-E1845D7895B5}"/>
            </c:ext>
          </c:extLst>
        </c:ser>
        <c:ser>
          <c:idx val="2"/>
          <c:order val="2"/>
          <c:tx>
            <c:strRef>
              <c:f>Foglio1!$A$4</c:f>
              <c:strCache>
                <c:ptCount val="1"/>
                <c:pt idx="0">
                  <c:v>Servizi ICT</c:v>
                </c:pt>
              </c:strCache>
            </c:strRef>
          </c:tx>
          <c:spPr>
            <a:solidFill>
              <a:srgbClr val="7796A8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it-IT" sz="1600" b="1" i="0" u="none" strike="noStrike" kern="1200" baseline="0">
                    <a:solidFill>
                      <a:schemeClr val="bg1"/>
                    </a:solidFill>
                    <a:latin typeface="Ciscolight" panose="020B06040202020202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Foglio1!$B$1:$E$1</c:f>
              <c:strCache>
                <c:ptCount val="4"/>
                <c:pt idx="0">
                  <c:v>2018</c:v>
                </c:pt>
                <c:pt idx="1">
                  <c:v>2019 prev.</c:v>
                </c:pt>
                <c:pt idx="2">
                  <c:v>2020 prev.</c:v>
                </c:pt>
                <c:pt idx="3">
                  <c:v>2021 prev</c:v>
                </c:pt>
              </c:strCache>
            </c:strRef>
          </c:cat>
          <c:val>
            <c:numRef>
              <c:f>Foglio1!$B$4:$E$4</c:f>
              <c:numCache>
                <c:formatCode>_-* #,##0.0_-;\-* #,##0.0_-;_-* "-"??_-;_-@_-</c:formatCode>
                <c:ptCount val="4"/>
                <c:pt idx="0">
                  <c:v>11622.5</c:v>
                </c:pt>
                <c:pt idx="1">
                  <c:v>12279</c:v>
                </c:pt>
                <c:pt idx="2">
                  <c:v>13020</c:v>
                </c:pt>
                <c:pt idx="3">
                  <c:v>13871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C9-4BCC-9F8B-E1845D7895B5}"/>
            </c:ext>
          </c:extLst>
        </c:ser>
        <c:ser>
          <c:idx val="3"/>
          <c:order val="3"/>
          <c:tx>
            <c:strRef>
              <c:f>Foglio1!$A$5</c:f>
              <c:strCache>
                <c:ptCount val="1"/>
                <c:pt idx="0">
                  <c:v>Servizi di rete TLC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anchorCtr="0"/>
              <a:lstStyle/>
              <a:p>
                <a:pPr algn="ctr">
                  <a:defRPr lang="it-IT" sz="1600" b="1" i="0" u="none" strike="noStrike" kern="1200" baseline="0">
                    <a:solidFill>
                      <a:schemeClr val="tx1"/>
                    </a:solidFill>
                    <a:latin typeface="Ciscolight" panose="020B0604020202020204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Foglio1!$B$1:$E$1</c:f>
              <c:strCache>
                <c:ptCount val="4"/>
                <c:pt idx="0">
                  <c:v>2018</c:v>
                </c:pt>
                <c:pt idx="1">
                  <c:v>2019 prev.</c:v>
                </c:pt>
                <c:pt idx="2">
                  <c:v>2020 prev.</c:v>
                </c:pt>
                <c:pt idx="3">
                  <c:v>2021 prev</c:v>
                </c:pt>
              </c:strCache>
            </c:strRef>
          </c:cat>
          <c:val>
            <c:numRef>
              <c:f>Foglio1!$B$5:$E$5</c:f>
              <c:numCache>
                <c:formatCode>_-* #,##0.0_-;\-* #,##0.0_-;_-* "-"??_-;_-@_-</c:formatCode>
                <c:ptCount val="4"/>
                <c:pt idx="0">
                  <c:v>21752</c:v>
                </c:pt>
                <c:pt idx="1">
                  <c:v>21253</c:v>
                </c:pt>
                <c:pt idx="2">
                  <c:v>20825</c:v>
                </c:pt>
                <c:pt idx="3">
                  <c:v>20431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C9-4BCC-9F8B-E1845D7895B5}"/>
            </c:ext>
          </c:extLst>
        </c:ser>
        <c:ser>
          <c:idx val="4"/>
          <c:order val="4"/>
          <c:tx>
            <c:strRef>
              <c:f>Foglio1!$A$6</c:f>
              <c:strCache>
                <c:ptCount val="1"/>
                <c:pt idx="0">
                  <c:v>Contenuti e Pubblicità Digitali</c:v>
                </c:pt>
              </c:strCache>
            </c:strRef>
          </c:tx>
          <c:spPr>
            <a:solidFill>
              <a:srgbClr val="D99022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FB-4709-B541-57342FE91907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Ciscolight" panose="020B0604020202020204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Foglio1!$B$1:$E$1</c:f>
              <c:strCache>
                <c:ptCount val="4"/>
                <c:pt idx="0">
                  <c:v>2018</c:v>
                </c:pt>
                <c:pt idx="1">
                  <c:v>2019 prev.</c:v>
                </c:pt>
                <c:pt idx="2">
                  <c:v>2020 prev.</c:v>
                </c:pt>
                <c:pt idx="3">
                  <c:v>2021 prev</c:v>
                </c:pt>
              </c:strCache>
            </c:strRef>
          </c:cat>
          <c:val>
            <c:numRef>
              <c:f>Foglio1!$B$6:$E$6</c:f>
              <c:numCache>
                <c:formatCode>_-* #,##0.0_-;\-* #,##0.0_-;_-* "-"??_-;_-@_-</c:formatCode>
                <c:ptCount val="4"/>
                <c:pt idx="0">
                  <c:v>11155.7</c:v>
                </c:pt>
                <c:pt idx="1">
                  <c:v>11987</c:v>
                </c:pt>
                <c:pt idx="2">
                  <c:v>12856</c:v>
                </c:pt>
                <c:pt idx="3">
                  <c:v>13754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C9-4BCC-9F8B-E1845D789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8361472"/>
        <c:axId val="8363008"/>
      </c:barChart>
      <c:catAx>
        <c:axId val="8361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  <a:latin typeface="+mn-lt"/>
              </a:defRPr>
            </a:pPr>
            <a:endParaRPr lang="it-IT"/>
          </a:p>
        </c:txPr>
        <c:crossAx val="8363008"/>
        <c:crosses val="autoZero"/>
        <c:auto val="1"/>
        <c:lblAlgn val="ctr"/>
        <c:lblOffset val="100"/>
        <c:noMultiLvlLbl val="0"/>
      </c:catAx>
      <c:valAx>
        <c:axId val="836300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one"/>
        <c:crossAx val="83614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348392808851206"/>
          <c:y val="7.6752226375484123E-2"/>
          <c:w val="0.22986005952326879"/>
          <c:h val="0.83965545609090175"/>
        </c:manualLayout>
      </c:layout>
      <c:overlay val="0"/>
      <c:txPr>
        <a:bodyPr/>
        <a:lstStyle/>
        <a:p>
          <a:pPr>
            <a:defRPr sz="1600" b="1"/>
          </a:pPr>
          <a:endParaRPr lang="it-I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2019 prev</c:v>
                </c:pt>
                <c:pt idx="1">
                  <c:v>2020 prev</c:v>
                </c:pt>
                <c:pt idx="2">
                  <c:v>2021 prev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3033.1391891891894</c:v>
                </c:pt>
                <c:pt idx="1">
                  <c:v>3499.8512162162165</c:v>
                </c:pt>
                <c:pt idx="2">
                  <c:v>3997.5632432432435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9-4436-BDAF-BE93D1B42E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449603568"/>
        <c:axId val="449601928"/>
      </c:barChart>
      <c:catAx>
        <c:axId val="4496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601928"/>
        <c:crosses val="autoZero"/>
        <c:auto val="1"/>
        <c:lblAlgn val="ctr"/>
        <c:lblOffset val="100"/>
        <c:noMultiLvlLbl val="0"/>
      </c:catAx>
      <c:valAx>
        <c:axId val="449601928"/>
        <c:scaling>
          <c:orientation val="minMax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44960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2019 prev</c:v>
                </c:pt>
                <c:pt idx="1">
                  <c:v>2020 prev</c:v>
                </c:pt>
                <c:pt idx="2">
                  <c:v>2021 prev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2830.4</c:v>
                </c:pt>
                <c:pt idx="1">
                  <c:v>3460.5</c:v>
                </c:pt>
                <c:pt idx="2">
                  <c:v>4181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3-4E3E-9A89-CBF8692310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449603568"/>
        <c:axId val="449601928"/>
      </c:barChart>
      <c:catAx>
        <c:axId val="4496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601928"/>
        <c:crosses val="autoZero"/>
        <c:auto val="1"/>
        <c:lblAlgn val="ctr"/>
        <c:lblOffset val="100"/>
        <c:noMultiLvlLbl val="0"/>
      </c:catAx>
      <c:valAx>
        <c:axId val="449601928"/>
        <c:scaling>
          <c:orientation val="minMax"/>
        </c:scaling>
        <c:delete val="1"/>
        <c:axPos val="l"/>
        <c:numFmt formatCode="_-* #,##0.0_-;\-* #,##0.0_-;_-* &quot;-&quot;??_-;_-@_-" sourceLinked="1"/>
        <c:majorTickMark val="none"/>
        <c:minorTickMark val="none"/>
        <c:tickLblPos val="nextTo"/>
        <c:crossAx val="44960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2019 prev</c:v>
                </c:pt>
                <c:pt idx="1">
                  <c:v>2020 prev</c:v>
                </c:pt>
                <c:pt idx="2">
                  <c:v>2021 prev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3390</c:v>
                </c:pt>
                <c:pt idx="1">
                  <c:v>3880</c:v>
                </c:pt>
                <c:pt idx="2">
                  <c:v>4410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65-425D-8669-8A1670E62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449603568"/>
        <c:axId val="449601928"/>
      </c:barChart>
      <c:catAx>
        <c:axId val="4496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601928"/>
        <c:crosses val="autoZero"/>
        <c:auto val="1"/>
        <c:lblAlgn val="ctr"/>
        <c:lblOffset val="100"/>
        <c:noMultiLvlLbl val="0"/>
      </c:catAx>
      <c:valAx>
        <c:axId val="449601928"/>
        <c:scaling>
          <c:orientation val="minMax"/>
          <c:max val="4500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44960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Foglio1!$A$2</c:f>
              <c:strCache>
                <c:ptCount val="1"/>
                <c:pt idx="0">
                  <c:v>Categoria 1</c:v>
                </c:pt>
              </c:strCache>
            </c:strRef>
          </c:tx>
          <c:spPr>
            <a:solidFill>
              <a:srgbClr val="517883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Foglio1!$B$1:$D$1</c:f>
              <c:strCache>
                <c:ptCount val="3"/>
                <c:pt idx="0">
                  <c:v>2019 prev</c:v>
                </c:pt>
                <c:pt idx="1">
                  <c:v>2020 prev</c:v>
                </c:pt>
                <c:pt idx="2">
                  <c:v>2021 prev</c:v>
                </c:pt>
              </c:strCache>
            </c:strRef>
          </c:cat>
          <c:val>
            <c:numRef>
              <c:f>Foglio1!$B$2:$D$2</c:f>
              <c:numCache>
                <c:formatCode>_-* #,##0.0_-;\-* #,##0.0_-;_-* "-"??_-;_-@_-</c:formatCode>
                <c:ptCount val="3"/>
                <c:pt idx="0">
                  <c:v>1138.0999999999999</c:v>
                </c:pt>
                <c:pt idx="1">
                  <c:v>1296.0367793999999</c:v>
                </c:pt>
                <c:pt idx="2">
                  <c:v>1484.373029976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4-420A-903A-0C44B2E45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9"/>
        <c:overlap val="-27"/>
        <c:axId val="449603568"/>
        <c:axId val="449601928"/>
      </c:barChart>
      <c:catAx>
        <c:axId val="4496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49601928"/>
        <c:crosses val="autoZero"/>
        <c:auto val="1"/>
        <c:lblAlgn val="ctr"/>
        <c:lblOffset val="100"/>
        <c:noMultiLvlLbl val="0"/>
      </c:catAx>
      <c:valAx>
        <c:axId val="449601928"/>
        <c:scaling>
          <c:orientation val="minMax"/>
          <c:max val="4500"/>
        </c:scaling>
        <c:delete val="1"/>
        <c:axPos val="l"/>
        <c:numFmt formatCode="_-* #,##0.0_-;\-* #,##0.0_-;_-* &quot;-&quot;??_-;_-@_-" sourceLinked="1"/>
        <c:majorTickMark val="out"/>
        <c:minorTickMark val="none"/>
        <c:tickLblPos val="nextTo"/>
        <c:crossAx val="449603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0.5418</cdr:x>
      <cdr:y>0.02798</cdr:y>
    </cdr:from>
    <cdr:to>
      <cdr:x>0.61405</cdr:x>
      <cdr:y>0.138</cdr:y>
    </cdr:to>
    <cdr:sp macro="" textlink="">
      <cdr:nvSpPr>
        <cdr:cNvPr id="14" name="CasellaDiTesto 19">
          <a:extLst xmlns:a="http://schemas.openxmlformats.org/drawingml/2006/main">
            <a:ext uri="{FF2B5EF4-FFF2-40B4-BE49-F238E27FC236}">
              <a16:creationId xmlns:a16="http://schemas.microsoft.com/office/drawing/2014/main" id="{78872210-2A6C-4859-B41D-F03163251E7F}"/>
            </a:ext>
          </a:extLst>
        </cdr:cNvPr>
        <cdr:cNvSpPr txBox="1"/>
      </cdr:nvSpPr>
      <cdr:spPr>
        <a:xfrm xmlns:a="http://schemas.openxmlformats.org/drawingml/2006/main">
          <a:off x="6202687" y="103887"/>
          <a:ext cx="827140" cy="40860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it-IT"/>
          </a:defPPr>
          <a:lvl1pPr marL="0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148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296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444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592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5740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2888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036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184" algn="l" defTabSz="914296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>
              <a:solidFill>
                <a:schemeClr val="tx1"/>
              </a:solidFill>
            </a:rPr>
            <a:t>+3.1%</a:t>
          </a:r>
        </a:p>
      </cdr:txBody>
    </cdr:sp>
  </cdr:relSizeAnchor>
  <cdr:relSizeAnchor xmlns:cdr="http://schemas.openxmlformats.org/drawingml/2006/chartDrawing">
    <cdr:from>
      <cdr:x>0.54995</cdr:x>
      <cdr:y>0.70776</cdr:y>
    </cdr:from>
    <cdr:to>
      <cdr:x>0.61848</cdr:x>
      <cdr:y>0.80862</cdr:y>
    </cdr:to>
    <cdr:sp macro="" textlink="">
      <cdr:nvSpPr>
        <cdr:cNvPr id="17" name="CasellaDiTesto 33">
          <a:extLst xmlns:a="http://schemas.openxmlformats.org/drawingml/2006/main">
            <a:ext uri="{FF2B5EF4-FFF2-40B4-BE49-F238E27FC236}">
              <a16:creationId xmlns:a16="http://schemas.microsoft.com/office/drawing/2014/main" id="{37267924-8B73-42FC-8A39-F13F68068587}"/>
            </a:ext>
          </a:extLst>
        </cdr:cNvPr>
        <cdr:cNvSpPr txBox="1"/>
      </cdr:nvSpPr>
      <cdr:spPr>
        <a:xfrm xmlns:a="http://schemas.openxmlformats.org/drawingml/2006/main">
          <a:off x="6295991" y="2628282"/>
          <a:ext cx="784552" cy="37454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i="1" dirty="0">
              <a:solidFill>
                <a:schemeClr val="tx1"/>
              </a:solidFill>
            </a:rPr>
            <a:t>+2,2%</a:t>
          </a:r>
        </a:p>
      </cdr:txBody>
    </cdr:sp>
  </cdr:relSizeAnchor>
  <cdr:relSizeAnchor xmlns:cdr="http://schemas.openxmlformats.org/drawingml/2006/chartDrawing">
    <cdr:from>
      <cdr:x>0.54953</cdr:x>
      <cdr:y>0.58125</cdr:y>
    </cdr:from>
    <cdr:to>
      <cdr:x>0.61806</cdr:x>
      <cdr:y>0.68211</cdr:y>
    </cdr:to>
    <cdr:sp macro="" textlink="">
      <cdr:nvSpPr>
        <cdr:cNvPr id="18" name="CasellaDiTesto 34">
          <a:extLst xmlns:a="http://schemas.openxmlformats.org/drawingml/2006/main">
            <a:ext uri="{FF2B5EF4-FFF2-40B4-BE49-F238E27FC236}">
              <a16:creationId xmlns:a16="http://schemas.microsoft.com/office/drawing/2014/main" id="{2D91C128-AB33-402A-A1C5-020CEFA34AA2}"/>
            </a:ext>
          </a:extLst>
        </cdr:cNvPr>
        <cdr:cNvSpPr txBox="1"/>
      </cdr:nvSpPr>
      <cdr:spPr>
        <a:xfrm xmlns:a="http://schemas.openxmlformats.org/drawingml/2006/main">
          <a:off x="6291183" y="2158481"/>
          <a:ext cx="784552" cy="37454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+6.2%</a:t>
          </a:r>
        </a:p>
      </cdr:txBody>
    </cdr:sp>
  </cdr:relSizeAnchor>
  <cdr:relSizeAnchor xmlns:cdr="http://schemas.openxmlformats.org/drawingml/2006/chartDrawing">
    <cdr:from>
      <cdr:x>0.55283</cdr:x>
      <cdr:y>0.3058</cdr:y>
    </cdr:from>
    <cdr:to>
      <cdr:x>0.61789</cdr:x>
      <cdr:y>0.40667</cdr:y>
    </cdr:to>
    <cdr:sp macro="" textlink="">
      <cdr:nvSpPr>
        <cdr:cNvPr id="19" name="CasellaDiTesto 35">
          <a:extLst xmlns:a="http://schemas.openxmlformats.org/drawingml/2006/main">
            <a:ext uri="{FF2B5EF4-FFF2-40B4-BE49-F238E27FC236}">
              <a16:creationId xmlns:a16="http://schemas.microsoft.com/office/drawing/2014/main" id="{204F3A34-51F4-4AAB-A2DF-2C1E5EEE7522}"/>
            </a:ext>
          </a:extLst>
        </cdr:cNvPr>
        <cdr:cNvSpPr txBox="1"/>
      </cdr:nvSpPr>
      <cdr:spPr>
        <a:xfrm xmlns:a="http://schemas.openxmlformats.org/drawingml/2006/main">
          <a:off x="6328962" y="1135585"/>
          <a:ext cx="744826" cy="37458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-1.9%</a:t>
          </a:r>
        </a:p>
      </cdr:txBody>
    </cdr:sp>
  </cdr:relSizeAnchor>
  <cdr:relSizeAnchor xmlns:cdr="http://schemas.openxmlformats.org/drawingml/2006/chartDrawing">
    <cdr:from>
      <cdr:x>0.54868</cdr:x>
      <cdr:y>0.15785</cdr:y>
    </cdr:from>
    <cdr:to>
      <cdr:x>0.61721</cdr:x>
      <cdr:y>0.25871</cdr:y>
    </cdr:to>
    <cdr:sp macro="" textlink="">
      <cdr:nvSpPr>
        <cdr:cNvPr id="20" name="CasellaDiTesto 36">
          <a:extLst xmlns:a="http://schemas.openxmlformats.org/drawingml/2006/main">
            <a:ext uri="{FF2B5EF4-FFF2-40B4-BE49-F238E27FC236}">
              <a16:creationId xmlns:a16="http://schemas.microsoft.com/office/drawing/2014/main" id="{8EAA4F05-3E4D-4754-A57E-2FB5FC0EC715}"/>
            </a:ext>
          </a:extLst>
        </cdr:cNvPr>
        <cdr:cNvSpPr txBox="1"/>
      </cdr:nvSpPr>
      <cdr:spPr>
        <a:xfrm xmlns:a="http://schemas.openxmlformats.org/drawingml/2006/main">
          <a:off x="6281452" y="586165"/>
          <a:ext cx="784551" cy="37454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+7,0%</a:t>
          </a:r>
        </a:p>
      </cdr:txBody>
    </cdr:sp>
  </cdr:relSizeAnchor>
  <cdr:relSizeAnchor xmlns:cdr="http://schemas.openxmlformats.org/drawingml/2006/chartDrawing">
    <cdr:from>
      <cdr:x>0.54868</cdr:x>
      <cdr:y>0.47604</cdr:y>
    </cdr:from>
    <cdr:to>
      <cdr:x>0.61721</cdr:x>
      <cdr:y>0.5769</cdr:y>
    </cdr:to>
    <cdr:sp macro="" textlink="">
      <cdr:nvSpPr>
        <cdr:cNvPr id="21" name="CasellaDiTesto 38">
          <a:extLst xmlns:a="http://schemas.openxmlformats.org/drawingml/2006/main">
            <a:ext uri="{FF2B5EF4-FFF2-40B4-BE49-F238E27FC236}">
              <a16:creationId xmlns:a16="http://schemas.microsoft.com/office/drawing/2014/main" id="{0B786A9F-3982-47BB-ACBE-D20325173148}"/>
            </a:ext>
          </a:extLst>
        </cdr:cNvPr>
        <cdr:cNvSpPr txBox="1"/>
      </cdr:nvSpPr>
      <cdr:spPr>
        <a:xfrm xmlns:a="http://schemas.openxmlformats.org/drawingml/2006/main">
          <a:off x="6281452" y="1767779"/>
          <a:ext cx="784551" cy="374548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+6.5%</a:t>
          </a:r>
        </a:p>
      </cdr:txBody>
    </cdr:sp>
  </cdr:relSizeAnchor>
  <cdr:relSizeAnchor xmlns:cdr="http://schemas.openxmlformats.org/drawingml/2006/chartDrawing">
    <cdr:from>
      <cdr:x>0.46148</cdr:x>
      <cdr:y>0.05432</cdr:y>
    </cdr:from>
    <cdr:to>
      <cdr:x>0.53852</cdr:x>
      <cdr:y>0.15377</cdr:y>
    </cdr:to>
    <cdr:sp macro="" textlink="">
      <cdr:nvSpPr>
        <cdr:cNvPr id="23" name="CasellaDiTesto 22">
          <a:extLst xmlns:a="http://schemas.openxmlformats.org/drawingml/2006/main">
            <a:ext uri="{FF2B5EF4-FFF2-40B4-BE49-F238E27FC236}">
              <a16:creationId xmlns:a16="http://schemas.microsoft.com/office/drawing/2014/main" id="{770509F1-A537-4D5B-8002-BADE1BF1091C}"/>
            </a:ext>
          </a:extLst>
        </cdr:cNvPr>
        <cdr:cNvSpPr txBox="1"/>
      </cdr:nvSpPr>
      <cdr:spPr>
        <a:xfrm xmlns:a="http://schemas.openxmlformats.org/drawingml/2006/main">
          <a:off x="5283159" y="201723"/>
          <a:ext cx="881977" cy="3693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>
              <a:solidFill>
                <a:schemeClr val="tx1"/>
              </a:solidFill>
              <a:latin typeface="+mn-lt"/>
            </a:rPr>
            <a:t>74.254</a:t>
          </a:r>
        </a:p>
      </cdr:txBody>
    </cdr:sp>
  </cdr:relSizeAnchor>
  <cdr:relSizeAnchor xmlns:cdr="http://schemas.openxmlformats.org/drawingml/2006/chartDrawing">
    <cdr:from>
      <cdr:x>0.26164</cdr:x>
      <cdr:y>0.07956</cdr:y>
    </cdr:from>
    <cdr:to>
      <cdr:x>0.33868</cdr:x>
      <cdr:y>0.17902</cdr:y>
    </cdr:to>
    <cdr:sp macro="" textlink="">
      <cdr:nvSpPr>
        <cdr:cNvPr id="31" name="CasellaDiTesto 1">
          <a:extLst xmlns:a="http://schemas.openxmlformats.org/drawingml/2006/main">
            <a:ext uri="{FF2B5EF4-FFF2-40B4-BE49-F238E27FC236}">
              <a16:creationId xmlns:a16="http://schemas.microsoft.com/office/drawing/2014/main" id="{698F5042-9615-4166-AE93-8214D5569AD7}"/>
            </a:ext>
          </a:extLst>
        </cdr:cNvPr>
        <cdr:cNvSpPr txBox="1"/>
      </cdr:nvSpPr>
      <cdr:spPr>
        <a:xfrm xmlns:a="http://schemas.openxmlformats.org/drawingml/2006/main">
          <a:off x="2995294" y="295456"/>
          <a:ext cx="881976" cy="36935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>
              <a:solidFill>
                <a:schemeClr val="tx1"/>
              </a:solidFill>
              <a:latin typeface="+mn-lt"/>
            </a:rPr>
            <a:t>72.222</a:t>
          </a:r>
        </a:p>
      </cdr:txBody>
    </cdr:sp>
  </cdr:relSizeAnchor>
  <cdr:relSizeAnchor xmlns:cdr="http://schemas.openxmlformats.org/drawingml/2006/chartDrawing">
    <cdr:from>
      <cdr:x>0.35279</cdr:x>
      <cdr:y>0.02001</cdr:y>
    </cdr:from>
    <cdr:to>
      <cdr:x>0.42772</cdr:x>
      <cdr:y>0.13005</cdr:y>
    </cdr:to>
    <cdr:sp macro="" textlink="">
      <cdr:nvSpPr>
        <cdr:cNvPr id="32" name="CasellaDiTesto 19">
          <a:extLst xmlns:a="http://schemas.openxmlformats.org/drawingml/2006/main">
            <a:ext uri="{FF2B5EF4-FFF2-40B4-BE49-F238E27FC236}">
              <a16:creationId xmlns:a16="http://schemas.microsoft.com/office/drawing/2014/main" id="{ECD8484E-EF76-4D5D-9711-D36CDB3DC426}"/>
            </a:ext>
          </a:extLst>
        </cdr:cNvPr>
        <cdr:cNvSpPr txBox="1"/>
      </cdr:nvSpPr>
      <cdr:spPr>
        <a:xfrm xmlns:a="http://schemas.openxmlformats.org/drawingml/2006/main">
          <a:off x="4038896" y="74321"/>
          <a:ext cx="857821" cy="408639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>
              <a:solidFill>
                <a:schemeClr val="tx1"/>
              </a:solidFill>
            </a:rPr>
            <a:t>+2,8%</a:t>
          </a:r>
        </a:p>
      </cdr:txBody>
    </cdr:sp>
  </cdr:relSizeAnchor>
  <cdr:relSizeAnchor xmlns:cdr="http://schemas.openxmlformats.org/drawingml/2006/chartDrawing">
    <cdr:from>
      <cdr:x>0.36094</cdr:x>
      <cdr:y>0.73661</cdr:y>
    </cdr:from>
    <cdr:to>
      <cdr:x>0.42947</cdr:x>
      <cdr:y>0.83748</cdr:y>
    </cdr:to>
    <cdr:sp macro="" textlink="">
      <cdr:nvSpPr>
        <cdr:cNvPr id="33" name="CasellaDiTesto 33">
          <a:extLst xmlns:a="http://schemas.openxmlformats.org/drawingml/2006/main">
            <a:ext uri="{FF2B5EF4-FFF2-40B4-BE49-F238E27FC236}">
              <a16:creationId xmlns:a16="http://schemas.microsoft.com/office/drawing/2014/main" id="{E0213A6F-DAB1-4B1E-B850-3FBEEF17883D}"/>
            </a:ext>
          </a:extLst>
        </cdr:cNvPr>
        <cdr:cNvSpPr txBox="1"/>
      </cdr:nvSpPr>
      <cdr:spPr>
        <a:xfrm xmlns:a="http://schemas.openxmlformats.org/drawingml/2006/main">
          <a:off x="4132199" y="2735449"/>
          <a:ext cx="784552" cy="37458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i="1" dirty="0">
              <a:solidFill>
                <a:schemeClr val="tx1"/>
              </a:solidFill>
            </a:rPr>
            <a:t>+1,9%</a:t>
          </a:r>
        </a:p>
      </cdr:txBody>
    </cdr:sp>
  </cdr:relSizeAnchor>
  <cdr:relSizeAnchor xmlns:cdr="http://schemas.openxmlformats.org/drawingml/2006/chartDrawing">
    <cdr:from>
      <cdr:x>0.36052</cdr:x>
      <cdr:y>0.6101</cdr:y>
    </cdr:from>
    <cdr:to>
      <cdr:x>0.42905</cdr:x>
      <cdr:y>0.71097</cdr:y>
    </cdr:to>
    <cdr:sp macro="" textlink="">
      <cdr:nvSpPr>
        <cdr:cNvPr id="34" name="CasellaDiTesto 34">
          <a:extLst xmlns:a="http://schemas.openxmlformats.org/drawingml/2006/main">
            <a:ext uri="{FF2B5EF4-FFF2-40B4-BE49-F238E27FC236}">
              <a16:creationId xmlns:a16="http://schemas.microsoft.com/office/drawing/2014/main" id="{0E52199B-0A99-4F0B-A668-192474C297D1}"/>
            </a:ext>
          </a:extLst>
        </cdr:cNvPr>
        <cdr:cNvSpPr txBox="1"/>
      </cdr:nvSpPr>
      <cdr:spPr>
        <a:xfrm xmlns:a="http://schemas.openxmlformats.org/drawingml/2006/main">
          <a:off x="4127391" y="2265648"/>
          <a:ext cx="784552" cy="37458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+6,3%</a:t>
          </a:r>
        </a:p>
      </cdr:txBody>
    </cdr:sp>
  </cdr:relSizeAnchor>
  <cdr:relSizeAnchor xmlns:cdr="http://schemas.openxmlformats.org/drawingml/2006/chartDrawing">
    <cdr:from>
      <cdr:x>0.36382</cdr:x>
      <cdr:y>0.33466</cdr:y>
    </cdr:from>
    <cdr:to>
      <cdr:x>0.42873</cdr:x>
      <cdr:y>0.43553</cdr:y>
    </cdr:to>
    <cdr:sp macro="" textlink="">
      <cdr:nvSpPr>
        <cdr:cNvPr id="35" name="CasellaDiTesto 35">
          <a:extLst xmlns:a="http://schemas.openxmlformats.org/drawingml/2006/main">
            <a:ext uri="{FF2B5EF4-FFF2-40B4-BE49-F238E27FC236}">
              <a16:creationId xmlns:a16="http://schemas.microsoft.com/office/drawing/2014/main" id="{940A445B-8C46-44E6-8BB1-52EE04C48F3E}"/>
            </a:ext>
          </a:extLst>
        </cdr:cNvPr>
        <cdr:cNvSpPr txBox="1"/>
      </cdr:nvSpPr>
      <cdr:spPr>
        <a:xfrm xmlns:a="http://schemas.openxmlformats.org/drawingml/2006/main">
          <a:off x="4165170" y="1242788"/>
          <a:ext cx="743109" cy="37458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-2,0%</a:t>
          </a:r>
        </a:p>
      </cdr:txBody>
    </cdr:sp>
  </cdr:relSizeAnchor>
  <cdr:relSizeAnchor xmlns:cdr="http://schemas.openxmlformats.org/drawingml/2006/chartDrawing">
    <cdr:from>
      <cdr:x>0.35967</cdr:x>
      <cdr:y>0.1867</cdr:y>
    </cdr:from>
    <cdr:to>
      <cdr:x>0.4282</cdr:x>
      <cdr:y>0.28757</cdr:y>
    </cdr:to>
    <cdr:sp macro="" textlink="">
      <cdr:nvSpPr>
        <cdr:cNvPr id="36" name="CasellaDiTesto 36">
          <a:extLst xmlns:a="http://schemas.openxmlformats.org/drawingml/2006/main">
            <a:ext uri="{FF2B5EF4-FFF2-40B4-BE49-F238E27FC236}">
              <a16:creationId xmlns:a16="http://schemas.microsoft.com/office/drawing/2014/main" id="{3B40C90B-94F5-4BF4-ADDB-8AA841E451BB}"/>
            </a:ext>
          </a:extLst>
        </cdr:cNvPr>
        <cdr:cNvSpPr txBox="1"/>
      </cdr:nvSpPr>
      <cdr:spPr>
        <a:xfrm xmlns:a="http://schemas.openxmlformats.org/drawingml/2006/main">
          <a:off x="4117660" y="693332"/>
          <a:ext cx="784552" cy="374586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+7,2%</a:t>
          </a:r>
        </a:p>
      </cdr:txBody>
    </cdr:sp>
  </cdr:relSizeAnchor>
  <cdr:relSizeAnchor xmlns:cdr="http://schemas.openxmlformats.org/drawingml/2006/chartDrawing">
    <cdr:from>
      <cdr:x>0.35967</cdr:x>
      <cdr:y>0.50489</cdr:y>
    </cdr:from>
    <cdr:to>
      <cdr:x>0.4282</cdr:x>
      <cdr:y>0.60576</cdr:y>
    </cdr:to>
    <cdr:sp macro="" textlink="">
      <cdr:nvSpPr>
        <cdr:cNvPr id="37" name="CasellaDiTesto 38">
          <a:extLst xmlns:a="http://schemas.openxmlformats.org/drawingml/2006/main">
            <a:ext uri="{FF2B5EF4-FFF2-40B4-BE49-F238E27FC236}">
              <a16:creationId xmlns:a16="http://schemas.microsoft.com/office/drawing/2014/main" id="{439580CF-F2E5-4382-8E4B-C8FCDBE24E64}"/>
            </a:ext>
          </a:extLst>
        </cdr:cNvPr>
        <cdr:cNvSpPr txBox="1"/>
      </cdr:nvSpPr>
      <cdr:spPr>
        <a:xfrm xmlns:a="http://schemas.openxmlformats.org/drawingml/2006/main">
          <a:off x="4117660" y="1874946"/>
          <a:ext cx="784552" cy="374585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 w="19050">
          <a:noFill/>
        </a:ln>
      </cdr:spPr>
      <cdr:style>
        <a:lnRef xmlns:a="http://schemas.openxmlformats.org/drawingml/2006/main" idx="2">
          <a:schemeClr val="accent5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600" b="1" dirty="0">
              <a:solidFill>
                <a:schemeClr val="tx1"/>
              </a:solidFill>
            </a:rPr>
            <a:t>+6.0%</a:t>
          </a:r>
        </a:p>
      </cdr:txBody>
    </cdr:sp>
  </cdr:relSizeAnchor>
  <cdr:relSizeAnchor xmlns:cdr="http://schemas.openxmlformats.org/drawingml/2006/chartDrawing">
    <cdr:from>
      <cdr:x>0.64322</cdr:x>
      <cdr:y>0.04392</cdr:y>
    </cdr:from>
    <cdr:to>
      <cdr:x>0.72026</cdr:x>
      <cdr:y>0.14337</cdr:y>
    </cdr:to>
    <cdr:sp macro="" textlink="">
      <cdr:nvSpPr>
        <cdr:cNvPr id="22" name="CasellaDiTesto 1">
          <a:extLst xmlns:a="http://schemas.openxmlformats.org/drawingml/2006/main">
            <a:ext uri="{FF2B5EF4-FFF2-40B4-BE49-F238E27FC236}">
              <a16:creationId xmlns:a16="http://schemas.microsoft.com/office/drawing/2014/main" id="{3DB52847-AB67-4F21-840F-E62FFF3A5713}"/>
            </a:ext>
          </a:extLst>
        </cdr:cNvPr>
        <cdr:cNvSpPr txBox="1"/>
      </cdr:nvSpPr>
      <cdr:spPr>
        <a:xfrm xmlns:a="http://schemas.openxmlformats.org/drawingml/2006/main">
          <a:off x="7363773" y="163106"/>
          <a:ext cx="881977" cy="36931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800" b="1" dirty="0">
              <a:solidFill>
                <a:schemeClr val="tx1"/>
              </a:solidFill>
              <a:latin typeface="+mn-lt"/>
            </a:rPr>
            <a:t>76.536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9D9BB-595E-4417-8817-AF11A2C7D0D6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41BCF-B88A-4266-A828-8ED41C457CB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645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41BCF-B88A-4266-A828-8ED41C457CB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067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199F5-C429-4518-9E37-0D741CABEB5B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34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41BCF-B88A-4266-A828-8ED41C457CB3}" type="slidenum">
              <a:rPr lang="it-IT" smtClean="0"/>
              <a:t>3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BBF134ED-5729-4865-8CFA-57002419EB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957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41BCF-B88A-4266-A828-8ED41C457CB3}" type="slidenum">
              <a:rPr lang="it-IT" smtClean="0"/>
              <a:t>4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D5C70169-EC78-4FAE-843A-DDEEEC7893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235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41BCF-B88A-4266-A828-8ED41C457CB3}" type="slidenum">
              <a:rPr lang="it-IT" smtClean="0"/>
              <a:t>5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5DDC9F32-D793-4ABF-8EEE-C124443A25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8463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41BCF-B88A-4266-A828-8ED41C457CB3}" type="slidenum">
              <a:rPr lang="it-IT" smtClean="0"/>
              <a:t>6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634F0243-1A80-4DBE-8CED-68D0A71221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329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41BCF-B88A-4266-A828-8ED41C457CB3}" type="slidenum">
              <a:rPr lang="it-IT" smtClean="0"/>
              <a:t>7</a:t>
            </a:fld>
            <a:endParaRPr lang="it-IT"/>
          </a:p>
        </p:txBody>
      </p:sp>
      <p:sp>
        <p:nvSpPr>
          <p:cNvPr id="6" name="Segnaposto note 5">
            <a:extLst>
              <a:ext uri="{FF2B5EF4-FFF2-40B4-BE49-F238E27FC236}">
                <a16:creationId xmlns:a16="http://schemas.microsoft.com/office/drawing/2014/main" id="{FA6E89C7-3FE9-469A-A08D-06DCFDAFD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439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41BCF-B88A-4266-A828-8ED41C457C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2924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41BCF-B88A-4266-A828-8ED41C457CB3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0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747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35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615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14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720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45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617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466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40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6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3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2585F-5C55-4011-9047-CB9F7B0A981E}" type="datetimeFigureOut">
              <a:rPr lang="it-IT" smtClean="0"/>
              <a:t>11/11/2019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08413-DBF7-48A1-AB72-7799F296B45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430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11" Type="http://schemas.openxmlformats.org/officeDocument/2006/relationships/image" Target="../media/image9.png"/><Relationship Id="rId5" Type="http://schemas.openxmlformats.org/officeDocument/2006/relationships/chart" Target="../charts/chart7.xml"/><Relationship Id="rId10" Type="http://schemas.openxmlformats.org/officeDocument/2006/relationships/image" Target="../media/image8.png"/><Relationship Id="rId4" Type="http://schemas.openxmlformats.org/officeDocument/2006/relationships/chart" Target="../charts/chart6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115333" y="5457735"/>
            <a:ext cx="3961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 – 13 NOVEMBRE 2019</a:t>
            </a:r>
          </a:p>
        </p:txBody>
      </p:sp>
    </p:spTree>
    <p:extLst>
      <p:ext uri="{BB962C8B-B14F-4D97-AF65-F5344CB8AC3E}">
        <p14:creationId xmlns:p14="http://schemas.microsoft.com/office/powerpoint/2010/main" val="108206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F9EB9F2-07E2-4D64-BBD8-BB5B217F1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464793B-1994-4541-BFD9-FC02FD424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Il </a:t>
            </a:r>
            <a:r>
              <a:rPr lang="en-US" sz="54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mercato</a:t>
            </a:r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400" kern="12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digitale</a:t>
            </a:r>
            <a:r>
              <a:rPr lang="en-US" sz="5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, 2018-2021 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C57C7C-DFE9-4A1E-B7A9-DF40E633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508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47" y="0"/>
            <a:ext cx="10057191" cy="902455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1E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Crescita del mercato digitale e del PIL a confronto (2015-2019)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8EEBAF1-83F6-4521-B2A8-53ED331D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1" y="6365916"/>
            <a:ext cx="4271777" cy="59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Fonte: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Anitec-Assinform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/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NetConsulting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cube, Marzo  2019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ECE72A37-2AD6-4FB9-978C-FB40CB18CCF9}"/>
              </a:ext>
            </a:extLst>
          </p:cNvPr>
          <p:cNvSpPr/>
          <p:nvPr/>
        </p:nvSpPr>
        <p:spPr>
          <a:xfrm>
            <a:off x="492592" y="1079418"/>
            <a:ext cx="11375628" cy="4698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64952646-B4E4-41BB-BBC9-042117F7689A}"/>
              </a:ext>
            </a:extLst>
          </p:cNvPr>
          <p:cNvSpPr txBox="1"/>
          <p:nvPr/>
        </p:nvSpPr>
        <p:spPr>
          <a:xfrm>
            <a:off x="508030" y="1116291"/>
            <a:ext cx="2732178" cy="41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it-IT" sz="1600" dirty="0"/>
              <a:t>Crescite % anno su anno</a:t>
            </a: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2ABDA03-38D5-4966-B562-9C09EE2B8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178572"/>
              </p:ext>
            </p:extLst>
          </p:nvPr>
        </p:nvGraphicFramePr>
        <p:xfrm>
          <a:off x="6539383" y="1545006"/>
          <a:ext cx="5172190" cy="377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D1EBCAE8-E9E6-472F-8D07-1B28D4FDCF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521285"/>
              </p:ext>
            </p:extLst>
          </p:nvPr>
        </p:nvGraphicFramePr>
        <p:xfrm>
          <a:off x="475946" y="1666219"/>
          <a:ext cx="5833010" cy="377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94DB666-CA2D-4410-8576-B1A961613777}"/>
              </a:ext>
            </a:extLst>
          </p:cNvPr>
          <p:cNvSpPr txBox="1"/>
          <p:nvPr/>
        </p:nvSpPr>
        <p:spPr>
          <a:xfrm>
            <a:off x="6780015" y="1116291"/>
            <a:ext cx="3917072" cy="417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it-IT" sz="1600" dirty="0"/>
              <a:t>Valori del Mercato Digitale in mld€</a:t>
            </a:r>
          </a:p>
        </p:txBody>
      </p:sp>
    </p:spTree>
    <p:extLst>
      <p:ext uri="{BB962C8B-B14F-4D97-AF65-F5344CB8AC3E}">
        <p14:creationId xmlns:p14="http://schemas.microsoft.com/office/powerpoint/2010/main" val="294534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623" y="0"/>
            <a:ext cx="10057191" cy="902455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1E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mercato digitale per segmento di utenza: i divari di crescita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8EEBAF1-83F6-4521-B2A8-53ED331D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1" y="6365916"/>
            <a:ext cx="4271777" cy="59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Fonte: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Anitec-Assinform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/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NetConsulting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cube, Marzo  2019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D97DA3D-E635-446B-BA42-09B4918160C6}"/>
              </a:ext>
            </a:extLst>
          </p:cNvPr>
          <p:cNvSpPr/>
          <p:nvPr/>
        </p:nvSpPr>
        <p:spPr>
          <a:xfrm>
            <a:off x="408186" y="1533380"/>
            <a:ext cx="11375628" cy="4698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8CAE179-78AC-4943-ACCD-3A6B7AFA0938}"/>
              </a:ext>
            </a:extLst>
          </p:cNvPr>
          <p:cNvSpPr txBox="1"/>
          <p:nvPr/>
        </p:nvSpPr>
        <p:spPr>
          <a:xfrm>
            <a:off x="391540" y="1570252"/>
            <a:ext cx="5995430" cy="716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it-IT" sz="1600" dirty="0"/>
              <a:t>Composizione % del Mercato Digitale, 2018</a:t>
            </a:r>
            <a:br>
              <a:rPr lang="it-IT" sz="1600" dirty="0"/>
            </a:br>
            <a:r>
              <a:rPr lang="it-IT" sz="1600" dirty="0"/>
              <a:t>per segmento di utenza</a:t>
            </a:r>
          </a:p>
        </p:txBody>
      </p:sp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6B335335-67AC-4FB9-88A6-6C95DB71406C}"/>
              </a:ext>
            </a:extLst>
          </p:cNvPr>
          <p:cNvGraphicFramePr/>
          <p:nvPr/>
        </p:nvGraphicFramePr>
        <p:xfrm>
          <a:off x="6551231" y="2009822"/>
          <a:ext cx="5172190" cy="3778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54AD512-C91B-462C-9B65-4A509E55ECC0}"/>
              </a:ext>
            </a:extLst>
          </p:cNvPr>
          <p:cNvSpPr txBox="1"/>
          <p:nvPr/>
        </p:nvSpPr>
        <p:spPr>
          <a:xfrm>
            <a:off x="6551230" y="1570252"/>
            <a:ext cx="5640770" cy="5197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indent="0">
              <a:buNone/>
            </a:pPr>
            <a:r>
              <a:rPr lang="it-IT" sz="1600" dirty="0"/>
              <a:t>Crescita % 2018/2017 per segmento di utenza</a:t>
            </a:r>
          </a:p>
        </p:txBody>
      </p:sp>
      <p:graphicFrame>
        <p:nvGraphicFramePr>
          <p:cNvPr id="11" name="Grafico 10">
            <a:extLst>
              <a:ext uri="{FF2B5EF4-FFF2-40B4-BE49-F238E27FC236}">
                <a16:creationId xmlns:a16="http://schemas.microsoft.com/office/drawing/2014/main" id="{D63F59D3-3372-43EC-AA15-09B5BD16E6B7}"/>
              </a:ext>
            </a:extLst>
          </p:cNvPr>
          <p:cNvGraphicFramePr/>
          <p:nvPr/>
        </p:nvGraphicFramePr>
        <p:xfrm>
          <a:off x="373912" y="2009822"/>
          <a:ext cx="5806097" cy="4095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81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623" y="0"/>
            <a:ext cx="10057191" cy="902455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1E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divari di crescita del mercato digitale nei settori economici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8EEBAF1-83F6-4521-B2A8-53ED331D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1" y="6365916"/>
            <a:ext cx="4271777" cy="59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Fonte: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Anitec-Assinform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/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NetConsulting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cube, Marzo  2019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BF2C89A8-5ED8-4615-80FC-B73EE5908AF9}"/>
              </a:ext>
            </a:extLst>
          </p:cNvPr>
          <p:cNvGrpSpPr/>
          <p:nvPr/>
        </p:nvGrpSpPr>
        <p:grpSpPr>
          <a:xfrm>
            <a:off x="525091" y="1384602"/>
            <a:ext cx="11334393" cy="4588397"/>
            <a:chOff x="525091" y="1384602"/>
            <a:chExt cx="11334393" cy="4588397"/>
          </a:xfrm>
        </p:grpSpPr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0FB12F7B-65DB-41F0-AEA6-17BAC984B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5091" y="1384602"/>
              <a:ext cx="11334393" cy="4588397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0A601AF2-E258-4C75-8208-092A8AA721A4}"/>
                </a:ext>
              </a:extLst>
            </p:cNvPr>
            <p:cNvSpPr/>
            <p:nvPr/>
          </p:nvSpPr>
          <p:spPr>
            <a:xfrm>
              <a:off x="838200" y="5336498"/>
              <a:ext cx="316043" cy="3147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5" name="Rettangolo 14">
            <a:extLst>
              <a:ext uri="{FF2B5EF4-FFF2-40B4-BE49-F238E27FC236}">
                <a16:creationId xmlns:a16="http://schemas.microsoft.com/office/drawing/2014/main" id="{845290B0-3075-49F8-9A17-CBBBA8B0E815}"/>
              </a:ext>
            </a:extLst>
          </p:cNvPr>
          <p:cNvSpPr/>
          <p:nvPr/>
        </p:nvSpPr>
        <p:spPr>
          <a:xfrm>
            <a:off x="4694925" y="5822685"/>
            <a:ext cx="3534675" cy="3006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/>
              <a:t>Valore di </a:t>
            </a:r>
            <a:r>
              <a:rPr lang="en-GB" b="1" i="1" dirty="0" err="1"/>
              <a:t>mercato</a:t>
            </a:r>
            <a:r>
              <a:rPr lang="en-GB" b="1" i="1" dirty="0"/>
              <a:t>, 2018 (</a:t>
            </a:r>
            <a:r>
              <a:rPr lang="en-GB" b="1" i="1" dirty="0" err="1"/>
              <a:t>mln</a:t>
            </a:r>
            <a:r>
              <a:rPr lang="en-GB" b="1" i="1" dirty="0"/>
              <a:t>€)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6817339-B773-476C-AF05-B0C8E953FD0D}"/>
              </a:ext>
            </a:extLst>
          </p:cNvPr>
          <p:cNvSpPr/>
          <p:nvPr/>
        </p:nvSpPr>
        <p:spPr>
          <a:xfrm rot="16200000">
            <a:off x="-1392562" y="3307711"/>
            <a:ext cx="3534675" cy="300629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i="1" dirty="0" err="1"/>
              <a:t>Crescita</a:t>
            </a:r>
            <a:r>
              <a:rPr lang="en-GB" b="1" i="1" dirty="0"/>
              <a:t> % 2018/2017</a:t>
            </a:r>
          </a:p>
        </p:txBody>
      </p:sp>
    </p:spTree>
    <p:extLst>
      <p:ext uri="{BB962C8B-B14F-4D97-AF65-F5344CB8AC3E}">
        <p14:creationId xmlns:p14="http://schemas.microsoft.com/office/powerpoint/2010/main" val="384351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623" y="0"/>
            <a:ext cx="10057191" cy="902455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1E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Mercato Digitale in Italia, 2018-2021 </a:t>
            </a:r>
            <a:r>
              <a:rPr lang="it-IT" sz="2400" b="1" dirty="0" err="1">
                <a:solidFill>
                  <a:srgbClr val="1E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</a:t>
            </a:r>
            <a:r>
              <a:rPr lang="it-IT" sz="2400" b="1" dirty="0">
                <a:solidFill>
                  <a:srgbClr val="1E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85C2969-8674-4DF0-BF80-9CD179E3D47C}"/>
              </a:ext>
            </a:extLst>
          </p:cNvPr>
          <p:cNvSpPr/>
          <p:nvPr/>
        </p:nvSpPr>
        <p:spPr>
          <a:xfrm>
            <a:off x="408186" y="1533380"/>
            <a:ext cx="11375628" cy="46989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A7DE149-8975-4FD1-9C36-397B85B3ECEA}"/>
              </a:ext>
            </a:extLst>
          </p:cNvPr>
          <p:cNvSpPr txBox="1"/>
          <p:nvPr/>
        </p:nvSpPr>
        <p:spPr>
          <a:xfrm>
            <a:off x="407582" y="1553978"/>
            <a:ext cx="4396140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Valori in mln di Euro e in %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8EEBAF1-83F6-4521-B2A8-53ED331D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1" y="6365916"/>
            <a:ext cx="4271777" cy="59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Fonte: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Anitec-Assinform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/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NetConsulting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cube, Marzo  2019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graphicFrame>
        <p:nvGraphicFramePr>
          <p:cNvPr id="6" name="Grafico 5">
            <a:extLst>
              <a:ext uri="{FF2B5EF4-FFF2-40B4-BE49-F238E27FC236}">
                <a16:creationId xmlns:a16="http://schemas.microsoft.com/office/drawing/2014/main" id="{19A039B2-D76B-41D6-BBE3-154F4BC2F2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5344462"/>
              </p:ext>
            </p:extLst>
          </p:nvPr>
        </p:nvGraphicFramePr>
        <p:xfrm>
          <a:off x="279247" y="2034109"/>
          <a:ext cx="11448296" cy="3713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CasellaDiTesto 1">
            <a:extLst>
              <a:ext uri="{FF2B5EF4-FFF2-40B4-BE49-F238E27FC236}">
                <a16:creationId xmlns:a16="http://schemas.microsoft.com/office/drawing/2014/main" id="{79FEEA58-7146-4AC7-937E-2C57F7BD04CE}"/>
              </a:ext>
            </a:extLst>
          </p:cNvPr>
          <p:cNvSpPr txBox="1"/>
          <p:nvPr/>
        </p:nvSpPr>
        <p:spPr>
          <a:xfrm>
            <a:off x="1154114" y="2418350"/>
            <a:ext cx="877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solidFill>
                  <a:schemeClr val="tx1"/>
                </a:solidFill>
                <a:latin typeface="+mn-lt"/>
              </a:rPr>
              <a:t>70.473</a:t>
            </a:r>
          </a:p>
        </p:txBody>
      </p:sp>
      <p:sp>
        <p:nvSpPr>
          <p:cNvPr id="8" name="CasellaDiTesto 19">
            <a:extLst>
              <a:ext uri="{FF2B5EF4-FFF2-40B4-BE49-F238E27FC236}">
                <a16:creationId xmlns:a16="http://schemas.microsoft.com/office/drawing/2014/main" id="{AAD04E72-CA5D-45F0-93A4-98EBAC39E804}"/>
              </a:ext>
            </a:extLst>
          </p:cNvPr>
          <p:cNvSpPr txBox="1"/>
          <p:nvPr/>
        </p:nvSpPr>
        <p:spPr>
          <a:xfrm>
            <a:off x="2197716" y="2197215"/>
            <a:ext cx="862611" cy="408623"/>
          </a:xfrm>
          <a:prstGeom prst="round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>
                <a:solidFill>
                  <a:schemeClr val="tx1"/>
                </a:solidFill>
              </a:rPr>
              <a:t>+2,5%</a:t>
            </a:r>
          </a:p>
        </p:txBody>
      </p:sp>
      <p:sp>
        <p:nvSpPr>
          <p:cNvPr id="9" name="CasellaDiTesto 33">
            <a:extLst>
              <a:ext uri="{FF2B5EF4-FFF2-40B4-BE49-F238E27FC236}">
                <a16:creationId xmlns:a16="http://schemas.microsoft.com/office/drawing/2014/main" id="{9833D097-4B4C-442C-A41E-216397484DE8}"/>
              </a:ext>
            </a:extLst>
          </p:cNvPr>
          <p:cNvSpPr txBox="1"/>
          <p:nvPr/>
        </p:nvSpPr>
        <p:spPr>
          <a:xfrm>
            <a:off x="2291019" y="4858343"/>
            <a:ext cx="770349" cy="3745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i="1" dirty="0">
                <a:solidFill>
                  <a:schemeClr val="tx1"/>
                </a:solidFill>
              </a:rPr>
              <a:t>+1,6%</a:t>
            </a:r>
          </a:p>
        </p:txBody>
      </p:sp>
      <p:sp>
        <p:nvSpPr>
          <p:cNvPr id="10" name="CasellaDiTesto 34">
            <a:extLst>
              <a:ext uri="{FF2B5EF4-FFF2-40B4-BE49-F238E27FC236}">
                <a16:creationId xmlns:a16="http://schemas.microsoft.com/office/drawing/2014/main" id="{EB1D954B-5EA2-41D0-B42F-4EB4AB4ADF27}"/>
              </a:ext>
            </a:extLst>
          </p:cNvPr>
          <p:cNvSpPr txBox="1"/>
          <p:nvPr/>
        </p:nvSpPr>
        <p:spPr>
          <a:xfrm>
            <a:off x="2286211" y="4388542"/>
            <a:ext cx="784555" cy="3745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1"/>
                </a:solidFill>
              </a:rPr>
              <a:t>+6,5%</a:t>
            </a:r>
          </a:p>
        </p:txBody>
      </p:sp>
      <p:sp>
        <p:nvSpPr>
          <p:cNvPr id="11" name="CasellaDiTesto 35">
            <a:extLst>
              <a:ext uri="{FF2B5EF4-FFF2-40B4-BE49-F238E27FC236}">
                <a16:creationId xmlns:a16="http://schemas.microsoft.com/office/drawing/2014/main" id="{83E91AB4-C503-4DF7-8D83-6940B7D690FA}"/>
              </a:ext>
            </a:extLst>
          </p:cNvPr>
          <p:cNvSpPr txBox="1"/>
          <p:nvPr/>
        </p:nvSpPr>
        <p:spPr>
          <a:xfrm>
            <a:off x="2323990" y="3365682"/>
            <a:ext cx="749108" cy="3745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1"/>
                </a:solidFill>
              </a:rPr>
              <a:t>-2,3%</a:t>
            </a:r>
          </a:p>
        </p:txBody>
      </p:sp>
      <p:sp>
        <p:nvSpPr>
          <p:cNvPr id="12" name="CasellaDiTesto 36">
            <a:extLst>
              <a:ext uri="{FF2B5EF4-FFF2-40B4-BE49-F238E27FC236}">
                <a16:creationId xmlns:a16="http://schemas.microsoft.com/office/drawing/2014/main" id="{267780A8-4631-4E69-8E09-E2FEDC37DEB3}"/>
              </a:ext>
            </a:extLst>
          </p:cNvPr>
          <p:cNvSpPr txBox="1"/>
          <p:nvPr/>
        </p:nvSpPr>
        <p:spPr>
          <a:xfrm>
            <a:off x="2276480" y="2816226"/>
            <a:ext cx="753141" cy="3745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1"/>
                </a:solidFill>
              </a:rPr>
              <a:t>+7,5%</a:t>
            </a:r>
          </a:p>
        </p:txBody>
      </p:sp>
      <p:sp>
        <p:nvSpPr>
          <p:cNvPr id="13" name="CasellaDiTesto 38">
            <a:extLst>
              <a:ext uri="{FF2B5EF4-FFF2-40B4-BE49-F238E27FC236}">
                <a16:creationId xmlns:a16="http://schemas.microsoft.com/office/drawing/2014/main" id="{E40BE9C8-DB28-4C72-A5BA-69C2DE4CB033}"/>
              </a:ext>
            </a:extLst>
          </p:cNvPr>
          <p:cNvSpPr txBox="1"/>
          <p:nvPr/>
        </p:nvSpPr>
        <p:spPr>
          <a:xfrm>
            <a:off x="2276480" y="3997840"/>
            <a:ext cx="784555" cy="374571"/>
          </a:xfrm>
          <a:prstGeom prst="roundRect">
            <a:avLst/>
          </a:prstGeo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chemeClr val="tx1"/>
                </a:solidFill>
              </a:rPr>
              <a:t>+5.7%</a:t>
            </a:r>
          </a:p>
        </p:txBody>
      </p:sp>
    </p:spTree>
    <p:extLst>
      <p:ext uri="{BB962C8B-B14F-4D97-AF65-F5344CB8AC3E}">
        <p14:creationId xmlns:p14="http://schemas.microsoft.com/office/powerpoint/2010/main" val="75740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623" y="0"/>
            <a:ext cx="10057191" cy="902455"/>
          </a:xfrm>
        </p:spPr>
        <p:txBody>
          <a:bodyPr>
            <a:normAutofit/>
          </a:bodyPr>
          <a:lstStyle/>
          <a:p>
            <a:r>
              <a:rPr lang="it-IT" sz="2400" b="1" dirty="0">
                <a:solidFill>
                  <a:srgbClr val="1E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digital enabler continueranno a crescere a ritmo sostenuto</a:t>
            </a:r>
          </a:p>
        </p:txBody>
      </p:sp>
      <p:sp>
        <p:nvSpPr>
          <p:cNvPr id="5" name="Text Box 14">
            <a:extLst>
              <a:ext uri="{FF2B5EF4-FFF2-40B4-BE49-F238E27FC236}">
                <a16:creationId xmlns:a16="http://schemas.microsoft.com/office/drawing/2014/main" id="{88EEBAF1-83F6-4521-B2A8-53ED331D9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121" y="6365916"/>
            <a:ext cx="4271777" cy="59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Fonte: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Anitec-Assinform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/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NetConsulting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cube, Marzo  2019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B58536D5-B62D-4F9F-B766-DB0CD290D67D}"/>
              </a:ext>
            </a:extLst>
          </p:cNvPr>
          <p:cNvSpPr txBox="1"/>
          <p:nvPr/>
        </p:nvSpPr>
        <p:spPr>
          <a:xfrm>
            <a:off x="4293654" y="5625625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Valore in mln€, 2019E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D5C1888-589C-4B26-95DB-AB5352E6B003}"/>
              </a:ext>
            </a:extLst>
          </p:cNvPr>
          <p:cNvSpPr txBox="1"/>
          <p:nvPr/>
        </p:nvSpPr>
        <p:spPr>
          <a:xfrm rot="16200000">
            <a:off x="-811292" y="2997816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>
                    <a:lumMod val="75000"/>
                  </a:schemeClr>
                </a:solidFill>
              </a:rPr>
              <a:t>TCMA% 2021E/2019E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68B516E-5E50-419E-AD28-45115AD1E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21" y="1247352"/>
            <a:ext cx="10745242" cy="434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05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rafico 9">
            <a:extLst>
              <a:ext uri="{FF2B5EF4-FFF2-40B4-BE49-F238E27FC236}">
                <a16:creationId xmlns:a16="http://schemas.microsoft.com/office/drawing/2014/main" id="{3BCE0D81-5C8F-44FB-8889-C19D060ED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373207"/>
              </p:ext>
            </p:extLst>
          </p:nvPr>
        </p:nvGraphicFramePr>
        <p:xfrm>
          <a:off x="0" y="3682568"/>
          <a:ext cx="5625515" cy="276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itolo 1">
            <a:extLst>
              <a:ext uri="{FF2B5EF4-FFF2-40B4-BE49-F238E27FC236}">
                <a16:creationId xmlns:a16="http://schemas.microsoft.com/office/drawing/2014/main" id="{5DA1A844-6416-4113-9907-AA5D30FFEF75}"/>
              </a:ext>
            </a:extLst>
          </p:cNvPr>
          <p:cNvSpPr txBox="1">
            <a:spLocks/>
          </p:cNvSpPr>
          <p:nvPr/>
        </p:nvSpPr>
        <p:spPr>
          <a:xfrm>
            <a:off x="108623" y="166656"/>
            <a:ext cx="11521280" cy="902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E315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La crescita dei principali Digital Enabler, 2019-2021 (</a:t>
            </a:r>
            <a:r>
              <a:rPr kumimoji="0" lang="it-IT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E315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prev</a:t>
            </a: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1E3159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78A03E4A-5AA2-44D6-AFF5-380EEB90C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4558" y="6415433"/>
            <a:ext cx="4271777" cy="590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Fonte: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Anitec-Assinform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/ </a:t>
            </a:r>
            <a:r>
              <a:rPr kumimoji="0" lang="it-IT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NetConsulting</a:t>
            </a: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cube, Marzo  2019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A828737-29B9-44A7-9A7B-706A9BD79DCC}"/>
              </a:ext>
            </a:extLst>
          </p:cNvPr>
          <p:cNvSpPr txBox="1"/>
          <p:nvPr/>
        </p:nvSpPr>
        <p:spPr>
          <a:xfrm>
            <a:off x="238769" y="850540"/>
            <a:ext cx="4396140" cy="480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Valori in mln di Euro e in %</a:t>
            </a:r>
          </a:p>
        </p:txBody>
      </p:sp>
      <p:graphicFrame>
        <p:nvGraphicFramePr>
          <p:cNvPr id="14" name="Grafico 13">
            <a:extLst>
              <a:ext uri="{FF2B5EF4-FFF2-40B4-BE49-F238E27FC236}">
                <a16:creationId xmlns:a16="http://schemas.microsoft.com/office/drawing/2014/main" id="{3D1F4199-A22E-4CB2-8ABF-F287FE491F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1688363"/>
              </p:ext>
            </p:extLst>
          </p:nvPr>
        </p:nvGraphicFramePr>
        <p:xfrm>
          <a:off x="0" y="1046576"/>
          <a:ext cx="5625515" cy="276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co 14">
            <a:extLst>
              <a:ext uri="{FF2B5EF4-FFF2-40B4-BE49-F238E27FC236}">
                <a16:creationId xmlns:a16="http://schemas.microsoft.com/office/drawing/2014/main" id="{55C30590-B3FA-45D0-977E-E20C18F7A6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446839"/>
              </p:ext>
            </p:extLst>
          </p:nvPr>
        </p:nvGraphicFramePr>
        <p:xfrm>
          <a:off x="6566485" y="1046576"/>
          <a:ext cx="5625515" cy="276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afico 15">
            <a:extLst>
              <a:ext uri="{FF2B5EF4-FFF2-40B4-BE49-F238E27FC236}">
                <a16:creationId xmlns:a16="http://schemas.microsoft.com/office/drawing/2014/main" id="{24C568CB-DE34-45A2-BAB6-25C0B7B872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91096"/>
              </p:ext>
            </p:extLst>
          </p:nvPr>
        </p:nvGraphicFramePr>
        <p:xfrm>
          <a:off x="6566485" y="3682568"/>
          <a:ext cx="5625515" cy="2768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DB2EC002-B753-48D1-99EA-2FAAFD3FA4C5}"/>
              </a:ext>
            </a:extLst>
          </p:cNvPr>
          <p:cNvCxnSpPr/>
          <p:nvPr/>
        </p:nvCxnSpPr>
        <p:spPr>
          <a:xfrm>
            <a:off x="238769" y="3814782"/>
            <a:ext cx="11803176" cy="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>
            <a:extLst>
              <a:ext uri="{FF2B5EF4-FFF2-40B4-BE49-F238E27FC236}">
                <a16:creationId xmlns:a16="http://schemas.microsoft.com/office/drawing/2014/main" id="{75175F48-F26C-4552-B02C-621969672F8A}"/>
              </a:ext>
            </a:extLst>
          </p:cNvPr>
          <p:cNvCxnSpPr/>
          <p:nvPr/>
        </p:nvCxnSpPr>
        <p:spPr>
          <a:xfrm>
            <a:off x="6096000" y="1046576"/>
            <a:ext cx="0" cy="5185412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70D6ADF-3344-4440-A805-4D4DF03CC3CD}"/>
              </a:ext>
            </a:extLst>
          </p:cNvPr>
          <p:cNvSpPr txBox="1"/>
          <p:nvPr/>
        </p:nvSpPr>
        <p:spPr>
          <a:xfrm>
            <a:off x="140673" y="1330671"/>
            <a:ext cx="139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1F4E79"/>
                </a:solidFill>
              </a:rPr>
              <a:t>Cloud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1C114A3-530F-4D84-81F4-3842A9F41863}"/>
              </a:ext>
            </a:extLst>
          </p:cNvPr>
          <p:cNvSpPr txBox="1"/>
          <p:nvPr/>
        </p:nvSpPr>
        <p:spPr>
          <a:xfrm>
            <a:off x="6689400" y="1175692"/>
            <a:ext cx="1392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2E75B6"/>
                </a:solidFill>
              </a:rPr>
              <a:t>IoT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1051257-1616-4178-B304-BEE0A9CD1F4F}"/>
              </a:ext>
            </a:extLst>
          </p:cNvPr>
          <p:cNvSpPr txBox="1"/>
          <p:nvPr/>
        </p:nvSpPr>
        <p:spPr>
          <a:xfrm>
            <a:off x="140673" y="3891676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B9BD5"/>
                </a:solidFill>
              </a:rPr>
              <a:t>Industria 4.0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9B85410-4520-4038-97C7-5267078B0A2D}"/>
              </a:ext>
            </a:extLst>
          </p:cNvPr>
          <p:cNvSpPr txBox="1"/>
          <p:nvPr/>
        </p:nvSpPr>
        <p:spPr>
          <a:xfrm>
            <a:off x="6689400" y="4076342"/>
            <a:ext cx="1856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517883"/>
                </a:solidFill>
              </a:rPr>
              <a:t>Cybersecurity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C6FFDA7-9359-4FCB-A75F-5FB8B90B7B05}"/>
              </a:ext>
            </a:extLst>
          </p:cNvPr>
          <p:cNvSpPr txBox="1"/>
          <p:nvPr/>
        </p:nvSpPr>
        <p:spPr>
          <a:xfrm>
            <a:off x="1223189" y="1526707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1F4E79"/>
                </a:solidFill>
              </a:rPr>
              <a:t>+22,3%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08F8347C-4891-46FB-815B-4FFB94F69A07}"/>
              </a:ext>
            </a:extLst>
          </p:cNvPr>
          <p:cNvSpPr txBox="1"/>
          <p:nvPr/>
        </p:nvSpPr>
        <p:spPr>
          <a:xfrm>
            <a:off x="2963093" y="1279290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1F4E79"/>
                </a:solidFill>
              </a:rPr>
              <a:t>+20,8%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46A55BD2-A027-4408-AB77-8D2C9D17FA09}"/>
              </a:ext>
            </a:extLst>
          </p:cNvPr>
          <p:cNvSpPr txBox="1"/>
          <p:nvPr/>
        </p:nvSpPr>
        <p:spPr>
          <a:xfrm>
            <a:off x="7665255" y="1234435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2E75B6"/>
                </a:solidFill>
              </a:rPr>
              <a:t>+14,5%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BB59025-AFE1-44C9-B4DF-3FA2F9189EBC}"/>
              </a:ext>
            </a:extLst>
          </p:cNvPr>
          <p:cNvSpPr txBox="1"/>
          <p:nvPr/>
        </p:nvSpPr>
        <p:spPr>
          <a:xfrm>
            <a:off x="9405159" y="987018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2E75B6"/>
                </a:solidFill>
              </a:rPr>
              <a:t>+13,7%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286C690-5E10-42CB-AF96-9324E65CDABC}"/>
              </a:ext>
            </a:extLst>
          </p:cNvPr>
          <p:cNvSpPr txBox="1"/>
          <p:nvPr/>
        </p:nvSpPr>
        <p:spPr>
          <a:xfrm>
            <a:off x="1165564" y="4133417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5B9BD5"/>
                </a:solidFill>
              </a:rPr>
              <a:t>+15,4%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6942930-AA62-45D8-988F-B9C4FCEA56AB}"/>
              </a:ext>
            </a:extLst>
          </p:cNvPr>
          <p:cNvSpPr txBox="1"/>
          <p:nvPr/>
        </p:nvSpPr>
        <p:spPr>
          <a:xfrm>
            <a:off x="2905468" y="3886000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5B9BD5"/>
                </a:solidFill>
              </a:rPr>
              <a:t>+14,2%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C0A30B9-F00E-4077-8284-B290F43D7848}"/>
              </a:ext>
            </a:extLst>
          </p:cNvPr>
          <p:cNvSpPr txBox="1"/>
          <p:nvPr/>
        </p:nvSpPr>
        <p:spPr>
          <a:xfrm>
            <a:off x="7873509" y="5101038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517883"/>
                </a:solidFill>
              </a:rPr>
              <a:t>+13,9%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01A3BBF9-4700-470A-A4F5-4660FFEB5B57}"/>
              </a:ext>
            </a:extLst>
          </p:cNvPr>
          <p:cNvSpPr txBox="1"/>
          <p:nvPr/>
        </p:nvSpPr>
        <p:spPr>
          <a:xfrm>
            <a:off x="9613413" y="4853621"/>
            <a:ext cx="123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517883"/>
                </a:solidFill>
              </a:rPr>
              <a:t>+14,5%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23A47E8B-C0A4-43F7-B30E-5D680C5588B6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11" y="1945636"/>
            <a:ext cx="860407" cy="860407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AC4952E8-AC36-460B-B058-2E6A60680F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433" y="2042370"/>
            <a:ext cx="708104" cy="707886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8AF265D0-6F42-425C-BB05-ECE4E930D48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816" y="4629402"/>
            <a:ext cx="623337" cy="62460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3ACCE6C-80EB-409C-9F84-A027184A587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2779" t="1464" r="4543" b="61928"/>
          <a:stretch/>
        </p:blipFill>
        <p:spPr>
          <a:xfrm>
            <a:off x="5223669" y="4541444"/>
            <a:ext cx="803689" cy="71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4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olo 1">
            <a:extLst>
              <a:ext uri="{FF2B5EF4-FFF2-40B4-BE49-F238E27FC236}">
                <a16:creationId xmlns:a16="http://schemas.microsoft.com/office/drawing/2014/main" id="{1A4AA552-BEDA-4E53-BF2F-379C69B77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04" y="206749"/>
            <a:ext cx="11530940" cy="56207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z="2400" b="1" dirty="0">
                <a:solidFill>
                  <a:srgbClr val="1E31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Il potere pervasivo della Artificial Intelligence</a:t>
            </a:r>
            <a:endParaRPr lang="en-GB" sz="2400" b="1" dirty="0">
              <a:solidFill>
                <a:srgbClr val="1E31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7D5B2784-1850-4020-BC61-521422518A7E}"/>
              </a:ext>
            </a:extLst>
          </p:cNvPr>
          <p:cNvCxnSpPr>
            <a:cxnSpLocks/>
          </p:cNvCxnSpPr>
          <p:nvPr/>
        </p:nvCxnSpPr>
        <p:spPr>
          <a:xfrm>
            <a:off x="2639616" y="1412777"/>
            <a:ext cx="2905472" cy="1983655"/>
          </a:xfrm>
          <a:prstGeom prst="lin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808442E9-8089-4E78-9EAD-60ABE8C10914}"/>
              </a:ext>
            </a:extLst>
          </p:cNvPr>
          <p:cNvCxnSpPr>
            <a:cxnSpLocks/>
          </p:cNvCxnSpPr>
          <p:nvPr/>
        </p:nvCxnSpPr>
        <p:spPr>
          <a:xfrm flipV="1">
            <a:off x="2639616" y="3548832"/>
            <a:ext cx="3057872" cy="2395937"/>
          </a:xfrm>
          <a:prstGeom prst="lin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4" name="Connettore diritto 33">
            <a:extLst>
              <a:ext uri="{FF2B5EF4-FFF2-40B4-BE49-F238E27FC236}">
                <a16:creationId xmlns:a16="http://schemas.microsoft.com/office/drawing/2014/main" id="{98614A57-1B88-4A48-947F-0F36F094CE5F}"/>
              </a:ext>
            </a:extLst>
          </p:cNvPr>
          <p:cNvCxnSpPr>
            <a:cxnSpLocks/>
          </p:cNvCxnSpPr>
          <p:nvPr/>
        </p:nvCxnSpPr>
        <p:spPr>
          <a:xfrm flipH="1">
            <a:off x="6212383" y="1187275"/>
            <a:ext cx="3126432" cy="2288456"/>
          </a:xfrm>
          <a:prstGeom prst="lin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5" name="Connettore diritto 34">
            <a:extLst>
              <a:ext uri="{FF2B5EF4-FFF2-40B4-BE49-F238E27FC236}">
                <a16:creationId xmlns:a16="http://schemas.microsoft.com/office/drawing/2014/main" id="{AD6BCDED-CA12-425C-A3D3-2C80ED511AF0}"/>
              </a:ext>
            </a:extLst>
          </p:cNvPr>
          <p:cNvCxnSpPr>
            <a:cxnSpLocks/>
          </p:cNvCxnSpPr>
          <p:nvPr/>
        </p:nvCxnSpPr>
        <p:spPr>
          <a:xfrm flipH="1" flipV="1">
            <a:off x="6434336" y="3588481"/>
            <a:ext cx="2974032" cy="2316637"/>
          </a:xfrm>
          <a:prstGeom prst="line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6" name="Rettangolo con angoli arrotondati 35">
            <a:extLst>
              <a:ext uri="{FF2B5EF4-FFF2-40B4-BE49-F238E27FC236}">
                <a16:creationId xmlns:a16="http://schemas.microsoft.com/office/drawing/2014/main" id="{2C7346C5-D845-4C3A-9C8C-79A72F0A3A48}"/>
              </a:ext>
            </a:extLst>
          </p:cNvPr>
          <p:cNvSpPr/>
          <p:nvPr/>
        </p:nvSpPr>
        <p:spPr>
          <a:xfrm>
            <a:off x="5087888" y="3284985"/>
            <a:ext cx="1872208" cy="562075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Advanced Analytics</a:t>
            </a: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39093906-EE29-4724-BCD2-0002640921EB}"/>
              </a:ext>
            </a:extLst>
          </p:cNvPr>
          <p:cNvSpPr txBox="1"/>
          <p:nvPr/>
        </p:nvSpPr>
        <p:spPr>
          <a:xfrm>
            <a:off x="2693141" y="1013814"/>
            <a:ext cx="2369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Predictive</a:t>
            </a: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Customer </a:t>
            </a:r>
            <a:r>
              <a:rPr kumimoji="0" lang="it-IT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Churn</a:t>
            </a:r>
            <a:endParaRPr kumimoji="0" lang="it-IT" sz="14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E2C57A98-EFDC-44B5-9E3B-1F6C521F08FB}"/>
              </a:ext>
            </a:extLst>
          </p:cNvPr>
          <p:cNvSpPr/>
          <p:nvPr/>
        </p:nvSpPr>
        <p:spPr>
          <a:xfrm>
            <a:off x="2968429" y="1409845"/>
            <a:ext cx="2892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Customer / Prospect Analytics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2FD5FDE6-6F86-4E1A-86EB-31E61C780198}"/>
              </a:ext>
            </a:extLst>
          </p:cNvPr>
          <p:cNvSpPr txBox="1"/>
          <p:nvPr/>
        </p:nvSpPr>
        <p:spPr>
          <a:xfrm>
            <a:off x="7734870" y="4391264"/>
            <a:ext cx="23694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Customer Care 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97352E76-BA34-4290-876A-9931F7597171}"/>
              </a:ext>
            </a:extLst>
          </p:cNvPr>
          <p:cNvSpPr txBox="1"/>
          <p:nvPr/>
        </p:nvSpPr>
        <p:spPr>
          <a:xfrm>
            <a:off x="820349" y="3499430"/>
            <a:ext cx="2832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Risk Management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49B27ED-ED94-4D9F-A52D-34FC9FB9CA7A}"/>
              </a:ext>
            </a:extLst>
          </p:cNvPr>
          <p:cNvSpPr txBox="1"/>
          <p:nvPr/>
        </p:nvSpPr>
        <p:spPr>
          <a:xfrm>
            <a:off x="1045694" y="4716861"/>
            <a:ext cx="41907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Compliance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57C4CDFB-DBEF-4C77-9859-D8594A47D241}"/>
              </a:ext>
            </a:extLst>
          </p:cNvPr>
          <p:cNvSpPr txBox="1"/>
          <p:nvPr/>
        </p:nvSpPr>
        <p:spPr>
          <a:xfrm>
            <a:off x="1148793" y="2276727"/>
            <a:ext cx="173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Efficientamento back office</a:t>
            </a:r>
          </a:p>
        </p:txBody>
      </p:sp>
      <p:sp>
        <p:nvSpPr>
          <p:cNvPr id="43" name="Rettangolo 42">
            <a:extLst>
              <a:ext uri="{FF2B5EF4-FFF2-40B4-BE49-F238E27FC236}">
                <a16:creationId xmlns:a16="http://schemas.microsoft.com/office/drawing/2014/main" id="{1BE9CEF9-DB58-44B1-86BE-DE895C5C1F14}"/>
              </a:ext>
            </a:extLst>
          </p:cNvPr>
          <p:cNvSpPr/>
          <p:nvPr/>
        </p:nvSpPr>
        <p:spPr>
          <a:xfrm>
            <a:off x="6798585" y="1047297"/>
            <a:ext cx="23527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Personalizzazione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</a:t>
            </a:r>
            <a:r>
              <a:rPr kumimoji="0" lang="en-US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offerta</a:t>
            </a:r>
            <a:endParaRPr kumimoji="0" lang="en-US" sz="14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59B97A74-32E3-47B5-9568-7F2929E7A665}"/>
              </a:ext>
            </a:extLst>
          </p:cNvPr>
          <p:cNvSpPr/>
          <p:nvPr/>
        </p:nvSpPr>
        <p:spPr>
          <a:xfrm>
            <a:off x="9270597" y="3155158"/>
            <a:ext cx="146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Cross / Up selling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F91C70B6-5A27-4471-9876-707248D001D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87187" y="913233"/>
            <a:ext cx="1048687" cy="1048687"/>
          </a:xfrm>
          <a:prstGeom prst="rect">
            <a:avLst/>
          </a:prstGeom>
        </p:spPr>
      </p:pic>
      <p:pic>
        <p:nvPicPr>
          <p:cNvPr id="46" name="Immagine 45">
            <a:extLst>
              <a:ext uri="{FF2B5EF4-FFF2-40B4-BE49-F238E27FC236}">
                <a16:creationId xmlns:a16="http://schemas.microsoft.com/office/drawing/2014/main" id="{D4AAE969-E6FB-4E68-8A2E-C5B3A097D3E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8822" y="1760444"/>
            <a:ext cx="461541" cy="461541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11D2BD8F-07F3-4086-AFC4-3194E0FF575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66246" y="4391263"/>
            <a:ext cx="973132" cy="727658"/>
          </a:xfrm>
          <a:prstGeom prst="rect">
            <a:avLst/>
          </a:prstGeom>
        </p:spPr>
      </p:pic>
      <p:pic>
        <p:nvPicPr>
          <p:cNvPr id="48" name="Immagine 47">
            <a:extLst>
              <a:ext uri="{FF2B5EF4-FFF2-40B4-BE49-F238E27FC236}">
                <a16:creationId xmlns:a16="http://schemas.microsoft.com/office/drawing/2014/main" id="{3EB2E0C6-821C-4355-AFE1-0786236DAE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4298" t="25992"/>
          <a:stretch/>
        </p:blipFill>
        <p:spPr>
          <a:xfrm>
            <a:off x="9745476" y="1077474"/>
            <a:ext cx="994970" cy="947818"/>
          </a:xfrm>
          <a:prstGeom prst="rect">
            <a:avLst/>
          </a:prstGeom>
        </p:spPr>
      </p:pic>
      <p:sp>
        <p:nvSpPr>
          <p:cNvPr id="49" name="Ovale 48">
            <a:extLst>
              <a:ext uri="{FF2B5EF4-FFF2-40B4-BE49-F238E27FC236}">
                <a16:creationId xmlns:a16="http://schemas.microsoft.com/office/drawing/2014/main" id="{2B67098C-C317-4172-A9DE-0C1733E39BA6}"/>
              </a:ext>
            </a:extLst>
          </p:cNvPr>
          <p:cNvSpPr>
            <a:spLocks noChangeAspect="1"/>
          </p:cNvSpPr>
          <p:nvPr/>
        </p:nvSpPr>
        <p:spPr>
          <a:xfrm>
            <a:off x="5231904" y="2420888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50" name="Ovale 49">
            <a:extLst>
              <a:ext uri="{FF2B5EF4-FFF2-40B4-BE49-F238E27FC236}">
                <a16:creationId xmlns:a16="http://schemas.microsoft.com/office/drawing/2014/main" id="{3DA31D3F-03B8-42A2-8563-6D686A1E15F3}"/>
              </a:ext>
            </a:extLst>
          </p:cNvPr>
          <p:cNvSpPr>
            <a:spLocks noChangeAspect="1"/>
          </p:cNvSpPr>
          <p:nvPr/>
        </p:nvSpPr>
        <p:spPr>
          <a:xfrm>
            <a:off x="5546610" y="2420888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51" name="Ovale 50">
            <a:extLst>
              <a:ext uri="{FF2B5EF4-FFF2-40B4-BE49-F238E27FC236}">
                <a16:creationId xmlns:a16="http://schemas.microsoft.com/office/drawing/2014/main" id="{1CB25700-2457-4955-8EC5-C8B5ABC9A923}"/>
              </a:ext>
            </a:extLst>
          </p:cNvPr>
          <p:cNvSpPr>
            <a:spLocks noChangeAspect="1"/>
          </p:cNvSpPr>
          <p:nvPr/>
        </p:nvSpPr>
        <p:spPr>
          <a:xfrm>
            <a:off x="5861316" y="2420888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B1E06270-4E72-4781-8DCA-F5D9F1A29DA8}"/>
              </a:ext>
            </a:extLst>
          </p:cNvPr>
          <p:cNvSpPr>
            <a:spLocks noChangeAspect="1"/>
          </p:cNvSpPr>
          <p:nvPr/>
        </p:nvSpPr>
        <p:spPr>
          <a:xfrm>
            <a:off x="6176022" y="2420888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53" name="Ovale 52">
            <a:extLst>
              <a:ext uri="{FF2B5EF4-FFF2-40B4-BE49-F238E27FC236}">
                <a16:creationId xmlns:a16="http://schemas.microsoft.com/office/drawing/2014/main" id="{39E36513-0FF4-44A4-AF39-3B25996C2124}"/>
              </a:ext>
            </a:extLst>
          </p:cNvPr>
          <p:cNvSpPr>
            <a:spLocks noChangeAspect="1"/>
          </p:cNvSpPr>
          <p:nvPr/>
        </p:nvSpPr>
        <p:spPr>
          <a:xfrm>
            <a:off x="6490726" y="2420888"/>
            <a:ext cx="252000" cy="252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54" name="Ovale 53">
            <a:extLst>
              <a:ext uri="{FF2B5EF4-FFF2-40B4-BE49-F238E27FC236}">
                <a16:creationId xmlns:a16="http://schemas.microsoft.com/office/drawing/2014/main" id="{1281A795-4350-4CA6-8702-D8B689A11F73}"/>
              </a:ext>
            </a:extLst>
          </p:cNvPr>
          <p:cNvSpPr>
            <a:spLocks noChangeAspect="1"/>
          </p:cNvSpPr>
          <p:nvPr/>
        </p:nvSpPr>
        <p:spPr>
          <a:xfrm>
            <a:off x="7105458" y="3823479"/>
            <a:ext cx="252000" cy="252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E244B119-DBE1-48EF-9939-610363B2D8F9}"/>
              </a:ext>
            </a:extLst>
          </p:cNvPr>
          <p:cNvSpPr>
            <a:spLocks noChangeAspect="1"/>
          </p:cNvSpPr>
          <p:nvPr/>
        </p:nvSpPr>
        <p:spPr>
          <a:xfrm>
            <a:off x="7420164" y="3823479"/>
            <a:ext cx="252000" cy="252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56" name="Ovale 55">
            <a:extLst>
              <a:ext uri="{FF2B5EF4-FFF2-40B4-BE49-F238E27FC236}">
                <a16:creationId xmlns:a16="http://schemas.microsoft.com/office/drawing/2014/main" id="{7E4CAEDD-0432-4C52-ADA6-F85520DED423}"/>
              </a:ext>
            </a:extLst>
          </p:cNvPr>
          <p:cNvSpPr>
            <a:spLocks noChangeAspect="1"/>
          </p:cNvSpPr>
          <p:nvPr/>
        </p:nvSpPr>
        <p:spPr>
          <a:xfrm>
            <a:off x="7734870" y="3823479"/>
            <a:ext cx="252000" cy="252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57" name="Ovale 56">
            <a:extLst>
              <a:ext uri="{FF2B5EF4-FFF2-40B4-BE49-F238E27FC236}">
                <a16:creationId xmlns:a16="http://schemas.microsoft.com/office/drawing/2014/main" id="{2E6125AC-29F6-4230-9981-A1876B45DF85}"/>
              </a:ext>
            </a:extLst>
          </p:cNvPr>
          <p:cNvSpPr>
            <a:spLocks noChangeAspect="1"/>
          </p:cNvSpPr>
          <p:nvPr/>
        </p:nvSpPr>
        <p:spPr>
          <a:xfrm>
            <a:off x="8049576" y="3823479"/>
            <a:ext cx="252000" cy="252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465CFFD2-D5CB-49C9-A213-A4760198C8F7}"/>
              </a:ext>
            </a:extLst>
          </p:cNvPr>
          <p:cNvSpPr>
            <a:spLocks noChangeAspect="1"/>
          </p:cNvSpPr>
          <p:nvPr/>
        </p:nvSpPr>
        <p:spPr>
          <a:xfrm>
            <a:off x="8364280" y="3823479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59" name="Ovale 58">
            <a:extLst>
              <a:ext uri="{FF2B5EF4-FFF2-40B4-BE49-F238E27FC236}">
                <a16:creationId xmlns:a16="http://schemas.microsoft.com/office/drawing/2014/main" id="{4C271182-03F9-4B67-BA6B-9ABF7B52ABEC}"/>
              </a:ext>
            </a:extLst>
          </p:cNvPr>
          <p:cNvSpPr>
            <a:spLocks noChangeAspect="1"/>
          </p:cNvSpPr>
          <p:nvPr/>
        </p:nvSpPr>
        <p:spPr>
          <a:xfrm>
            <a:off x="5290208" y="4545152"/>
            <a:ext cx="252000" cy="252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60" name="Ovale 59">
            <a:extLst>
              <a:ext uri="{FF2B5EF4-FFF2-40B4-BE49-F238E27FC236}">
                <a16:creationId xmlns:a16="http://schemas.microsoft.com/office/drawing/2014/main" id="{8FD8BDC6-E60F-47CC-BE64-940C6A1DDFCC}"/>
              </a:ext>
            </a:extLst>
          </p:cNvPr>
          <p:cNvSpPr>
            <a:spLocks noChangeAspect="1"/>
          </p:cNvSpPr>
          <p:nvPr/>
        </p:nvSpPr>
        <p:spPr>
          <a:xfrm>
            <a:off x="5604914" y="4545152"/>
            <a:ext cx="252000" cy="252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61" name="Ovale 60">
            <a:extLst>
              <a:ext uri="{FF2B5EF4-FFF2-40B4-BE49-F238E27FC236}">
                <a16:creationId xmlns:a16="http://schemas.microsoft.com/office/drawing/2014/main" id="{59E62764-1985-4F4A-AED1-35CDFDE00B59}"/>
              </a:ext>
            </a:extLst>
          </p:cNvPr>
          <p:cNvSpPr>
            <a:spLocks noChangeAspect="1"/>
          </p:cNvSpPr>
          <p:nvPr/>
        </p:nvSpPr>
        <p:spPr>
          <a:xfrm>
            <a:off x="5919620" y="4545152"/>
            <a:ext cx="252000" cy="252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62" name="Ovale 61">
            <a:extLst>
              <a:ext uri="{FF2B5EF4-FFF2-40B4-BE49-F238E27FC236}">
                <a16:creationId xmlns:a16="http://schemas.microsoft.com/office/drawing/2014/main" id="{21FE6FE6-CCE0-4324-827D-E7BB5B31EB75}"/>
              </a:ext>
            </a:extLst>
          </p:cNvPr>
          <p:cNvSpPr>
            <a:spLocks noChangeAspect="1"/>
          </p:cNvSpPr>
          <p:nvPr/>
        </p:nvSpPr>
        <p:spPr>
          <a:xfrm>
            <a:off x="6234326" y="4545152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63" name="Ovale 62">
            <a:extLst>
              <a:ext uri="{FF2B5EF4-FFF2-40B4-BE49-F238E27FC236}">
                <a16:creationId xmlns:a16="http://schemas.microsoft.com/office/drawing/2014/main" id="{1FE8E7BD-BDD1-4F64-BA38-741A1B2CA200}"/>
              </a:ext>
            </a:extLst>
          </p:cNvPr>
          <p:cNvSpPr>
            <a:spLocks noChangeAspect="1"/>
          </p:cNvSpPr>
          <p:nvPr/>
        </p:nvSpPr>
        <p:spPr>
          <a:xfrm>
            <a:off x="6549030" y="4545152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64" name="Ovale 63">
            <a:extLst>
              <a:ext uri="{FF2B5EF4-FFF2-40B4-BE49-F238E27FC236}">
                <a16:creationId xmlns:a16="http://schemas.microsoft.com/office/drawing/2014/main" id="{60BA8AE5-9879-4B4E-9AE1-C14CF946F530}"/>
              </a:ext>
            </a:extLst>
          </p:cNvPr>
          <p:cNvSpPr>
            <a:spLocks noChangeAspect="1"/>
          </p:cNvSpPr>
          <p:nvPr/>
        </p:nvSpPr>
        <p:spPr>
          <a:xfrm>
            <a:off x="3505058" y="3823479"/>
            <a:ext cx="252000" cy="252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65" name="Ovale 64">
            <a:extLst>
              <a:ext uri="{FF2B5EF4-FFF2-40B4-BE49-F238E27FC236}">
                <a16:creationId xmlns:a16="http://schemas.microsoft.com/office/drawing/2014/main" id="{2D9747BB-B3EA-4F5C-B8D3-B4351EFDB5AD}"/>
              </a:ext>
            </a:extLst>
          </p:cNvPr>
          <p:cNvSpPr>
            <a:spLocks noChangeAspect="1"/>
          </p:cNvSpPr>
          <p:nvPr/>
        </p:nvSpPr>
        <p:spPr>
          <a:xfrm>
            <a:off x="3819764" y="3823479"/>
            <a:ext cx="252000" cy="252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66" name="Ovale 65">
            <a:extLst>
              <a:ext uri="{FF2B5EF4-FFF2-40B4-BE49-F238E27FC236}">
                <a16:creationId xmlns:a16="http://schemas.microsoft.com/office/drawing/2014/main" id="{2852461E-43CD-4A52-A043-8378722094B8}"/>
              </a:ext>
            </a:extLst>
          </p:cNvPr>
          <p:cNvSpPr>
            <a:spLocks noChangeAspect="1"/>
          </p:cNvSpPr>
          <p:nvPr/>
        </p:nvSpPr>
        <p:spPr>
          <a:xfrm>
            <a:off x="4134470" y="3823479"/>
            <a:ext cx="252000" cy="252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67" name="Ovale 66">
            <a:extLst>
              <a:ext uri="{FF2B5EF4-FFF2-40B4-BE49-F238E27FC236}">
                <a16:creationId xmlns:a16="http://schemas.microsoft.com/office/drawing/2014/main" id="{EE8BD5A6-471B-4F45-86F0-FC084D535983}"/>
              </a:ext>
            </a:extLst>
          </p:cNvPr>
          <p:cNvSpPr>
            <a:spLocks noChangeAspect="1"/>
          </p:cNvSpPr>
          <p:nvPr/>
        </p:nvSpPr>
        <p:spPr>
          <a:xfrm>
            <a:off x="4449176" y="3823479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68" name="Ovale 67">
            <a:extLst>
              <a:ext uri="{FF2B5EF4-FFF2-40B4-BE49-F238E27FC236}">
                <a16:creationId xmlns:a16="http://schemas.microsoft.com/office/drawing/2014/main" id="{105F8E11-DF5E-4BCF-8742-9816035F9C97}"/>
              </a:ext>
            </a:extLst>
          </p:cNvPr>
          <p:cNvSpPr>
            <a:spLocks noChangeAspect="1"/>
          </p:cNvSpPr>
          <p:nvPr/>
        </p:nvSpPr>
        <p:spPr>
          <a:xfrm>
            <a:off x="4763880" y="3823479"/>
            <a:ext cx="252000" cy="25200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69" name="Rettangolo 68">
            <a:extLst>
              <a:ext uri="{FF2B5EF4-FFF2-40B4-BE49-F238E27FC236}">
                <a16:creationId xmlns:a16="http://schemas.microsoft.com/office/drawing/2014/main" id="{BF2C1D85-F6D5-4F89-90DC-8601EA1FDCBC}"/>
              </a:ext>
            </a:extLst>
          </p:cNvPr>
          <p:cNvSpPr/>
          <p:nvPr/>
        </p:nvSpPr>
        <p:spPr>
          <a:xfrm>
            <a:off x="3328685" y="3250376"/>
            <a:ext cx="1340694" cy="495027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FUNZIONI CORPORATE</a:t>
            </a:r>
          </a:p>
        </p:txBody>
      </p:sp>
      <p:sp>
        <p:nvSpPr>
          <p:cNvPr id="70" name="Rettangolo 69">
            <a:extLst>
              <a:ext uri="{FF2B5EF4-FFF2-40B4-BE49-F238E27FC236}">
                <a16:creationId xmlns:a16="http://schemas.microsoft.com/office/drawing/2014/main" id="{C6471253-706A-44B2-9DF0-8AE3FA19175F}"/>
              </a:ext>
            </a:extLst>
          </p:cNvPr>
          <p:cNvSpPr/>
          <p:nvPr/>
        </p:nvSpPr>
        <p:spPr>
          <a:xfrm>
            <a:off x="5392381" y="2724762"/>
            <a:ext cx="1238298" cy="495027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MARKETING</a:t>
            </a:r>
          </a:p>
        </p:txBody>
      </p:sp>
      <p:sp>
        <p:nvSpPr>
          <p:cNvPr id="71" name="Rettangolo 70">
            <a:extLst>
              <a:ext uri="{FF2B5EF4-FFF2-40B4-BE49-F238E27FC236}">
                <a16:creationId xmlns:a16="http://schemas.microsoft.com/office/drawing/2014/main" id="{167191B0-4890-45DD-BD55-1B7E11FFC92C}"/>
              </a:ext>
            </a:extLst>
          </p:cNvPr>
          <p:cNvSpPr/>
          <p:nvPr/>
        </p:nvSpPr>
        <p:spPr>
          <a:xfrm>
            <a:off x="7237617" y="3243560"/>
            <a:ext cx="1238298" cy="495027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SALES /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POST SALES</a:t>
            </a:r>
          </a:p>
        </p:txBody>
      </p:sp>
      <p:sp>
        <p:nvSpPr>
          <p:cNvPr id="72" name="Rettangolo 71">
            <a:extLst>
              <a:ext uri="{FF2B5EF4-FFF2-40B4-BE49-F238E27FC236}">
                <a16:creationId xmlns:a16="http://schemas.microsoft.com/office/drawing/2014/main" id="{B9EC134B-DFDA-40C0-94D5-B5F626F7070E}"/>
              </a:ext>
            </a:extLst>
          </p:cNvPr>
          <p:cNvSpPr/>
          <p:nvPr/>
        </p:nvSpPr>
        <p:spPr>
          <a:xfrm>
            <a:off x="5392381" y="3942086"/>
            <a:ext cx="1238298" cy="495027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FUNZIONI CORE</a:t>
            </a:r>
          </a:p>
        </p:txBody>
      </p: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A2C6F88C-97D7-4146-9A58-EA7757E5BBF0}"/>
              </a:ext>
            </a:extLst>
          </p:cNvPr>
          <p:cNvSpPr txBox="1"/>
          <p:nvPr/>
        </p:nvSpPr>
        <p:spPr>
          <a:xfrm>
            <a:off x="1338664" y="4224945"/>
            <a:ext cx="173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1400" b="1" i="1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Cybersecurity </a:t>
            </a:r>
          </a:p>
        </p:txBody>
      </p:sp>
      <p:pic>
        <p:nvPicPr>
          <p:cNvPr id="74" name="Immagine 73">
            <a:extLst>
              <a:ext uri="{FF2B5EF4-FFF2-40B4-BE49-F238E27FC236}">
                <a16:creationId xmlns:a16="http://schemas.microsoft.com/office/drawing/2014/main" id="{F2B59B4F-2775-4D81-8C03-FDC8B8E87D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7858" t="9051" r="9198" b="15849"/>
          <a:stretch/>
        </p:blipFill>
        <p:spPr>
          <a:xfrm>
            <a:off x="1429257" y="4733224"/>
            <a:ext cx="868636" cy="849410"/>
          </a:xfrm>
          <a:prstGeom prst="rect">
            <a:avLst/>
          </a:prstGeom>
        </p:spPr>
      </p:pic>
      <p:sp>
        <p:nvSpPr>
          <p:cNvPr id="75" name="Rettangolo 74">
            <a:extLst>
              <a:ext uri="{FF2B5EF4-FFF2-40B4-BE49-F238E27FC236}">
                <a16:creationId xmlns:a16="http://schemas.microsoft.com/office/drawing/2014/main" id="{23D2DCF1-CD04-4ED6-8FC3-53F349B0B619}"/>
              </a:ext>
            </a:extLst>
          </p:cNvPr>
          <p:cNvSpPr/>
          <p:nvPr/>
        </p:nvSpPr>
        <p:spPr>
          <a:xfrm>
            <a:off x="3376717" y="1825662"/>
            <a:ext cx="234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Contextual Marketing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5EAFD8F0-AFB0-4DE3-BA36-D7D8C0211C43}"/>
              </a:ext>
            </a:extLst>
          </p:cNvPr>
          <p:cNvSpPr txBox="1"/>
          <p:nvPr/>
        </p:nvSpPr>
        <p:spPr>
          <a:xfrm>
            <a:off x="5202108" y="5004042"/>
            <a:ext cx="173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PRODUZIONE</a:t>
            </a:r>
          </a:p>
        </p:txBody>
      </p:sp>
      <p:sp>
        <p:nvSpPr>
          <p:cNvPr id="77" name="Rettangolo 76">
            <a:extLst>
              <a:ext uri="{FF2B5EF4-FFF2-40B4-BE49-F238E27FC236}">
                <a16:creationId xmlns:a16="http://schemas.microsoft.com/office/drawing/2014/main" id="{D8A29DC7-A13A-4E29-A994-409C312EEC17}"/>
              </a:ext>
            </a:extLst>
          </p:cNvPr>
          <p:cNvSpPr/>
          <p:nvPr/>
        </p:nvSpPr>
        <p:spPr>
          <a:xfrm>
            <a:off x="6428022" y="1445784"/>
            <a:ext cx="2343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Motori</a:t>
            </a: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 di recommendation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CD5C2C41-F82A-4C01-8980-CA48B4655150}"/>
              </a:ext>
            </a:extLst>
          </p:cNvPr>
          <p:cNvSpPr txBox="1"/>
          <p:nvPr/>
        </p:nvSpPr>
        <p:spPr>
          <a:xfrm>
            <a:off x="3245475" y="5285563"/>
            <a:ext cx="1787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Rinnovamento portafoglio di offerta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66493028-1588-4C32-81F5-8D9108EA5710}"/>
              </a:ext>
            </a:extLst>
          </p:cNvPr>
          <p:cNvSpPr txBox="1"/>
          <p:nvPr/>
        </p:nvSpPr>
        <p:spPr>
          <a:xfrm>
            <a:off x="6841445" y="4849996"/>
            <a:ext cx="173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LOGISTICA / MAGAZZINO</a:t>
            </a:r>
          </a:p>
        </p:txBody>
      </p:sp>
      <p:sp>
        <p:nvSpPr>
          <p:cNvPr id="80" name="CasellaDiTesto 79">
            <a:extLst>
              <a:ext uri="{FF2B5EF4-FFF2-40B4-BE49-F238E27FC236}">
                <a16:creationId xmlns:a16="http://schemas.microsoft.com/office/drawing/2014/main" id="{330D49D7-C9D2-466F-8752-D43B717CA48D}"/>
              </a:ext>
            </a:extLst>
          </p:cNvPr>
          <p:cNvSpPr txBox="1"/>
          <p:nvPr/>
        </p:nvSpPr>
        <p:spPr>
          <a:xfrm>
            <a:off x="3500080" y="4992391"/>
            <a:ext cx="17318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R&amp;D</a:t>
            </a:r>
          </a:p>
        </p:txBody>
      </p:sp>
      <p:sp>
        <p:nvSpPr>
          <p:cNvPr id="81" name="Rettangolo 80">
            <a:extLst>
              <a:ext uri="{FF2B5EF4-FFF2-40B4-BE49-F238E27FC236}">
                <a16:creationId xmlns:a16="http://schemas.microsoft.com/office/drawing/2014/main" id="{784B00B2-CC32-4673-AEC3-14070658A3B2}"/>
              </a:ext>
            </a:extLst>
          </p:cNvPr>
          <p:cNvSpPr/>
          <p:nvPr/>
        </p:nvSpPr>
        <p:spPr>
          <a:xfrm>
            <a:off x="6798585" y="1811942"/>
            <a:ext cx="1314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Next Best Offer</a:t>
            </a:r>
          </a:p>
        </p:txBody>
      </p:sp>
      <p:sp>
        <p:nvSpPr>
          <p:cNvPr id="82" name="Rettangolo 81">
            <a:extLst>
              <a:ext uri="{FF2B5EF4-FFF2-40B4-BE49-F238E27FC236}">
                <a16:creationId xmlns:a16="http://schemas.microsoft.com/office/drawing/2014/main" id="{77C52907-66E4-4742-A466-0A686A2CFCB9}"/>
              </a:ext>
            </a:extLst>
          </p:cNvPr>
          <p:cNvSpPr/>
          <p:nvPr/>
        </p:nvSpPr>
        <p:spPr>
          <a:xfrm>
            <a:off x="8537253" y="2636027"/>
            <a:ext cx="2099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Contextual Selling</a:t>
            </a:r>
          </a:p>
        </p:txBody>
      </p:sp>
      <p:sp>
        <p:nvSpPr>
          <p:cNvPr id="83" name="Rettangolo 82">
            <a:extLst>
              <a:ext uri="{FF2B5EF4-FFF2-40B4-BE49-F238E27FC236}">
                <a16:creationId xmlns:a16="http://schemas.microsoft.com/office/drawing/2014/main" id="{F163D87C-093D-4F96-A5AB-E240CB2AA6CE}"/>
              </a:ext>
            </a:extLst>
          </p:cNvPr>
          <p:cNvSpPr/>
          <p:nvPr/>
        </p:nvSpPr>
        <p:spPr>
          <a:xfrm>
            <a:off x="3747291" y="2185432"/>
            <a:ext cx="3473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Customer Acquisition / Onboarding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1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50000"/>
                </a:srgbClr>
              </a:solidFill>
              <a:effectLst/>
              <a:uLnTx/>
              <a:uFillTx/>
              <a:latin typeface="Ciscolight"/>
              <a:ea typeface="+mn-ea"/>
              <a:cs typeface="+mn-cs"/>
            </a:endParaRPr>
          </a:p>
        </p:txBody>
      </p:sp>
      <p:sp>
        <p:nvSpPr>
          <p:cNvPr id="84" name="CasellaDiTesto 83">
            <a:extLst>
              <a:ext uri="{FF2B5EF4-FFF2-40B4-BE49-F238E27FC236}">
                <a16:creationId xmlns:a16="http://schemas.microsoft.com/office/drawing/2014/main" id="{3E47C288-8290-492B-92C4-9014943F7E47}"/>
              </a:ext>
            </a:extLst>
          </p:cNvPr>
          <p:cNvSpPr txBox="1"/>
          <p:nvPr/>
        </p:nvSpPr>
        <p:spPr>
          <a:xfrm>
            <a:off x="9017235" y="3712406"/>
            <a:ext cx="173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Monetizzazione dati (esempio GIS)</a:t>
            </a:r>
          </a:p>
        </p:txBody>
      </p:sp>
      <p:sp>
        <p:nvSpPr>
          <p:cNvPr id="85" name="Rettangolo 84">
            <a:extLst>
              <a:ext uri="{FF2B5EF4-FFF2-40B4-BE49-F238E27FC236}">
                <a16:creationId xmlns:a16="http://schemas.microsoft.com/office/drawing/2014/main" id="{780393A8-CDD9-4864-91FB-F113165784B9}"/>
              </a:ext>
            </a:extLst>
          </p:cNvPr>
          <p:cNvSpPr/>
          <p:nvPr/>
        </p:nvSpPr>
        <p:spPr>
          <a:xfrm>
            <a:off x="5033453" y="5371848"/>
            <a:ext cx="2099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Asset Management</a:t>
            </a:r>
          </a:p>
        </p:txBody>
      </p:sp>
      <p:sp>
        <p:nvSpPr>
          <p:cNvPr id="86" name="Rettangolo 85">
            <a:extLst>
              <a:ext uri="{FF2B5EF4-FFF2-40B4-BE49-F238E27FC236}">
                <a16:creationId xmlns:a16="http://schemas.microsoft.com/office/drawing/2014/main" id="{8D37506D-3EF5-40F1-83AF-0732B33EE03B}"/>
              </a:ext>
            </a:extLst>
          </p:cNvPr>
          <p:cNvSpPr/>
          <p:nvPr/>
        </p:nvSpPr>
        <p:spPr>
          <a:xfrm>
            <a:off x="5058943" y="5669021"/>
            <a:ext cx="2099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Predictive Maintenance</a:t>
            </a:r>
          </a:p>
        </p:txBody>
      </p:sp>
      <p:sp>
        <p:nvSpPr>
          <p:cNvPr id="87" name="Rettangolo 86">
            <a:extLst>
              <a:ext uri="{FF2B5EF4-FFF2-40B4-BE49-F238E27FC236}">
                <a16:creationId xmlns:a16="http://schemas.microsoft.com/office/drawing/2014/main" id="{FB6E673C-A4B4-4736-8EA7-716BFBC57B91}"/>
              </a:ext>
            </a:extLst>
          </p:cNvPr>
          <p:cNvSpPr/>
          <p:nvPr/>
        </p:nvSpPr>
        <p:spPr>
          <a:xfrm>
            <a:off x="7440477" y="5765150"/>
            <a:ext cx="209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Warehouse Optimization</a:t>
            </a:r>
          </a:p>
        </p:txBody>
      </p:sp>
      <p:sp>
        <p:nvSpPr>
          <p:cNvPr id="88" name="Rettangolo 87">
            <a:extLst>
              <a:ext uri="{FF2B5EF4-FFF2-40B4-BE49-F238E27FC236}">
                <a16:creationId xmlns:a16="http://schemas.microsoft.com/office/drawing/2014/main" id="{E2531BFF-6060-41EE-9DA7-909B2AD6AF7A}"/>
              </a:ext>
            </a:extLst>
          </p:cNvPr>
          <p:cNvSpPr/>
          <p:nvPr/>
        </p:nvSpPr>
        <p:spPr>
          <a:xfrm>
            <a:off x="7155219" y="5398752"/>
            <a:ext cx="20996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Logistica 4.0</a:t>
            </a:r>
          </a:p>
        </p:txBody>
      </p:sp>
      <p:sp>
        <p:nvSpPr>
          <p:cNvPr id="89" name="CasellaDiTesto 88">
            <a:extLst>
              <a:ext uri="{FF2B5EF4-FFF2-40B4-BE49-F238E27FC236}">
                <a16:creationId xmlns:a16="http://schemas.microsoft.com/office/drawing/2014/main" id="{59142514-51D2-4FEE-BFFD-281FBA09A839}"/>
              </a:ext>
            </a:extLst>
          </p:cNvPr>
          <p:cNvSpPr txBox="1"/>
          <p:nvPr/>
        </p:nvSpPr>
        <p:spPr>
          <a:xfrm>
            <a:off x="2594349" y="2700023"/>
            <a:ext cx="2083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Talent / Performance Management</a:t>
            </a:r>
          </a:p>
        </p:txBody>
      </p:sp>
      <p:sp>
        <p:nvSpPr>
          <p:cNvPr id="90" name="Rettangolo 89">
            <a:extLst>
              <a:ext uri="{FF2B5EF4-FFF2-40B4-BE49-F238E27FC236}">
                <a16:creationId xmlns:a16="http://schemas.microsoft.com/office/drawing/2014/main" id="{D5ACB30C-D070-4B37-84B5-2790F3AD0383}"/>
              </a:ext>
            </a:extLst>
          </p:cNvPr>
          <p:cNvSpPr/>
          <p:nvPr/>
        </p:nvSpPr>
        <p:spPr>
          <a:xfrm>
            <a:off x="4628684" y="5978376"/>
            <a:ext cx="2909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1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50000"/>
                  </a:srgbClr>
                </a:solidFill>
                <a:effectLst/>
                <a:uLnTx/>
                <a:uFillTx/>
                <a:latin typeface="Ciscolight"/>
                <a:ea typeface="+mn-ea"/>
                <a:cs typeface="+mn-cs"/>
              </a:rPr>
              <a:t>Network Management Optimization</a:t>
            </a:r>
          </a:p>
        </p:txBody>
      </p:sp>
      <p:sp>
        <p:nvSpPr>
          <p:cNvPr id="91" name="Text Box 14">
            <a:extLst>
              <a:ext uri="{FF2B5EF4-FFF2-40B4-BE49-F238E27FC236}">
                <a16:creationId xmlns:a16="http://schemas.microsoft.com/office/drawing/2014/main" id="{A74DC2F2-CC2F-4E43-9510-90031524F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4" y="6337355"/>
            <a:ext cx="7960556" cy="258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it-IT"/>
            </a:defPPr>
            <a:lvl1pPr marR="0" lvl="0" indent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sz="1200" b="1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iscolight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it-IT" dirty="0"/>
              <a:t>Fonte: NetConsulting cube,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71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isco">
      <a:majorFont>
        <a:latin typeface="Ciscobold"/>
        <a:ea typeface=""/>
        <a:cs typeface=""/>
      </a:majorFont>
      <a:minorFont>
        <a:latin typeface="Cisco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686474FC86124386A2CA937397FD00" ma:contentTypeVersion="8" ma:contentTypeDescription="Create a new document." ma:contentTypeScope="" ma:versionID="13f38202e5038699766848e6f3eca3aa">
  <xsd:schema xmlns:xsd="http://www.w3.org/2001/XMLSchema" xmlns:xs="http://www.w3.org/2001/XMLSchema" xmlns:p="http://schemas.microsoft.com/office/2006/metadata/properties" xmlns:ns3="3f79522b-4972-4790-ac4a-cfdf6b6a07f6" targetNamespace="http://schemas.microsoft.com/office/2006/metadata/properties" ma:root="true" ma:fieldsID="3da4fcea1d0d29ef687e282efe188ad4" ns3:_="">
    <xsd:import namespace="3f79522b-4972-4790-ac4a-cfdf6b6a07f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79522b-4972-4790-ac4a-cfdf6b6a07f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DCBAB48-88D3-444D-B3A4-8B9578268E5B}">
  <ds:schemaRefs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3f79522b-4972-4790-ac4a-cfdf6b6a07f6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D85E1A-1A3A-427B-BCBD-D249F9F84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337795-F4A2-4F51-9F76-B0AA631FD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79522b-4972-4790-ac4a-cfdf6b6a07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406</Words>
  <Application>Microsoft Office PowerPoint</Application>
  <PresentationFormat>Widescreen</PresentationFormat>
  <Paragraphs>112</Paragraphs>
  <Slides>9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Ciscolight</vt:lpstr>
      <vt:lpstr>Calibri</vt:lpstr>
      <vt:lpstr>Arial</vt:lpstr>
      <vt:lpstr>Ciscobold</vt:lpstr>
      <vt:lpstr>Tema di Office</vt:lpstr>
      <vt:lpstr>Presentazione standard di PowerPoint</vt:lpstr>
      <vt:lpstr>Il mercato digitale, 2018-2021 </vt:lpstr>
      <vt:lpstr>Crescita del mercato digitale e del PIL a confronto (2015-2019)</vt:lpstr>
      <vt:lpstr>Il mercato digitale per segmento di utenza: i divari di crescita</vt:lpstr>
      <vt:lpstr>I divari di crescita del mercato digitale nei settori economici</vt:lpstr>
      <vt:lpstr>Il Mercato Digitale in Italia, 2018-2021 prev.</vt:lpstr>
      <vt:lpstr>I digital enabler continueranno a crescere a ritmo sostenuto</vt:lpstr>
      <vt:lpstr>Presentazione standard di PowerPoint</vt:lpstr>
      <vt:lpstr>   Il potere pervasivo della Artificial Intelligence</vt:lpstr>
    </vt:vector>
  </TitlesOfParts>
  <Company>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Daniele Biancalani</dc:creator>
  <cp:lastModifiedBy>Stefania Follador</cp:lastModifiedBy>
  <cp:revision>70</cp:revision>
  <dcterms:created xsi:type="dcterms:W3CDTF">2018-10-11T09:26:09Z</dcterms:created>
  <dcterms:modified xsi:type="dcterms:W3CDTF">2019-11-11T11:25:16Z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0x010100D9686474FC86124386A2CA937397FD00</vt:lpwstr>
  </property>
</Properties>
</file>