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5"/>
    <p:sldMasterId id="2147483766" r:id="rId6"/>
    <p:sldMasterId id="2147483768" r:id="rId7"/>
  </p:sldMasterIdLst>
  <p:notesMasterIdLst>
    <p:notesMasterId r:id="rId40"/>
  </p:notesMasterIdLst>
  <p:handoutMasterIdLst>
    <p:handoutMasterId r:id="rId41"/>
  </p:handoutMasterIdLst>
  <p:sldIdLst>
    <p:sldId id="1235" r:id="rId8"/>
    <p:sldId id="2147378578" r:id="rId9"/>
    <p:sldId id="2147378583" r:id="rId10"/>
    <p:sldId id="2147378579" r:id="rId11"/>
    <p:sldId id="2147378581" r:id="rId12"/>
    <p:sldId id="2147378582" r:id="rId13"/>
    <p:sldId id="2147378588" r:id="rId14"/>
    <p:sldId id="2147378585" r:id="rId15"/>
    <p:sldId id="2147378652" r:id="rId16"/>
    <p:sldId id="2147378692" r:id="rId17"/>
    <p:sldId id="2145706265" r:id="rId18"/>
    <p:sldId id="2147378586" r:id="rId19"/>
    <p:sldId id="2147378672" r:id="rId20"/>
    <p:sldId id="2147378673" r:id="rId21"/>
    <p:sldId id="2147378674" r:id="rId22"/>
    <p:sldId id="2147378675" r:id="rId23"/>
    <p:sldId id="2147378676" r:id="rId24"/>
    <p:sldId id="2147378677" r:id="rId25"/>
    <p:sldId id="2147378678" r:id="rId26"/>
    <p:sldId id="2147378679" r:id="rId27"/>
    <p:sldId id="2147378680" r:id="rId28"/>
    <p:sldId id="2147378681" r:id="rId29"/>
    <p:sldId id="2147378682" r:id="rId30"/>
    <p:sldId id="2147378683" r:id="rId31"/>
    <p:sldId id="2147378684" r:id="rId32"/>
    <p:sldId id="2147378685" r:id="rId33"/>
    <p:sldId id="2147378686" r:id="rId34"/>
    <p:sldId id="2147378687" r:id="rId35"/>
    <p:sldId id="2147378688" r:id="rId36"/>
    <p:sldId id="2147378689" r:id="rId37"/>
    <p:sldId id="2147378691" r:id="rId38"/>
    <p:sldId id="2147378574" r:id="rId39"/>
  </p:sldIdLst>
  <p:sldSz cx="12192000" cy="6858000"/>
  <p:notesSz cx="6858000" cy="9144000"/>
  <p:custDataLst>
    <p:tags r:id="rId42"/>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01E046-4045-42C5-A357-3F7BED60B7B6}">
          <p14:sldIdLst>
            <p14:sldId id="1235"/>
            <p14:sldId id="2147378578"/>
            <p14:sldId id="2147378583"/>
            <p14:sldId id="2147378579"/>
            <p14:sldId id="2147378581"/>
            <p14:sldId id="2147378582"/>
            <p14:sldId id="2147378588"/>
            <p14:sldId id="2147378585"/>
            <p14:sldId id="2147378652"/>
            <p14:sldId id="2147378692"/>
            <p14:sldId id="2145706265"/>
            <p14:sldId id="2147378586"/>
            <p14:sldId id="2147378672"/>
            <p14:sldId id="2147378673"/>
            <p14:sldId id="2147378674"/>
            <p14:sldId id="2147378675"/>
            <p14:sldId id="2147378676"/>
            <p14:sldId id="2147378677"/>
            <p14:sldId id="2147378678"/>
            <p14:sldId id="2147378679"/>
            <p14:sldId id="2147378680"/>
            <p14:sldId id="2147378681"/>
            <p14:sldId id="2147378682"/>
            <p14:sldId id="2147378683"/>
            <p14:sldId id="2147378684"/>
            <p14:sldId id="2147378685"/>
            <p14:sldId id="2147378686"/>
            <p14:sldId id="2147378687"/>
            <p14:sldId id="2147378688"/>
            <p14:sldId id="2147378689"/>
            <p14:sldId id="2147378691"/>
            <p14:sldId id="21473785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ena Marco" initials="CM" lastIdx="20" clrIdx="0">
    <p:extLst>
      <p:ext uri="{19B8F6BF-5375-455C-9EA6-DF929625EA0E}">
        <p15:presenceInfo xmlns:p15="http://schemas.microsoft.com/office/powerpoint/2012/main" userId="S::marco.catena@rai.it::49d0ca33-5dc0-4d3c-a906-efdebc87d80b" providerId="AD"/>
      </p:ext>
    </p:extLst>
  </p:cmAuthor>
  <p:cmAuthor id="2" name="Grilli Andrea" initials="GA" lastIdx="13" clrIdx="1">
    <p:extLst>
      <p:ext uri="{19B8F6BF-5375-455C-9EA6-DF929625EA0E}">
        <p15:presenceInfo xmlns:p15="http://schemas.microsoft.com/office/powerpoint/2012/main" userId="S::andrea.grilli@rai.it::391520d2-ff04-4506-8dea-e9225a838b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D4D"/>
    <a:srgbClr val="00E1FA"/>
    <a:srgbClr val="55FFB2"/>
    <a:srgbClr val="354D63"/>
    <a:srgbClr val="E8ECF1"/>
    <a:srgbClr val="D2F4F8"/>
    <a:srgbClr val="9DEEF9"/>
    <a:srgbClr val="2D3D4E"/>
    <a:srgbClr val="384D62"/>
    <a:srgbClr val="232C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F89A7-A42F-804B-A6AE-8AE6DA77658A}" v="78" dt="2025-03-13T07:31:31.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6"/>
    <p:restoredTop sz="80233" autoAdjust="0"/>
  </p:normalViewPr>
  <p:slideViewPr>
    <p:cSldViewPr snapToGrid="0">
      <p:cViewPr varScale="1">
        <p:scale>
          <a:sx n="47" d="100"/>
          <a:sy n="47" d="100"/>
        </p:scale>
        <p:origin x="1588"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2015</c:v>
                </c:pt>
              </c:strCache>
            </c:strRef>
          </c:tx>
          <c:spPr>
            <a:solidFill>
              <a:srgbClr val="354D6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756-C547-8711-5F2B16C82D4B}"/>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E591D322-9BDA-4D38-B450-912AD917688A}" type="VALUE">
                      <a:rPr lang="en-US" sz="1400" smtClean="0">
                        <a:latin typeface="Arial" panose="020B0604020202020204" pitchFamily="34" charset="0"/>
                        <a:cs typeface="Arial" panose="020B0604020202020204" pitchFamily="34" charset="0"/>
                      </a:rPr>
                      <a:pPr>
                        <a:defRPr sz="1600" b="1">
                          <a:latin typeface="Arial" panose="020B0604020202020204" pitchFamily="34" charset="0"/>
                          <a:cs typeface="Arial" panose="020B0604020202020204" pitchFamily="34" charset="0"/>
                        </a:defRPr>
                      </a:pPr>
                      <a:t>[VALORE]</a:t>
                    </a:fld>
                    <a:r>
                      <a:rPr lang="en-US" dirty="0">
                        <a:latin typeface="Arial" panose="020B0604020202020204" pitchFamily="34" charset="0"/>
                        <a:cs typeface="Arial" panose="020B0604020202020204" pitchFamily="34" charset="0"/>
                      </a:rPr>
                      <a:t> </a:t>
                    </a:r>
                  </a:p>
                  <a:p>
                    <a:pPr>
                      <a:defRPr sz="1600" b="1">
                        <a:latin typeface="Arial" panose="020B0604020202020204" pitchFamily="34" charset="0"/>
                        <a:cs typeface="Arial" panose="020B0604020202020204" pitchFamily="34" charset="0"/>
                      </a:defRPr>
                    </a:pPr>
                    <a:r>
                      <a:rPr lang="en-US" sz="1200" dirty="0" err="1">
                        <a:latin typeface="Arial" panose="020B0604020202020204" pitchFamily="34" charset="0"/>
                        <a:cs typeface="Arial" panose="020B0604020202020204" pitchFamily="34" charset="0"/>
                      </a:rPr>
                      <a:t>mln</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6-C547-8711-5F2B16C82D4B}"/>
                </c:ext>
              </c:extLst>
            </c:dLbl>
            <c:dLbl>
              <c:idx val="2"/>
              <c:delete val="1"/>
              <c:extLst>
                <c:ext xmlns:c15="http://schemas.microsoft.com/office/drawing/2012/chart" uri="{CE6537A1-D6FC-4f65-9D91-7224C49458BB}"/>
                <c:ext xmlns:c16="http://schemas.microsoft.com/office/drawing/2014/chart" uri="{C3380CC4-5D6E-409C-BE32-E72D297353CC}">
                  <c16:uniqueId val="{00000002-E756-C547-8711-5F2B16C82D4B}"/>
                </c:ext>
              </c:extLst>
            </c:dLbl>
            <c:dLbl>
              <c:idx val="3"/>
              <c:delete val="1"/>
              <c:extLst>
                <c:ext xmlns:c15="http://schemas.microsoft.com/office/drawing/2012/chart" uri="{CE6537A1-D6FC-4f65-9D91-7224C49458BB}"/>
                <c:ext xmlns:c16="http://schemas.microsoft.com/office/drawing/2014/chart" uri="{C3380CC4-5D6E-409C-BE32-E72D297353CC}">
                  <c16:uniqueId val="{00000003-E756-C547-8711-5F2B16C82D4B}"/>
                </c:ext>
              </c:extLst>
            </c:dLbl>
            <c:dLbl>
              <c:idx val="4"/>
              <c:delete val="1"/>
              <c:extLst>
                <c:ext xmlns:c15="http://schemas.microsoft.com/office/drawing/2012/chart" uri="{CE6537A1-D6FC-4f65-9D91-7224C49458BB}"/>
                <c:ext xmlns:c16="http://schemas.microsoft.com/office/drawing/2014/chart" uri="{C3380CC4-5D6E-409C-BE32-E72D297353CC}">
                  <c16:uniqueId val="{00000004-E756-C547-8711-5F2B16C82D4B}"/>
                </c:ext>
              </c:extLst>
            </c:dLbl>
            <c:dLbl>
              <c:idx val="5"/>
              <c:delete val="1"/>
              <c:extLst>
                <c:ext xmlns:c15="http://schemas.microsoft.com/office/drawing/2012/chart" uri="{CE6537A1-D6FC-4f65-9D91-7224C49458BB}"/>
                <c:ext xmlns:c16="http://schemas.microsoft.com/office/drawing/2014/chart" uri="{C3380CC4-5D6E-409C-BE32-E72D297353CC}">
                  <c16:uniqueId val="{00000005-E756-C547-8711-5F2B16C82D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Foglio1!$A$2:$A$7</c:f>
              <c:strCache>
                <c:ptCount val="6"/>
                <c:pt idx="0">
                  <c:v>0-17 anni</c:v>
                </c:pt>
                <c:pt idx="1">
                  <c:v>18-34 anni</c:v>
                </c:pt>
                <c:pt idx="2">
                  <c:v>35-44 anni</c:v>
                </c:pt>
                <c:pt idx="3">
                  <c:v>45-54 anni</c:v>
                </c:pt>
                <c:pt idx="4">
                  <c:v>55-64 anni</c:v>
                </c:pt>
                <c:pt idx="5">
                  <c:v>65+</c:v>
                </c:pt>
              </c:strCache>
            </c:strRef>
          </c:cat>
          <c:val>
            <c:numRef>
              <c:f>Foglio1!$B$2:$B$7</c:f>
              <c:numCache>
                <c:formatCode>#,##0.0</c:formatCode>
                <c:ptCount val="6"/>
                <c:pt idx="0">
                  <c:v>10.199999999999999</c:v>
                </c:pt>
                <c:pt idx="1">
                  <c:v>11.2</c:v>
                </c:pt>
                <c:pt idx="2">
                  <c:v>9.3000000000000007</c:v>
                </c:pt>
                <c:pt idx="3">
                  <c:v>9.5</c:v>
                </c:pt>
                <c:pt idx="4">
                  <c:v>7.6</c:v>
                </c:pt>
                <c:pt idx="5">
                  <c:v>13</c:v>
                </c:pt>
              </c:numCache>
            </c:numRef>
          </c:val>
          <c:extLst>
            <c:ext xmlns:c16="http://schemas.microsoft.com/office/drawing/2014/chart" uri="{C3380CC4-5D6E-409C-BE32-E72D297353CC}">
              <c16:uniqueId val="{00000006-E756-C547-8711-5F2B16C82D4B}"/>
            </c:ext>
          </c:extLst>
        </c:ser>
        <c:ser>
          <c:idx val="1"/>
          <c:order val="1"/>
          <c:tx>
            <c:strRef>
              <c:f>Foglio1!$C$1</c:f>
              <c:strCache>
                <c:ptCount val="1"/>
                <c:pt idx="0">
                  <c:v>2019</c:v>
                </c:pt>
              </c:strCache>
            </c:strRef>
          </c:tx>
          <c:spPr>
            <a:solidFill>
              <a:srgbClr val="00E1F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756-C547-8711-5F2B16C82D4B}"/>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7378AF8C-F3F7-4CE0-A11E-C57450804D6B}" type="VALUE">
                      <a:rPr lang="en-US" sz="1400" smtClean="0">
                        <a:latin typeface="Arial" panose="020B0604020202020204" pitchFamily="34" charset="0"/>
                        <a:cs typeface="Arial" panose="020B0604020202020204" pitchFamily="34" charset="0"/>
                      </a:rPr>
                      <a:pPr>
                        <a:defRPr sz="1600" b="1">
                          <a:latin typeface="Arial" panose="020B0604020202020204" pitchFamily="34" charset="0"/>
                          <a:cs typeface="Arial" panose="020B0604020202020204" pitchFamily="34" charset="0"/>
                        </a:defRPr>
                      </a:pPr>
                      <a:t>[VALORE]</a:t>
                    </a:fld>
                    <a:endParaRPr lang="en-US" sz="1400" dirty="0">
                      <a:latin typeface="Arial" panose="020B0604020202020204" pitchFamily="34" charset="0"/>
                      <a:cs typeface="Arial" panose="020B0604020202020204" pitchFamily="34" charset="0"/>
                    </a:endParaRPr>
                  </a:p>
                  <a:p>
                    <a:pPr>
                      <a:defRPr sz="1600" b="1">
                        <a:latin typeface="Arial" panose="020B0604020202020204" pitchFamily="34" charset="0"/>
                        <a:cs typeface="Arial" panose="020B0604020202020204" pitchFamily="34" charset="0"/>
                      </a:defRPr>
                    </a:pPr>
                    <a:r>
                      <a:rPr lang="en-US" sz="1200" dirty="0" err="1">
                        <a:latin typeface="Arial" panose="020B0604020202020204" pitchFamily="34" charset="0"/>
                        <a:cs typeface="Arial" panose="020B0604020202020204" pitchFamily="34" charset="0"/>
                      </a:rPr>
                      <a:t>mln</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756-C547-8711-5F2B16C82D4B}"/>
                </c:ext>
              </c:extLst>
            </c:dLbl>
            <c:dLbl>
              <c:idx val="2"/>
              <c:delete val="1"/>
              <c:extLst>
                <c:ext xmlns:c15="http://schemas.microsoft.com/office/drawing/2012/chart" uri="{CE6537A1-D6FC-4f65-9D91-7224C49458BB}"/>
                <c:ext xmlns:c16="http://schemas.microsoft.com/office/drawing/2014/chart" uri="{C3380CC4-5D6E-409C-BE32-E72D297353CC}">
                  <c16:uniqueId val="{00000009-E756-C547-8711-5F2B16C82D4B}"/>
                </c:ext>
              </c:extLst>
            </c:dLbl>
            <c:dLbl>
              <c:idx val="3"/>
              <c:delete val="1"/>
              <c:extLst>
                <c:ext xmlns:c15="http://schemas.microsoft.com/office/drawing/2012/chart" uri="{CE6537A1-D6FC-4f65-9D91-7224C49458BB}"/>
                <c:ext xmlns:c16="http://schemas.microsoft.com/office/drawing/2014/chart" uri="{C3380CC4-5D6E-409C-BE32-E72D297353CC}">
                  <c16:uniqueId val="{0000000A-E756-C547-8711-5F2B16C82D4B}"/>
                </c:ext>
              </c:extLst>
            </c:dLbl>
            <c:dLbl>
              <c:idx val="4"/>
              <c:delete val="1"/>
              <c:extLst>
                <c:ext xmlns:c15="http://schemas.microsoft.com/office/drawing/2012/chart" uri="{CE6537A1-D6FC-4f65-9D91-7224C49458BB}"/>
                <c:ext xmlns:c16="http://schemas.microsoft.com/office/drawing/2014/chart" uri="{C3380CC4-5D6E-409C-BE32-E72D297353CC}">
                  <c16:uniqueId val="{0000000B-E756-C547-8711-5F2B16C82D4B}"/>
                </c:ext>
              </c:extLst>
            </c:dLbl>
            <c:dLbl>
              <c:idx val="5"/>
              <c:delete val="1"/>
              <c:extLst>
                <c:ext xmlns:c15="http://schemas.microsoft.com/office/drawing/2012/chart" uri="{CE6537A1-D6FC-4f65-9D91-7224C49458BB}"/>
                <c:ext xmlns:c16="http://schemas.microsoft.com/office/drawing/2014/chart" uri="{C3380CC4-5D6E-409C-BE32-E72D297353CC}">
                  <c16:uniqueId val="{0000000C-E756-C547-8711-5F2B16C82D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Foglio1!$A$2:$A$7</c:f>
              <c:strCache>
                <c:ptCount val="6"/>
                <c:pt idx="0">
                  <c:v>0-17 anni</c:v>
                </c:pt>
                <c:pt idx="1">
                  <c:v>18-34 anni</c:v>
                </c:pt>
                <c:pt idx="2">
                  <c:v>35-44 anni</c:v>
                </c:pt>
                <c:pt idx="3">
                  <c:v>45-54 anni</c:v>
                </c:pt>
                <c:pt idx="4">
                  <c:v>55-64 anni</c:v>
                </c:pt>
                <c:pt idx="5">
                  <c:v>65+</c:v>
                </c:pt>
              </c:strCache>
            </c:strRef>
          </c:cat>
          <c:val>
            <c:numRef>
              <c:f>Foglio1!$C$2:$C$7</c:f>
              <c:numCache>
                <c:formatCode>#,##0.0</c:formatCode>
                <c:ptCount val="6"/>
                <c:pt idx="0">
                  <c:v>9.8000000000000007</c:v>
                </c:pt>
                <c:pt idx="1">
                  <c:v>10.8</c:v>
                </c:pt>
                <c:pt idx="2">
                  <c:v>8.4</c:v>
                </c:pt>
                <c:pt idx="3">
                  <c:v>9.8000000000000007</c:v>
                </c:pt>
                <c:pt idx="4">
                  <c:v>8.1</c:v>
                </c:pt>
                <c:pt idx="5">
                  <c:v>13.6</c:v>
                </c:pt>
              </c:numCache>
            </c:numRef>
          </c:val>
          <c:extLst>
            <c:ext xmlns:c16="http://schemas.microsoft.com/office/drawing/2014/chart" uri="{C3380CC4-5D6E-409C-BE32-E72D297353CC}">
              <c16:uniqueId val="{0000000D-E756-C547-8711-5F2B16C82D4B}"/>
            </c:ext>
          </c:extLst>
        </c:ser>
        <c:ser>
          <c:idx val="2"/>
          <c:order val="2"/>
          <c:tx>
            <c:strRef>
              <c:f>Foglio1!$D$1</c:f>
              <c:strCache>
                <c:ptCount val="1"/>
                <c:pt idx="0">
                  <c:v>2025</c:v>
                </c:pt>
              </c:strCache>
            </c:strRef>
          </c:tx>
          <c:spPr>
            <a:solidFill>
              <a:srgbClr val="55FFB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E756-C547-8711-5F2B16C82D4B}"/>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11EEE3DF-42D9-429B-9C5A-67240130899B}" type="VALUE">
                      <a:rPr lang="en-US" sz="1400" smtClean="0">
                        <a:latin typeface="Arial" panose="020B0604020202020204" pitchFamily="34" charset="0"/>
                        <a:cs typeface="Arial" panose="020B0604020202020204" pitchFamily="34" charset="0"/>
                      </a:rPr>
                      <a:pPr>
                        <a:defRPr sz="1600" b="1">
                          <a:latin typeface="Arial" panose="020B0604020202020204" pitchFamily="34" charset="0"/>
                          <a:cs typeface="Arial" panose="020B0604020202020204" pitchFamily="34" charset="0"/>
                        </a:defRPr>
                      </a:pPr>
                      <a:t>[VALORE]</a:t>
                    </a:fld>
                    <a:endParaRPr lang="en-US" sz="1400" dirty="0">
                      <a:latin typeface="Arial" panose="020B0604020202020204" pitchFamily="34" charset="0"/>
                      <a:cs typeface="Arial" panose="020B0604020202020204" pitchFamily="34" charset="0"/>
                    </a:endParaRPr>
                  </a:p>
                  <a:p>
                    <a:pPr>
                      <a:defRPr sz="1600" b="1">
                        <a:latin typeface="Arial" panose="020B0604020202020204" pitchFamily="34" charset="0"/>
                        <a:cs typeface="Arial" panose="020B0604020202020204" pitchFamily="34" charset="0"/>
                      </a:defRPr>
                    </a:pPr>
                    <a:r>
                      <a:rPr lang="en-US" sz="1200" dirty="0" err="1">
                        <a:latin typeface="Arial" panose="020B0604020202020204" pitchFamily="34" charset="0"/>
                        <a:cs typeface="Arial" panose="020B0604020202020204" pitchFamily="34" charset="0"/>
                      </a:rPr>
                      <a:t>mln</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756-C547-8711-5F2B16C82D4B}"/>
                </c:ext>
              </c:extLst>
            </c:dLbl>
            <c:dLbl>
              <c:idx val="2"/>
              <c:delete val="1"/>
              <c:extLst>
                <c:ext xmlns:c15="http://schemas.microsoft.com/office/drawing/2012/chart" uri="{CE6537A1-D6FC-4f65-9D91-7224C49458BB}"/>
                <c:ext xmlns:c16="http://schemas.microsoft.com/office/drawing/2014/chart" uri="{C3380CC4-5D6E-409C-BE32-E72D297353CC}">
                  <c16:uniqueId val="{00000010-E756-C547-8711-5F2B16C82D4B}"/>
                </c:ext>
              </c:extLst>
            </c:dLbl>
            <c:dLbl>
              <c:idx val="3"/>
              <c:delete val="1"/>
              <c:extLst>
                <c:ext xmlns:c15="http://schemas.microsoft.com/office/drawing/2012/chart" uri="{CE6537A1-D6FC-4f65-9D91-7224C49458BB}"/>
                <c:ext xmlns:c16="http://schemas.microsoft.com/office/drawing/2014/chart" uri="{C3380CC4-5D6E-409C-BE32-E72D297353CC}">
                  <c16:uniqueId val="{00000011-E756-C547-8711-5F2B16C82D4B}"/>
                </c:ext>
              </c:extLst>
            </c:dLbl>
            <c:dLbl>
              <c:idx val="4"/>
              <c:delete val="1"/>
              <c:extLst>
                <c:ext xmlns:c15="http://schemas.microsoft.com/office/drawing/2012/chart" uri="{CE6537A1-D6FC-4f65-9D91-7224C49458BB}"/>
                <c:ext xmlns:c16="http://schemas.microsoft.com/office/drawing/2014/chart" uri="{C3380CC4-5D6E-409C-BE32-E72D297353CC}">
                  <c16:uniqueId val="{00000012-E756-C547-8711-5F2B16C82D4B}"/>
                </c:ext>
              </c:extLst>
            </c:dLbl>
            <c:dLbl>
              <c:idx val="5"/>
              <c:delete val="1"/>
              <c:extLst>
                <c:ext xmlns:c15="http://schemas.microsoft.com/office/drawing/2012/chart" uri="{CE6537A1-D6FC-4f65-9D91-7224C49458BB}"/>
                <c:ext xmlns:c16="http://schemas.microsoft.com/office/drawing/2014/chart" uri="{C3380CC4-5D6E-409C-BE32-E72D297353CC}">
                  <c16:uniqueId val="{00000013-E756-C547-8711-5F2B16C82D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Foglio1!$A$2:$A$7</c:f>
              <c:strCache>
                <c:ptCount val="6"/>
                <c:pt idx="0">
                  <c:v>0-17 anni</c:v>
                </c:pt>
                <c:pt idx="1">
                  <c:v>18-34 anni</c:v>
                </c:pt>
                <c:pt idx="2">
                  <c:v>35-44 anni</c:v>
                </c:pt>
                <c:pt idx="3">
                  <c:v>45-54 anni</c:v>
                </c:pt>
                <c:pt idx="4">
                  <c:v>55-64 anni</c:v>
                </c:pt>
                <c:pt idx="5">
                  <c:v>65+</c:v>
                </c:pt>
              </c:strCache>
            </c:strRef>
          </c:cat>
          <c:val>
            <c:numRef>
              <c:f>Foglio1!$D$2:$D$7</c:f>
              <c:numCache>
                <c:formatCode>#,##0.0</c:formatCode>
                <c:ptCount val="6"/>
                <c:pt idx="0">
                  <c:v>8.9</c:v>
                </c:pt>
                <c:pt idx="1">
                  <c:v>10.3</c:v>
                </c:pt>
                <c:pt idx="2">
                  <c:v>7</c:v>
                </c:pt>
                <c:pt idx="3">
                  <c:v>9.1999999999999993</c:v>
                </c:pt>
                <c:pt idx="4">
                  <c:v>9.1</c:v>
                </c:pt>
                <c:pt idx="5">
                  <c:v>14.4</c:v>
                </c:pt>
              </c:numCache>
            </c:numRef>
          </c:val>
          <c:extLst>
            <c:ext xmlns:c16="http://schemas.microsoft.com/office/drawing/2014/chart" uri="{C3380CC4-5D6E-409C-BE32-E72D297353CC}">
              <c16:uniqueId val="{00000014-E756-C547-8711-5F2B16C82D4B}"/>
            </c:ext>
          </c:extLst>
        </c:ser>
        <c:dLbls>
          <c:showLegendKey val="0"/>
          <c:showVal val="0"/>
          <c:showCatName val="0"/>
          <c:showSerName val="0"/>
          <c:showPercent val="0"/>
          <c:showBubbleSize val="0"/>
        </c:dLbls>
        <c:gapWidth val="70"/>
        <c:axId val="848704168"/>
        <c:axId val="848700568"/>
      </c:barChart>
      <c:catAx>
        <c:axId val="84870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crossAx val="848700568"/>
        <c:crosses val="autoZero"/>
        <c:auto val="1"/>
        <c:lblAlgn val="ctr"/>
        <c:lblOffset val="100"/>
        <c:noMultiLvlLbl val="0"/>
      </c:catAx>
      <c:valAx>
        <c:axId val="848700568"/>
        <c:scaling>
          <c:orientation val="minMax"/>
        </c:scaling>
        <c:delete val="1"/>
        <c:axPos val="l"/>
        <c:numFmt formatCode="#,##0.0" sourceLinked="1"/>
        <c:majorTickMark val="none"/>
        <c:minorTickMark val="none"/>
        <c:tickLblPos val="nextTo"/>
        <c:crossAx val="848704168"/>
        <c:crosses val="autoZero"/>
        <c:crossBetween val="between"/>
      </c:valAx>
      <c:spPr>
        <a:noFill/>
        <a:ln>
          <a:noFill/>
        </a:ln>
        <a:effectLst/>
      </c:spPr>
    </c:plotArea>
    <c:legend>
      <c:legendPos val="t"/>
      <c:layout>
        <c:manualLayout>
          <c:xMode val="edge"/>
          <c:yMode val="edge"/>
          <c:x val="0.34987420656744422"/>
          <c:y val="2.001008382176845E-2"/>
          <c:w val="0.24868227133132856"/>
          <c:h val="7.54779311359005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Dvbt 2</c:v>
                </c:pt>
              </c:strCache>
            </c:strRef>
          </c:tx>
          <c:spPr>
            <a:ln>
              <a:noFill/>
            </a:ln>
          </c:spPr>
          <c:dPt>
            <c:idx val="0"/>
            <c:bubble3D val="0"/>
            <c:spPr>
              <a:solidFill>
                <a:srgbClr val="2D3D4D"/>
              </a:solidFill>
              <a:ln w="19050">
                <a:noFill/>
              </a:ln>
              <a:effectLst/>
            </c:spPr>
            <c:extLst>
              <c:ext xmlns:c16="http://schemas.microsoft.com/office/drawing/2014/chart" uri="{C3380CC4-5D6E-409C-BE32-E72D297353CC}">
                <c16:uniqueId val="{00000001-C792-EA48-BC30-5A3CC1CD7D74}"/>
              </c:ext>
            </c:extLst>
          </c:dPt>
          <c:dPt>
            <c:idx val="1"/>
            <c:bubble3D val="0"/>
            <c:spPr>
              <a:noFill/>
              <a:ln w="19050">
                <a:noFill/>
              </a:ln>
              <a:effectLst/>
            </c:spPr>
            <c:extLst>
              <c:ext xmlns:c16="http://schemas.microsoft.com/office/drawing/2014/chart" uri="{C3380CC4-5D6E-409C-BE32-E72D297353CC}">
                <c16:uniqueId val="{00000003-C792-EA48-BC30-5A3CC1CD7D74}"/>
              </c:ext>
            </c:extLst>
          </c:dPt>
          <c:cat>
            <c:strRef>
              <c:f>Foglio1!$A$2:$A$3</c:f>
              <c:strCache>
                <c:ptCount val="2"/>
                <c:pt idx="0">
                  <c:v>Sì</c:v>
                </c:pt>
                <c:pt idx="1">
                  <c:v>No</c:v>
                </c:pt>
              </c:strCache>
            </c:strRef>
          </c:cat>
          <c:val>
            <c:numRef>
              <c:f>Foglio1!$B$2:$B$3</c:f>
              <c:numCache>
                <c:formatCode>0%</c:formatCode>
                <c:ptCount val="2"/>
                <c:pt idx="0">
                  <c:v>0.82</c:v>
                </c:pt>
                <c:pt idx="1">
                  <c:v>0.18</c:v>
                </c:pt>
              </c:numCache>
            </c:numRef>
          </c:val>
          <c:extLst>
            <c:ext xmlns:c16="http://schemas.microsoft.com/office/drawing/2014/chart" uri="{C3380CC4-5D6E-409C-BE32-E72D297353CC}">
              <c16:uniqueId val="{00000004-C792-EA48-BC30-5A3CC1CD7D74}"/>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Dvbt2</c:v>
                </c:pt>
              </c:strCache>
            </c:strRef>
          </c:tx>
          <c:spPr>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D479-3442-9BA8-43B05239FDB4}"/>
              </c:ext>
            </c:extLst>
          </c:dPt>
          <c:dPt>
            <c:idx val="1"/>
            <c:bubble3D val="0"/>
            <c:spPr>
              <a:noFill/>
              <a:ln w="19050">
                <a:noFill/>
              </a:ln>
              <a:effectLst/>
            </c:spPr>
            <c:extLst>
              <c:ext xmlns:c16="http://schemas.microsoft.com/office/drawing/2014/chart" uri="{C3380CC4-5D6E-409C-BE32-E72D297353CC}">
                <c16:uniqueId val="{00000003-D479-3442-9BA8-43B05239FDB4}"/>
              </c:ext>
            </c:extLst>
          </c:dPt>
          <c:cat>
            <c:strRef>
              <c:f>Foglio1!$A$2:$A$3</c:f>
              <c:strCache>
                <c:ptCount val="2"/>
                <c:pt idx="0">
                  <c:v>Sì</c:v>
                </c:pt>
                <c:pt idx="1">
                  <c:v>No</c:v>
                </c:pt>
              </c:strCache>
            </c:strRef>
          </c:cat>
          <c:val>
            <c:numRef>
              <c:f>Foglio1!$B$2:$B$3</c:f>
              <c:numCache>
                <c:formatCode>0%</c:formatCode>
                <c:ptCount val="2"/>
                <c:pt idx="0">
                  <c:v>0.89</c:v>
                </c:pt>
                <c:pt idx="1">
                  <c:v>0.11</c:v>
                </c:pt>
              </c:numCache>
            </c:numRef>
          </c:val>
          <c:extLst>
            <c:ext xmlns:c16="http://schemas.microsoft.com/office/drawing/2014/chart" uri="{C3380CC4-5D6E-409C-BE32-E72D297353CC}">
              <c16:uniqueId val="{00000004-D479-3442-9BA8-43B05239FDB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Dvbt2</c:v>
                </c:pt>
              </c:strCache>
            </c:strRef>
          </c:tx>
          <c:spPr>
            <a:ln>
              <a:noFill/>
            </a:ln>
          </c:spPr>
          <c:dPt>
            <c:idx val="0"/>
            <c:bubble3D val="0"/>
            <c:spPr>
              <a:solidFill>
                <a:srgbClr val="55FFB2"/>
              </a:solidFill>
              <a:ln w="19050">
                <a:noFill/>
              </a:ln>
              <a:effectLst/>
            </c:spPr>
            <c:extLst>
              <c:ext xmlns:c16="http://schemas.microsoft.com/office/drawing/2014/chart" uri="{C3380CC4-5D6E-409C-BE32-E72D297353CC}">
                <c16:uniqueId val="{00000001-6278-7146-B33B-A16BB5C2C979}"/>
              </c:ext>
            </c:extLst>
          </c:dPt>
          <c:dPt>
            <c:idx val="1"/>
            <c:bubble3D val="0"/>
            <c:spPr>
              <a:noFill/>
              <a:ln w="19050">
                <a:noFill/>
              </a:ln>
              <a:effectLst/>
            </c:spPr>
            <c:extLst>
              <c:ext xmlns:c16="http://schemas.microsoft.com/office/drawing/2014/chart" uri="{C3380CC4-5D6E-409C-BE32-E72D297353CC}">
                <c16:uniqueId val="{00000003-6278-7146-B33B-A16BB5C2C979}"/>
              </c:ext>
            </c:extLst>
          </c:dPt>
          <c:cat>
            <c:strRef>
              <c:f>Foglio1!$A$2:$A$3</c:f>
              <c:strCache>
                <c:ptCount val="2"/>
                <c:pt idx="0">
                  <c:v>Sì</c:v>
                </c:pt>
                <c:pt idx="1">
                  <c:v>No</c:v>
                </c:pt>
              </c:strCache>
            </c:strRef>
          </c:cat>
          <c:val>
            <c:numRef>
              <c:f>Foglio1!$B$2:$B$3</c:f>
              <c:numCache>
                <c:formatCode>0%</c:formatCode>
                <c:ptCount val="2"/>
                <c:pt idx="0">
                  <c:v>0.95</c:v>
                </c:pt>
                <c:pt idx="1">
                  <c:v>0.05</c:v>
                </c:pt>
              </c:numCache>
            </c:numRef>
          </c:val>
          <c:extLst>
            <c:ext xmlns:c16="http://schemas.microsoft.com/office/drawing/2014/chart" uri="{C3380CC4-5D6E-409C-BE32-E72D297353CC}">
              <c16:uniqueId val="{00000004-6278-7146-B33B-A16BB5C2C97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HEVC</c:v>
                </c:pt>
              </c:strCache>
            </c:strRef>
          </c:tx>
          <c:spPr>
            <a:ln>
              <a:noFill/>
            </a:ln>
          </c:spPr>
          <c:dPt>
            <c:idx val="0"/>
            <c:bubble3D val="0"/>
            <c:spPr>
              <a:solidFill>
                <a:srgbClr val="354D63"/>
              </a:solidFill>
              <a:ln w="19050">
                <a:noFill/>
              </a:ln>
              <a:effectLst/>
            </c:spPr>
            <c:extLst>
              <c:ext xmlns:c16="http://schemas.microsoft.com/office/drawing/2014/chart" uri="{C3380CC4-5D6E-409C-BE32-E72D297353CC}">
                <c16:uniqueId val="{00000001-3C20-1F44-B307-56F300E594A7}"/>
              </c:ext>
            </c:extLst>
          </c:dPt>
          <c:dPt>
            <c:idx val="1"/>
            <c:bubble3D val="0"/>
            <c:spPr>
              <a:noFill/>
              <a:ln w="19050">
                <a:noFill/>
              </a:ln>
              <a:effectLst/>
            </c:spPr>
            <c:extLst>
              <c:ext xmlns:c16="http://schemas.microsoft.com/office/drawing/2014/chart" uri="{C3380CC4-5D6E-409C-BE32-E72D297353CC}">
                <c16:uniqueId val="{00000003-3C20-1F44-B307-56F300E594A7}"/>
              </c:ext>
            </c:extLst>
          </c:dPt>
          <c:cat>
            <c:strRef>
              <c:f>Foglio1!$A$2:$A$3</c:f>
              <c:strCache>
                <c:ptCount val="2"/>
                <c:pt idx="0">
                  <c:v>Sì</c:v>
                </c:pt>
                <c:pt idx="1">
                  <c:v>No</c:v>
                </c:pt>
              </c:strCache>
            </c:strRef>
          </c:cat>
          <c:val>
            <c:numRef>
              <c:f>Foglio1!$B$2:$B$3</c:f>
              <c:numCache>
                <c:formatCode>0%</c:formatCode>
                <c:ptCount val="2"/>
                <c:pt idx="0">
                  <c:v>0.83</c:v>
                </c:pt>
                <c:pt idx="1">
                  <c:v>0.17</c:v>
                </c:pt>
              </c:numCache>
            </c:numRef>
          </c:val>
          <c:extLst>
            <c:ext xmlns:c16="http://schemas.microsoft.com/office/drawing/2014/chart" uri="{C3380CC4-5D6E-409C-BE32-E72D297353CC}">
              <c16:uniqueId val="{00000004-3C20-1F44-B307-56F300E594A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Dvbt2</c:v>
                </c:pt>
              </c:strCache>
            </c:strRef>
          </c:tx>
          <c:spPr>
            <a:ln>
              <a:noFill/>
            </a:ln>
          </c:spPr>
          <c:dPt>
            <c:idx val="0"/>
            <c:bubble3D val="0"/>
            <c:spPr>
              <a:solidFill>
                <a:srgbClr val="00E1FA"/>
              </a:solidFill>
              <a:ln w="19050">
                <a:noFill/>
              </a:ln>
              <a:effectLst/>
            </c:spPr>
            <c:extLst>
              <c:ext xmlns:c16="http://schemas.microsoft.com/office/drawing/2014/chart" uri="{C3380CC4-5D6E-409C-BE32-E72D297353CC}">
                <c16:uniqueId val="{00000001-CA1D-5949-9987-E1576BF173D7}"/>
              </c:ext>
            </c:extLst>
          </c:dPt>
          <c:dPt>
            <c:idx val="1"/>
            <c:bubble3D val="0"/>
            <c:spPr>
              <a:noFill/>
              <a:ln w="19050">
                <a:noFill/>
              </a:ln>
              <a:effectLst/>
            </c:spPr>
            <c:extLst>
              <c:ext xmlns:c16="http://schemas.microsoft.com/office/drawing/2014/chart" uri="{C3380CC4-5D6E-409C-BE32-E72D297353CC}">
                <c16:uniqueId val="{00000003-CA1D-5949-9987-E1576BF173D7}"/>
              </c:ext>
            </c:extLst>
          </c:dPt>
          <c:cat>
            <c:strRef>
              <c:f>Foglio1!$A$2:$A$3</c:f>
              <c:strCache>
                <c:ptCount val="2"/>
                <c:pt idx="0">
                  <c:v>Sì</c:v>
                </c:pt>
                <c:pt idx="1">
                  <c:v>No</c:v>
                </c:pt>
              </c:strCache>
            </c:strRef>
          </c:cat>
          <c:val>
            <c:numRef>
              <c:f>Foglio1!$B$2:$B$3</c:f>
              <c:numCache>
                <c:formatCode>0%</c:formatCode>
                <c:ptCount val="2"/>
                <c:pt idx="0">
                  <c:v>0.86</c:v>
                </c:pt>
                <c:pt idx="1">
                  <c:v>0.14000000000000001</c:v>
                </c:pt>
              </c:numCache>
            </c:numRef>
          </c:val>
          <c:extLst>
            <c:ext xmlns:c16="http://schemas.microsoft.com/office/drawing/2014/chart" uri="{C3380CC4-5D6E-409C-BE32-E72D297353CC}">
              <c16:uniqueId val="{00000004-CA1D-5949-9987-E1576BF173D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HEVC</c:v>
                </c:pt>
              </c:strCache>
            </c:strRef>
          </c:tx>
          <c:spPr>
            <a:ln>
              <a:noFill/>
            </a:ln>
          </c:spPr>
          <c:dPt>
            <c:idx val="0"/>
            <c:bubble3D val="0"/>
            <c:spPr>
              <a:solidFill>
                <a:srgbClr val="2D3D4D"/>
              </a:solidFill>
              <a:ln w="19050">
                <a:noFill/>
              </a:ln>
              <a:effectLst/>
            </c:spPr>
            <c:extLst>
              <c:ext xmlns:c16="http://schemas.microsoft.com/office/drawing/2014/chart" uri="{C3380CC4-5D6E-409C-BE32-E72D297353CC}">
                <c16:uniqueId val="{00000001-9FF4-1545-8B14-CADCDC796FC7}"/>
              </c:ext>
            </c:extLst>
          </c:dPt>
          <c:dPt>
            <c:idx val="1"/>
            <c:bubble3D val="0"/>
            <c:spPr>
              <a:noFill/>
              <a:ln w="19050">
                <a:noFill/>
              </a:ln>
              <a:effectLst/>
            </c:spPr>
            <c:extLst>
              <c:ext xmlns:c16="http://schemas.microsoft.com/office/drawing/2014/chart" uri="{C3380CC4-5D6E-409C-BE32-E72D297353CC}">
                <c16:uniqueId val="{00000003-9FF4-1545-8B14-CADCDC796FC7}"/>
              </c:ext>
            </c:extLst>
          </c:dPt>
          <c:cat>
            <c:strRef>
              <c:f>Foglio1!$A$2:$A$3</c:f>
              <c:strCache>
                <c:ptCount val="2"/>
                <c:pt idx="0">
                  <c:v>Sì</c:v>
                </c:pt>
                <c:pt idx="1">
                  <c:v>No</c:v>
                </c:pt>
              </c:strCache>
            </c:strRef>
          </c:cat>
          <c:val>
            <c:numRef>
              <c:f>Foglio1!$B$2:$B$3</c:f>
              <c:numCache>
                <c:formatCode>0%</c:formatCode>
                <c:ptCount val="2"/>
                <c:pt idx="0">
                  <c:v>0.76</c:v>
                </c:pt>
                <c:pt idx="1">
                  <c:v>0.24</c:v>
                </c:pt>
              </c:numCache>
            </c:numRef>
          </c:val>
          <c:extLst>
            <c:ext xmlns:c16="http://schemas.microsoft.com/office/drawing/2014/chart" uri="{C3380CC4-5D6E-409C-BE32-E72D297353CC}">
              <c16:uniqueId val="{00000004-9FF4-1545-8B14-CADCDC796FC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HEVC</c:v>
                </c:pt>
              </c:strCache>
            </c:strRef>
          </c:tx>
          <c:spPr>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D343-3243-99FA-28A68104BAA6}"/>
              </c:ext>
            </c:extLst>
          </c:dPt>
          <c:dPt>
            <c:idx val="1"/>
            <c:bubble3D val="0"/>
            <c:spPr>
              <a:noFill/>
              <a:ln w="19050">
                <a:noFill/>
              </a:ln>
              <a:effectLst/>
            </c:spPr>
            <c:extLst>
              <c:ext xmlns:c16="http://schemas.microsoft.com/office/drawing/2014/chart" uri="{C3380CC4-5D6E-409C-BE32-E72D297353CC}">
                <c16:uniqueId val="{00000003-D343-3243-99FA-28A68104BAA6}"/>
              </c:ext>
            </c:extLst>
          </c:dPt>
          <c:cat>
            <c:strRef>
              <c:f>Foglio1!$A$2:$A$3</c:f>
              <c:strCache>
                <c:ptCount val="2"/>
                <c:pt idx="0">
                  <c:v>Sì</c:v>
                </c:pt>
                <c:pt idx="1">
                  <c:v>No</c:v>
                </c:pt>
              </c:strCache>
            </c:strRef>
          </c:cat>
          <c:val>
            <c:numRef>
              <c:f>Foglio1!$B$2:$B$3</c:f>
              <c:numCache>
                <c:formatCode>0%</c:formatCode>
                <c:ptCount val="2"/>
                <c:pt idx="0">
                  <c:v>0.85</c:v>
                </c:pt>
                <c:pt idx="1">
                  <c:v>0.15</c:v>
                </c:pt>
              </c:numCache>
            </c:numRef>
          </c:val>
          <c:extLst>
            <c:ext xmlns:c16="http://schemas.microsoft.com/office/drawing/2014/chart" uri="{C3380CC4-5D6E-409C-BE32-E72D297353CC}">
              <c16:uniqueId val="{00000004-D343-3243-99FA-28A68104BAA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HEVC</c:v>
                </c:pt>
              </c:strCache>
            </c:strRef>
          </c:tx>
          <c:spPr>
            <a:ln>
              <a:noFill/>
            </a:ln>
          </c:spPr>
          <c:dPt>
            <c:idx val="0"/>
            <c:bubble3D val="0"/>
            <c:spPr>
              <a:solidFill>
                <a:srgbClr val="55FFB2"/>
              </a:solidFill>
              <a:ln w="19050">
                <a:noFill/>
              </a:ln>
              <a:effectLst/>
            </c:spPr>
            <c:extLst>
              <c:ext xmlns:c16="http://schemas.microsoft.com/office/drawing/2014/chart" uri="{C3380CC4-5D6E-409C-BE32-E72D297353CC}">
                <c16:uniqueId val="{00000001-5010-A349-AE6C-5FC5ABCF2AB8}"/>
              </c:ext>
            </c:extLst>
          </c:dPt>
          <c:dPt>
            <c:idx val="1"/>
            <c:bubble3D val="0"/>
            <c:spPr>
              <a:noFill/>
              <a:ln w="19050">
                <a:noFill/>
              </a:ln>
              <a:effectLst/>
            </c:spPr>
            <c:extLst>
              <c:ext xmlns:c16="http://schemas.microsoft.com/office/drawing/2014/chart" uri="{C3380CC4-5D6E-409C-BE32-E72D297353CC}">
                <c16:uniqueId val="{00000003-5010-A349-AE6C-5FC5ABCF2AB8}"/>
              </c:ext>
            </c:extLst>
          </c:dPt>
          <c:cat>
            <c:strRef>
              <c:f>Foglio1!$A$2:$A$3</c:f>
              <c:strCache>
                <c:ptCount val="2"/>
                <c:pt idx="0">
                  <c:v>Sì</c:v>
                </c:pt>
                <c:pt idx="1">
                  <c:v>No</c:v>
                </c:pt>
              </c:strCache>
            </c:strRef>
          </c:cat>
          <c:val>
            <c:numRef>
              <c:f>Foglio1!$B$2:$B$3</c:f>
              <c:numCache>
                <c:formatCode>0%</c:formatCode>
                <c:ptCount val="2"/>
                <c:pt idx="0">
                  <c:v>0.92</c:v>
                </c:pt>
                <c:pt idx="1">
                  <c:v>0.08</c:v>
                </c:pt>
              </c:numCache>
            </c:numRef>
          </c:val>
          <c:extLst>
            <c:ext xmlns:c16="http://schemas.microsoft.com/office/drawing/2014/chart" uri="{C3380CC4-5D6E-409C-BE32-E72D297353CC}">
              <c16:uniqueId val="{00000004-5010-A349-AE6C-5FC5ABCF2AB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Foglio1!$E$12</c:f>
              <c:strCache>
                <c:ptCount val="1"/>
                <c:pt idx="0">
                  <c:v>2015</c:v>
                </c:pt>
              </c:strCache>
            </c:strRef>
          </c:tx>
          <c:spPr>
            <a:solidFill>
              <a:srgbClr val="354D63"/>
            </a:solidFill>
            <a:ln>
              <a:noFill/>
            </a:ln>
            <a:effectLst/>
          </c:spPr>
          <c:invertIfNegative val="0"/>
          <c:dPt>
            <c:idx val="0"/>
            <c:invertIfNegative val="0"/>
            <c:bubble3D val="0"/>
            <c:spPr>
              <a:solidFill>
                <a:srgbClr val="354D63"/>
              </a:solidFill>
              <a:ln>
                <a:noFill/>
              </a:ln>
              <a:effectLst/>
            </c:spPr>
            <c:extLst>
              <c:ext xmlns:c16="http://schemas.microsoft.com/office/drawing/2014/chart" uri="{C3380CC4-5D6E-409C-BE32-E72D297353CC}">
                <c16:uniqueId val="{00000001-04FF-F54C-B1D9-0D8A8D802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D3D4D"/>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Foglio1!$D$13:$D$14</c:f>
              <c:strCache>
                <c:ptCount val="2"/>
                <c:pt idx="0">
                  <c:v>Ancora nel nido</c:v>
                </c:pt>
                <c:pt idx="1">
                  <c:v>Hanno spiccato il volo</c:v>
                </c:pt>
              </c:strCache>
            </c:strRef>
          </c:cat>
          <c:val>
            <c:numRef>
              <c:f>Foglio1!$E$13:$E$14</c:f>
              <c:numCache>
                <c:formatCode>0%</c:formatCode>
                <c:ptCount val="2"/>
                <c:pt idx="0">
                  <c:v>0.64</c:v>
                </c:pt>
                <c:pt idx="1">
                  <c:v>0.38</c:v>
                </c:pt>
              </c:numCache>
            </c:numRef>
          </c:val>
          <c:extLst>
            <c:ext xmlns:c16="http://schemas.microsoft.com/office/drawing/2014/chart" uri="{C3380CC4-5D6E-409C-BE32-E72D297353CC}">
              <c16:uniqueId val="{00000002-04FF-F54C-B1D9-0D8A8D802616}"/>
            </c:ext>
          </c:extLst>
        </c:ser>
        <c:ser>
          <c:idx val="1"/>
          <c:order val="1"/>
          <c:tx>
            <c:strRef>
              <c:f>Foglio1!$F$12</c:f>
              <c:strCache>
                <c:ptCount val="1"/>
                <c:pt idx="0">
                  <c:v>2025</c:v>
                </c:pt>
              </c:strCache>
            </c:strRef>
          </c:tx>
          <c:spPr>
            <a:solidFill>
              <a:srgbClr val="00E1F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D3D4D"/>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Foglio1!$D$13:$D$14</c:f>
              <c:strCache>
                <c:ptCount val="2"/>
                <c:pt idx="0">
                  <c:v>Ancora nel nido</c:v>
                </c:pt>
                <c:pt idx="1">
                  <c:v>Hanno spiccato il volo</c:v>
                </c:pt>
              </c:strCache>
            </c:strRef>
          </c:cat>
          <c:val>
            <c:numRef>
              <c:f>Foglio1!$F$13:$F$14</c:f>
              <c:numCache>
                <c:formatCode>0%</c:formatCode>
                <c:ptCount val="2"/>
                <c:pt idx="0">
                  <c:v>0.63</c:v>
                </c:pt>
                <c:pt idx="1">
                  <c:v>0.37</c:v>
                </c:pt>
              </c:numCache>
            </c:numRef>
          </c:val>
          <c:extLst>
            <c:ext xmlns:c16="http://schemas.microsoft.com/office/drawing/2014/chart" uri="{C3380CC4-5D6E-409C-BE32-E72D297353CC}">
              <c16:uniqueId val="{00000003-04FF-F54C-B1D9-0D8A8D802616}"/>
            </c:ext>
          </c:extLst>
        </c:ser>
        <c:dLbls>
          <c:dLblPos val="outEnd"/>
          <c:showLegendKey val="0"/>
          <c:showVal val="1"/>
          <c:showCatName val="0"/>
          <c:showSerName val="0"/>
          <c:showPercent val="0"/>
          <c:showBubbleSize val="0"/>
        </c:dLbls>
        <c:gapWidth val="219"/>
        <c:overlap val="-27"/>
        <c:axId val="1842849711"/>
        <c:axId val="1842850671"/>
      </c:barChart>
      <c:catAx>
        <c:axId val="1842849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2D3D4D"/>
                </a:solidFill>
                <a:latin typeface="Arial" panose="020B0604020202020204" pitchFamily="34" charset="0"/>
                <a:ea typeface="+mn-ea"/>
                <a:cs typeface="Arial" panose="020B0604020202020204" pitchFamily="34" charset="0"/>
              </a:defRPr>
            </a:pPr>
            <a:endParaRPr lang="it-IT"/>
          </a:p>
        </c:txPr>
        <c:crossAx val="1842850671"/>
        <c:crosses val="autoZero"/>
        <c:auto val="1"/>
        <c:lblAlgn val="ctr"/>
        <c:lblOffset val="100"/>
        <c:noMultiLvlLbl val="0"/>
      </c:catAx>
      <c:valAx>
        <c:axId val="1842850671"/>
        <c:scaling>
          <c:orientation val="minMax"/>
        </c:scaling>
        <c:delete val="1"/>
        <c:axPos val="l"/>
        <c:numFmt formatCode="0%" sourceLinked="1"/>
        <c:majorTickMark val="none"/>
        <c:minorTickMark val="none"/>
        <c:tickLblPos val="nextTo"/>
        <c:crossAx val="1842849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2D3D4D"/>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Vendite</c:v>
                </c:pt>
              </c:strCache>
            </c:strRef>
          </c:tx>
          <c:spPr>
            <a:solidFill>
              <a:srgbClr val="00E1FA"/>
            </a:solidFill>
            <a:ln>
              <a:noFill/>
            </a:ln>
          </c:spPr>
          <c:dPt>
            <c:idx val="0"/>
            <c:bubble3D val="0"/>
            <c:spPr>
              <a:solidFill>
                <a:srgbClr val="2D3D4D"/>
              </a:solidFill>
              <a:ln w="19050">
                <a:noFill/>
              </a:ln>
              <a:effectLst/>
            </c:spPr>
            <c:extLst>
              <c:ext xmlns:c16="http://schemas.microsoft.com/office/drawing/2014/chart" uri="{C3380CC4-5D6E-409C-BE32-E72D297353CC}">
                <c16:uniqueId val="{00000001-ECD0-1044-84DD-6929CC756AAC}"/>
              </c:ext>
            </c:extLst>
          </c:dPt>
          <c:dPt>
            <c:idx val="1"/>
            <c:bubble3D val="0"/>
            <c:spPr>
              <a:solidFill>
                <a:schemeClr val="bg1"/>
              </a:solidFill>
              <a:ln w="19050">
                <a:noFill/>
              </a:ln>
              <a:effectLst/>
            </c:spPr>
            <c:extLst>
              <c:ext xmlns:c16="http://schemas.microsoft.com/office/drawing/2014/chart" uri="{C3380CC4-5D6E-409C-BE32-E72D297353CC}">
                <c16:uniqueId val="{00000003-ECD0-1044-84DD-6929CC756AAC}"/>
              </c:ext>
            </c:extLst>
          </c:dPt>
          <c:cat>
            <c:strRef>
              <c:f>Foglio1!$A$2:$A$3</c:f>
              <c:strCache>
                <c:ptCount val="2"/>
                <c:pt idx="0">
                  <c:v>Famiglie con TV</c:v>
                </c:pt>
                <c:pt idx="1">
                  <c:v>No TV</c:v>
                </c:pt>
              </c:strCache>
            </c:strRef>
          </c:cat>
          <c:val>
            <c:numRef>
              <c:f>Foglio1!$B$2:$B$3</c:f>
              <c:numCache>
                <c:formatCode>0%</c:formatCode>
                <c:ptCount val="2"/>
                <c:pt idx="0">
                  <c:v>0.96</c:v>
                </c:pt>
                <c:pt idx="1">
                  <c:v>0.04</c:v>
                </c:pt>
              </c:numCache>
            </c:numRef>
          </c:val>
          <c:extLst>
            <c:ext xmlns:c16="http://schemas.microsoft.com/office/drawing/2014/chart" uri="{C3380CC4-5D6E-409C-BE32-E72D297353CC}">
              <c16:uniqueId val="{00000004-ECD0-1044-84DD-6929CC756AA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Vendite</c:v>
                </c:pt>
              </c:strCache>
            </c:strRef>
          </c:tx>
          <c:spPr>
            <a:ln>
              <a:noFill/>
            </a:ln>
          </c:spPr>
          <c:dPt>
            <c:idx val="0"/>
            <c:bubble3D val="0"/>
            <c:spPr>
              <a:solidFill>
                <a:srgbClr val="354D63"/>
              </a:solidFill>
              <a:ln w="19050">
                <a:noFill/>
              </a:ln>
              <a:effectLst/>
            </c:spPr>
            <c:extLst>
              <c:ext xmlns:c16="http://schemas.microsoft.com/office/drawing/2014/chart" uri="{C3380CC4-5D6E-409C-BE32-E72D297353CC}">
                <c16:uniqueId val="{00000001-7D1A-1643-9433-30A8198043E1}"/>
              </c:ext>
            </c:extLst>
          </c:dPt>
          <c:dPt>
            <c:idx val="1"/>
            <c:bubble3D val="0"/>
            <c:spPr>
              <a:noFill/>
              <a:ln w="19050">
                <a:noFill/>
              </a:ln>
              <a:effectLst/>
            </c:spPr>
            <c:extLst>
              <c:ext xmlns:c16="http://schemas.microsoft.com/office/drawing/2014/chart" uri="{C3380CC4-5D6E-409C-BE32-E72D297353CC}">
                <c16:uniqueId val="{00000003-7D1A-1643-9433-30A8198043E1}"/>
              </c:ext>
            </c:extLst>
          </c:dPt>
          <c:cat>
            <c:strRef>
              <c:f>Foglio1!$A$2:$A$3</c:f>
              <c:strCache>
                <c:ptCount val="2"/>
                <c:pt idx="0">
                  <c:v>Famiglie con TV</c:v>
                </c:pt>
                <c:pt idx="1">
                  <c:v>No TV</c:v>
                </c:pt>
              </c:strCache>
            </c:strRef>
          </c:cat>
          <c:val>
            <c:numRef>
              <c:f>Foglio1!$B$2:$B$3</c:f>
              <c:numCache>
                <c:formatCode>0%</c:formatCode>
                <c:ptCount val="2"/>
                <c:pt idx="0">
                  <c:v>0.98</c:v>
                </c:pt>
                <c:pt idx="1">
                  <c:v>0.02</c:v>
                </c:pt>
              </c:numCache>
            </c:numRef>
          </c:val>
          <c:extLst>
            <c:ext xmlns:c16="http://schemas.microsoft.com/office/drawing/2014/chart" uri="{C3380CC4-5D6E-409C-BE32-E72D297353CC}">
              <c16:uniqueId val="{00000004-7D1A-1643-9433-30A8198043E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Vendite</c:v>
                </c:pt>
              </c:strCache>
            </c:strRef>
          </c:tx>
          <c:spPr>
            <a:ln>
              <a:noFill/>
            </a:ln>
          </c:spPr>
          <c:dPt>
            <c:idx val="0"/>
            <c:bubble3D val="0"/>
            <c:spPr>
              <a:solidFill>
                <a:srgbClr val="00E1FA"/>
              </a:solidFill>
              <a:ln w="19050">
                <a:noFill/>
              </a:ln>
              <a:effectLst/>
            </c:spPr>
            <c:extLst>
              <c:ext xmlns:c16="http://schemas.microsoft.com/office/drawing/2014/chart" uri="{C3380CC4-5D6E-409C-BE32-E72D297353CC}">
                <c16:uniqueId val="{00000001-A128-3140-BCC5-9EA8AF8A3FE1}"/>
              </c:ext>
            </c:extLst>
          </c:dPt>
          <c:dPt>
            <c:idx val="1"/>
            <c:bubble3D val="0"/>
            <c:spPr>
              <a:noFill/>
              <a:ln w="19050">
                <a:noFill/>
              </a:ln>
              <a:effectLst/>
            </c:spPr>
            <c:extLst>
              <c:ext xmlns:c16="http://schemas.microsoft.com/office/drawing/2014/chart" uri="{C3380CC4-5D6E-409C-BE32-E72D297353CC}">
                <c16:uniqueId val="{00000003-A128-3140-BCC5-9EA8AF8A3FE1}"/>
              </c:ext>
            </c:extLst>
          </c:dPt>
          <c:cat>
            <c:strRef>
              <c:f>Foglio1!$A$2:$A$3</c:f>
              <c:strCache>
                <c:ptCount val="2"/>
                <c:pt idx="0">
                  <c:v>Famiglie con TV</c:v>
                </c:pt>
                <c:pt idx="1">
                  <c:v>No TV</c:v>
                </c:pt>
              </c:strCache>
            </c:strRef>
          </c:cat>
          <c:val>
            <c:numRef>
              <c:f>Foglio1!$B$2:$B$3</c:f>
              <c:numCache>
                <c:formatCode>0%</c:formatCode>
                <c:ptCount val="2"/>
                <c:pt idx="0">
                  <c:v>0.82</c:v>
                </c:pt>
                <c:pt idx="1">
                  <c:v>0.18</c:v>
                </c:pt>
              </c:numCache>
            </c:numRef>
          </c:val>
          <c:extLst>
            <c:ext xmlns:c16="http://schemas.microsoft.com/office/drawing/2014/chart" uri="{C3380CC4-5D6E-409C-BE32-E72D297353CC}">
              <c16:uniqueId val="{00000004-A128-3140-BCC5-9EA8AF8A3FE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Vendite</c:v>
                </c:pt>
              </c:strCache>
            </c:strRef>
          </c:tx>
          <c:spPr>
            <a:solidFill>
              <a:srgbClr val="D2F4F8"/>
            </a:solidFill>
            <a:ln>
              <a:noFill/>
            </a:ln>
          </c:spPr>
          <c:dPt>
            <c:idx val="0"/>
            <c:bubble3D val="0"/>
            <c:spPr>
              <a:solidFill>
                <a:srgbClr val="55FFB2"/>
              </a:solidFill>
              <a:ln w="19050">
                <a:noFill/>
              </a:ln>
              <a:effectLst/>
            </c:spPr>
            <c:extLst>
              <c:ext xmlns:c16="http://schemas.microsoft.com/office/drawing/2014/chart" uri="{C3380CC4-5D6E-409C-BE32-E72D297353CC}">
                <c16:uniqueId val="{00000001-5B65-CC48-8A9C-C85C2F7ED0CA}"/>
              </c:ext>
            </c:extLst>
          </c:dPt>
          <c:dPt>
            <c:idx val="1"/>
            <c:bubble3D val="0"/>
            <c:spPr>
              <a:solidFill>
                <a:schemeClr val="bg1"/>
              </a:solidFill>
              <a:ln w="19050">
                <a:noFill/>
              </a:ln>
              <a:effectLst/>
            </c:spPr>
            <c:extLst>
              <c:ext xmlns:c16="http://schemas.microsoft.com/office/drawing/2014/chart" uri="{C3380CC4-5D6E-409C-BE32-E72D297353CC}">
                <c16:uniqueId val="{00000003-5B65-CC48-8A9C-C85C2F7ED0CA}"/>
              </c:ext>
            </c:extLst>
          </c:dPt>
          <c:cat>
            <c:strRef>
              <c:f>Foglio1!$A$2:$A$3</c:f>
              <c:strCache>
                <c:ptCount val="2"/>
                <c:pt idx="0">
                  <c:v>Famiglie con TV</c:v>
                </c:pt>
                <c:pt idx="1">
                  <c:v>No TV</c:v>
                </c:pt>
              </c:strCache>
            </c:strRef>
          </c:cat>
          <c:val>
            <c:numRef>
              <c:f>Foglio1!$B$2:$B$3</c:f>
              <c:numCache>
                <c:formatCode>0%</c:formatCode>
                <c:ptCount val="2"/>
                <c:pt idx="0">
                  <c:v>0.98</c:v>
                </c:pt>
                <c:pt idx="1">
                  <c:v>0.02</c:v>
                </c:pt>
              </c:numCache>
            </c:numRef>
          </c:val>
          <c:extLst>
            <c:ext xmlns:c16="http://schemas.microsoft.com/office/drawing/2014/chart" uri="{C3380CC4-5D6E-409C-BE32-E72D297353CC}">
              <c16:uniqueId val="{00000004-5B65-CC48-8A9C-C85C2F7ED0C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Vendite</c:v>
                </c:pt>
              </c:strCache>
            </c:strRef>
          </c:tx>
          <c:spPr>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2448-D049-AADE-D8D664278152}"/>
              </c:ext>
            </c:extLst>
          </c:dPt>
          <c:dPt>
            <c:idx val="1"/>
            <c:bubble3D val="0"/>
            <c:spPr>
              <a:noFill/>
              <a:ln w="19050">
                <a:noFill/>
              </a:ln>
              <a:effectLst/>
            </c:spPr>
            <c:extLst>
              <c:ext xmlns:c16="http://schemas.microsoft.com/office/drawing/2014/chart" uri="{C3380CC4-5D6E-409C-BE32-E72D297353CC}">
                <c16:uniqueId val="{00000003-2448-D049-AADE-D8D664278152}"/>
              </c:ext>
            </c:extLst>
          </c:dPt>
          <c:cat>
            <c:strRef>
              <c:f>Foglio1!$A$2:$A$3</c:f>
              <c:strCache>
                <c:ptCount val="2"/>
                <c:pt idx="0">
                  <c:v>Famiglie con TV</c:v>
                </c:pt>
                <c:pt idx="1">
                  <c:v>No TV</c:v>
                </c:pt>
              </c:strCache>
            </c:strRef>
          </c:cat>
          <c:val>
            <c:numRef>
              <c:f>Foglio1!$B$2:$B$3</c:f>
              <c:numCache>
                <c:formatCode>0%</c:formatCode>
                <c:ptCount val="2"/>
                <c:pt idx="0">
                  <c:v>0.98</c:v>
                </c:pt>
                <c:pt idx="1">
                  <c:v>0.02</c:v>
                </c:pt>
              </c:numCache>
            </c:numRef>
          </c:val>
          <c:extLst>
            <c:ext xmlns:c16="http://schemas.microsoft.com/office/drawing/2014/chart" uri="{C3380CC4-5D6E-409C-BE32-E72D297353CC}">
              <c16:uniqueId val="{00000004-2448-D049-AADE-D8D66427815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Dvbt2</c:v>
                </c:pt>
              </c:strCache>
            </c:strRef>
          </c:tx>
          <c:spPr>
            <a:ln>
              <a:noFill/>
            </a:ln>
          </c:spPr>
          <c:dPt>
            <c:idx val="0"/>
            <c:bubble3D val="0"/>
            <c:spPr>
              <a:solidFill>
                <a:srgbClr val="354D63"/>
              </a:solidFill>
              <a:ln w="19050">
                <a:noFill/>
              </a:ln>
              <a:effectLst/>
            </c:spPr>
            <c:extLst>
              <c:ext xmlns:c16="http://schemas.microsoft.com/office/drawing/2014/chart" uri="{C3380CC4-5D6E-409C-BE32-E72D297353CC}">
                <c16:uniqueId val="{00000001-7B39-6940-B30B-8198B784782B}"/>
              </c:ext>
            </c:extLst>
          </c:dPt>
          <c:dPt>
            <c:idx val="1"/>
            <c:bubble3D val="0"/>
            <c:spPr>
              <a:noFill/>
              <a:ln w="19050">
                <a:noFill/>
              </a:ln>
              <a:effectLst/>
            </c:spPr>
            <c:extLst>
              <c:ext xmlns:c16="http://schemas.microsoft.com/office/drawing/2014/chart" uri="{C3380CC4-5D6E-409C-BE32-E72D297353CC}">
                <c16:uniqueId val="{00000003-7B39-6940-B30B-8198B784782B}"/>
              </c:ext>
            </c:extLst>
          </c:dPt>
          <c:cat>
            <c:strRef>
              <c:f>Foglio1!$A$2:$A$3</c:f>
              <c:strCache>
                <c:ptCount val="2"/>
                <c:pt idx="0">
                  <c:v>Sì</c:v>
                </c:pt>
                <c:pt idx="1">
                  <c:v>No</c:v>
                </c:pt>
              </c:strCache>
            </c:strRef>
          </c:cat>
          <c:val>
            <c:numRef>
              <c:f>Foglio1!$B$2:$B$3</c:f>
              <c:numCache>
                <c:formatCode>0%</c:formatCode>
                <c:ptCount val="2"/>
                <c:pt idx="0">
                  <c:v>0.86</c:v>
                </c:pt>
                <c:pt idx="1">
                  <c:v>0.14000000000000001</c:v>
                </c:pt>
              </c:numCache>
            </c:numRef>
          </c:val>
          <c:extLst>
            <c:ext xmlns:c16="http://schemas.microsoft.com/office/drawing/2014/chart" uri="{C3380CC4-5D6E-409C-BE32-E72D297353CC}">
              <c16:uniqueId val="{00000004-7B39-6940-B30B-8198B78478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Dvbt2</c:v>
                </c:pt>
              </c:strCache>
            </c:strRef>
          </c:tx>
          <c:spPr>
            <a:ln>
              <a:noFill/>
            </a:ln>
          </c:spPr>
          <c:dPt>
            <c:idx val="0"/>
            <c:bubble3D val="0"/>
            <c:spPr>
              <a:solidFill>
                <a:srgbClr val="00E1FA"/>
              </a:solidFill>
              <a:ln w="19050">
                <a:noFill/>
              </a:ln>
              <a:effectLst/>
            </c:spPr>
            <c:extLst>
              <c:ext xmlns:c16="http://schemas.microsoft.com/office/drawing/2014/chart" uri="{C3380CC4-5D6E-409C-BE32-E72D297353CC}">
                <c16:uniqueId val="{00000001-C0AD-B246-AB95-06933A377EAE}"/>
              </c:ext>
            </c:extLst>
          </c:dPt>
          <c:dPt>
            <c:idx val="1"/>
            <c:bubble3D val="0"/>
            <c:spPr>
              <a:noFill/>
              <a:ln w="19050">
                <a:noFill/>
              </a:ln>
              <a:effectLst/>
            </c:spPr>
            <c:extLst>
              <c:ext xmlns:c16="http://schemas.microsoft.com/office/drawing/2014/chart" uri="{C3380CC4-5D6E-409C-BE32-E72D297353CC}">
                <c16:uniqueId val="{00000003-C0AD-B246-AB95-06933A377EAE}"/>
              </c:ext>
            </c:extLst>
          </c:dPt>
          <c:cat>
            <c:strRef>
              <c:f>Foglio1!$A$2:$A$3</c:f>
              <c:strCache>
                <c:ptCount val="2"/>
                <c:pt idx="0">
                  <c:v>Sì</c:v>
                </c:pt>
                <c:pt idx="1">
                  <c:v>No</c:v>
                </c:pt>
              </c:strCache>
            </c:strRef>
          </c:cat>
          <c:val>
            <c:numRef>
              <c:f>Foglio1!$B$2:$B$3</c:f>
              <c:numCache>
                <c:formatCode>0%</c:formatCode>
                <c:ptCount val="2"/>
                <c:pt idx="0">
                  <c:v>0.88</c:v>
                </c:pt>
                <c:pt idx="1">
                  <c:v>0.12</c:v>
                </c:pt>
              </c:numCache>
            </c:numRef>
          </c:val>
          <c:extLst>
            <c:ext xmlns:c16="http://schemas.microsoft.com/office/drawing/2014/chart" uri="{C3380CC4-5D6E-409C-BE32-E72D297353CC}">
              <c16:uniqueId val="{00000004-C0AD-B246-AB95-06933A377EA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9E80E7-01C0-6345-18D1-D0142209D1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a:extLst>
              <a:ext uri="{FF2B5EF4-FFF2-40B4-BE49-F238E27FC236}">
                <a16:creationId xmlns:a16="http://schemas.microsoft.com/office/drawing/2014/main" id="{99B06F75-DE14-6FE2-5480-707B85765C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9FDB31-E095-6E43-854C-46A9BBE501EE}" type="datetimeFigureOut">
              <a:rPr lang="en-IT" smtClean="0"/>
              <a:t>05/18/2026</a:t>
            </a:fld>
            <a:endParaRPr lang="en-IT"/>
          </a:p>
        </p:txBody>
      </p:sp>
      <p:sp>
        <p:nvSpPr>
          <p:cNvPr id="4" name="Footer Placeholder 3">
            <a:extLst>
              <a:ext uri="{FF2B5EF4-FFF2-40B4-BE49-F238E27FC236}">
                <a16:creationId xmlns:a16="http://schemas.microsoft.com/office/drawing/2014/main" id="{78488E4D-FDC8-CF00-186D-0CE35EA67B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5" name="Slide Number Placeholder 4">
            <a:extLst>
              <a:ext uri="{FF2B5EF4-FFF2-40B4-BE49-F238E27FC236}">
                <a16:creationId xmlns:a16="http://schemas.microsoft.com/office/drawing/2014/main" id="{364496CF-DF9E-2B71-0285-3E327C813B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75B5A1-AC42-9946-B845-0CC23EA54471}" type="slidenum">
              <a:rPr lang="en-IT" smtClean="0"/>
              <a:t>‹N›</a:t>
            </a:fld>
            <a:endParaRPr lang="en-IT"/>
          </a:p>
        </p:txBody>
      </p:sp>
    </p:spTree>
    <p:extLst>
      <p:ext uri="{BB962C8B-B14F-4D97-AF65-F5344CB8AC3E}">
        <p14:creationId xmlns:p14="http://schemas.microsoft.com/office/powerpoint/2010/main" val="2323238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C6859-FC22-4C4C-BA39-4BAAC35E98BE}" type="datetimeFigureOut">
              <a:rPr lang="it-IT" smtClean="0"/>
              <a:t>18/05/2026</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A9E0E-E034-4BAB-A597-5BF19C9F2C29}" type="slidenum">
              <a:rPr lang="it-IT" smtClean="0"/>
              <a:t>‹N›</a:t>
            </a:fld>
            <a:endParaRPr lang="it-IT"/>
          </a:p>
        </p:txBody>
      </p:sp>
    </p:spTree>
    <p:extLst>
      <p:ext uri="{BB962C8B-B14F-4D97-AF65-F5344CB8AC3E}">
        <p14:creationId xmlns:p14="http://schemas.microsoft.com/office/powerpoint/2010/main" val="325112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7DFA7-8049-2446-A648-217482F04AA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9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187BC-BBDE-2CBF-6764-6CCFE600123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5A01BA1-25DB-5BDC-D772-B1E0D28C6B3F}"/>
              </a:ext>
            </a:extLst>
          </p:cNvPr>
          <p:cNvSpPr>
            <a:spLocks noGrp="1" noRot="1" noChangeAspect="1"/>
          </p:cNvSpPr>
          <p:nvPr>
            <p:ph type="sldImg"/>
          </p:nvPr>
        </p:nvSpPr>
        <p:spPr>
          <a:xfrm>
            <a:off x="149225" y="152400"/>
            <a:ext cx="6569075" cy="3695700"/>
          </a:xfrm>
        </p:spPr>
      </p:sp>
      <p:sp>
        <p:nvSpPr>
          <p:cNvPr id="3" name="Segnaposto note 2">
            <a:extLst>
              <a:ext uri="{FF2B5EF4-FFF2-40B4-BE49-F238E27FC236}">
                <a16:creationId xmlns:a16="http://schemas.microsoft.com/office/drawing/2014/main" id="{E5CAF73C-80EC-7520-693C-0FAFCB40BA00}"/>
              </a:ext>
            </a:extLst>
          </p:cNvPr>
          <p:cNvSpPr>
            <a:spLocks noGrp="1"/>
          </p:cNvSpPr>
          <p:nvPr>
            <p:ph type="body" idx="1"/>
          </p:nvPr>
        </p:nvSpPr>
        <p:spPr/>
        <p:txBody>
          <a:bodyPr/>
          <a:lstStyle/>
          <a:p>
            <a:r>
              <a:rPr lang="it-IT" dirty="0"/>
              <a:t>A fronte di un parco televisivo totale sostanzialmente stabile rispetto all’anno scorso, si registra ancora una crescita delle TV connesse, che raggiungono nel 2025 il 61% del totale. A trainare questa evoluzione sono le Smart TV, in crescita del 9% anno su anno, che stanno progressivamente sostituendo i televisori tradizionali.</a:t>
            </a:r>
          </a:p>
        </p:txBody>
      </p:sp>
      <p:sp>
        <p:nvSpPr>
          <p:cNvPr id="4" name="Segnaposto numero diapositiva 3">
            <a:extLst>
              <a:ext uri="{FF2B5EF4-FFF2-40B4-BE49-F238E27FC236}">
                <a16:creationId xmlns:a16="http://schemas.microsoft.com/office/drawing/2014/main" id="{A84B79B9-4FFA-CCDB-B84F-C677E9F4926F}"/>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74940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La quasi totalità delle famiglie, cioè il 94%, ormai dispone di un accesso ad internet. Tuttavia solo il 67% può contare su una connessione a banda larga, mentre un quarto delle famiglie (25%) naviga esclusivamente tramite smartphone. Quest’ultimo dato è sintomatico di un’infrastruttura digitale non ancora completa nel nostro paese</a:t>
            </a:r>
            <a:r>
              <a:rPr lang="it-IT" dirty="0"/>
              <a:t> e limitazioni all'accesso a servizi digitali avanzati per una parte ancora significativa della popolazione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232A9E0E-E034-4BAB-A597-5BF19C9F2C29}" type="slidenum">
              <a:rPr lang="it-IT" smtClean="0"/>
              <a:t>11</a:t>
            </a:fld>
            <a:endParaRPr lang="it-IT"/>
          </a:p>
        </p:txBody>
      </p:sp>
    </p:spTree>
    <p:extLst>
      <p:ext uri="{BB962C8B-B14F-4D97-AF65-F5344CB8AC3E}">
        <p14:creationId xmlns:p14="http://schemas.microsoft.com/office/powerpoint/2010/main" val="252995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922C-71D4-684A-DDB9-A4212E6412B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A400149-BE40-D2CC-6EEF-5F43ECDFE80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B7FB6F9-9613-124E-5101-3BF941F31F8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17B84BE-DCDC-5EA6-ED7F-D89BFFBCCE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7DFA7-8049-2446-A648-217482F04AA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34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3447A-F279-C0A4-7A34-5D423955F31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4D81807-DF73-2D46-424F-3D10ECE3C3D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3A4A3F0-1A45-9705-58EB-D9912DC64B9B}"/>
              </a:ext>
            </a:extLst>
          </p:cNvPr>
          <p:cNvSpPr>
            <a:spLocks noGrp="1"/>
          </p:cNvSpPr>
          <p:nvPr>
            <p:ph type="body" idx="1"/>
          </p:nvPr>
        </p:nvSpPr>
        <p:spPr/>
        <p:txBody>
          <a:bodyPr/>
          <a:lstStyle/>
          <a:p>
            <a:r>
              <a:rPr lang="it-IT" dirty="0"/>
              <a:t>Le  tendenze demografiche in Italia sono ben note, e comprendono denatalità e invecchiamento della popolazione. Queste tendenze hanno anche l’effetto di diminuire il numero dei giovani presenti nel Paese: gli individui 18-34enni - rispetto a 10 anni fa - sono quasi 1 milione in meno. </a:t>
            </a:r>
          </a:p>
        </p:txBody>
      </p:sp>
      <p:sp>
        <p:nvSpPr>
          <p:cNvPr id="4" name="Segnaposto numero diapositiva 3">
            <a:extLst>
              <a:ext uri="{FF2B5EF4-FFF2-40B4-BE49-F238E27FC236}">
                <a16:creationId xmlns:a16="http://schemas.microsoft.com/office/drawing/2014/main" id="{4A5E2B06-7EA9-94F4-BE7D-30E263FC2ACC}"/>
              </a:ext>
            </a:extLst>
          </p:cNvPr>
          <p:cNvSpPr>
            <a:spLocks noGrp="1"/>
          </p:cNvSpPr>
          <p:nvPr>
            <p:ph type="sldNum" sz="quarter" idx="5"/>
          </p:nvPr>
        </p:nvSpPr>
        <p:spPr/>
        <p:txBody>
          <a:bodyPr/>
          <a:lstStyle/>
          <a:p>
            <a:fld id="{232A9E0E-E034-4BAB-A597-5BF19C9F2C29}" type="slidenum">
              <a:rPr lang="it-IT" smtClean="0"/>
              <a:t>13</a:t>
            </a:fld>
            <a:endParaRPr lang="it-IT"/>
          </a:p>
        </p:txBody>
      </p:sp>
    </p:spTree>
    <p:extLst>
      <p:ext uri="{BB962C8B-B14F-4D97-AF65-F5344CB8AC3E}">
        <p14:creationId xmlns:p14="http://schemas.microsoft.com/office/powerpoint/2010/main" val="116242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3A0A-A313-01DF-59AF-3BDA63C1588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A6FF641-E7F8-A5D9-5892-0159102E982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B1F1C8A-93A8-4A7A-7F39-4691F6F101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Al di là della loro numerosità, quando si parla di giovani bisogna tenere presente che parliamo di persone che vivono la vita con declinazioni davvero molto diverse perché la classe 18-34 anni accorpa in sé 3 cicli di vita molto diversi, che sottendono abitudini e condizioni di vita non paragonabili tra loro</a:t>
            </a:r>
          </a:p>
          <a:p>
            <a:endParaRPr lang="it-IT" dirty="0"/>
          </a:p>
          <a:p>
            <a:r>
              <a:rPr lang="it-IT" dirty="0"/>
              <a:t>Sappiamo che in Italia i ragazzi non hanno fretta di lasciare il nido, e infatti più di 6 su 10 vivono ancora nella famiglia d’origine, e questo fenomeno non è cambiato rispetto a 10 anni fa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Dei 4 su 10 che invece hanno spiccato il volo, uscendo dalla famiglia d’origine, il 62% vive una vita indipendente, mentre il 38% ha iniziato una nuova famiglia ed è diventato a sua volta genitore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Se guardiamo l’età media dei 18-34 nelle 3 diverse declinazioni sono strettamente legate al ciclo di vita, chi è ancora in casa ha in media 24 anni, gli indipendenti circa 29 e si diventa nuovi genitori quasi a 31 anni</a:t>
            </a:r>
          </a:p>
        </p:txBody>
      </p:sp>
      <p:sp>
        <p:nvSpPr>
          <p:cNvPr id="4" name="Segnaposto numero diapositiva 3">
            <a:extLst>
              <a:ext uri="{FF2B5EF4-FFF2-40B4-BE49-F238E27FC236}">
                <a16:creationId xmlns:a16="http://schemas.microsoft.com/office/drawing/2014/main" id="{78C91462-5B77-3155-E567-252DE97E4D2F}"/>
              </a:ext>
            </a:extLst>
          </p:cNvPr>
          <p:cNvSpPr>
            <a:spLocks noGrp="1"/>
          </p:cNvSpPr>
          <p:nvPr>
            <p:ph type="sldNum" sz="quarter" idx="5"/>
          </p:nvPr>
        </p:nvSpPr>
        <p:spPr/>
        <p:txBody>
          <a:bodyPr/>
          <a:lstStyle/>
          <a:p>
            <a:fld id="{232A9E0E-E034-4BAB-A597-5BF19C9F2C29}" type="slidenum">
              <a:rPr lang="it-IT" smtClean="0"/>
              <a:t>14</a:t>
            </a:fld>
            <a:endParaRPr lang="it-IT"/>
          </a:p>
        </p:txBody>
      </p:sp>
    </p:spTree>
    <p:extLst>
      <p:ext uri="{BB962C8B-B14F-4D97-AF65-F5344CB8AC3E}">
        <p14:creationId xmlns:p14="http://schemas.microsoft.com/office/powerpoint/2010/main" val="3464013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DC5B5-E7C1-0E5A-82B2-42BB72F262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A74216B-30B5-31F5-F3D5-0F9B48055A4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0F6732-34DA-A29D-CA89-2053AC7A0D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Se guardiamo le famiglie che includono 18-34enni vediamo 4,6 milioni di famiglie in cui un 18-34 enne non ha ancora lasciato il nido, 1,4 milioni di famiglie sono composte da giovani che sono usciti di casa rendendosi autonomi e vivono da soli o in coppia o coabitando e infine ci sono 540.000 nuove famiglie con capofamiglia sotto i 34 anni.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Il numero contenuto dei nidi giovanissimi non deve stupire, in Italia è ormai frequente fare il primo figlio quando ormai si è usciti dalla classe 18-34 anni e infatti considerando la popolazione generale secondo l’ISTAT si fa il primo figlio in media a 32 anni nel caso delle donne e 34 nel caso degli uomini</a:t>
            </a:r>
          </a:p>
        </p:txBody>
      </p:sp>
      <p:sp>
        <p:nvSpPr>
          <p:cNvPr id="4" name="Segnaposto numero diapositiva 3">
            <a:extLst>
              <a:ext uri="{FF2B5EF4-FFF2-40B4-BE49-F238E27FC236}">
                <a16:creationId xmlns:a16="http://schemas.microsoft.com/office/drawing/2014/main" id="{0978D686-CB0B-5795-D6BC-939A4EEF5013}"/>
              </a:ext>
            </a:extLst>
          </p:cNvPr>
          <p:cNvSpPr>
            <a:spLocks noGrp="1"/>
          </p:cNvSpPr>
          <p:nvPr>
            <p:ph type="sldNum" sz="quarter" idx="5"/>
          </p:nvPr>
        </p:nvSpPr>
        <p:spPr/>
        <p:txBody>
          <a:bodyPr/>
          <a:lstStyle/>
          <a:p>
            <a:fld id="{232A9E0E-E034-4BAB-A597-5BF19C9F2C29}" type="slidenum">
              <a:rPr lang="it-IT" smtClean="0"/>
              <a:t>15</a:t>
            </a:fld>
            <a:endParaRPr lang="it-IT"/>
          </a:p>
        </p:txBody>
      </p:sp>
    </p:spTree>
    <p:extLst>
      <p:ext uri="{BB962C8B-B14F-4D97-AF65-F5344CB8AC3E}">
        <p14:creationId xmlns:p14="http://schemas.microsoft.com/office/powerpoint/2010/main" val="64321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D01F-3EB2-4BEF-3CF8-63EFED355FA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2C00C0B-809A-31C3-6A4C-10E54841604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F55F84F-9C4E-CBDB-5E42-88961FC531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Iniziando con i nidi che non si svuotano, vediamo che hanno in media 3,6 componenti, sono quindi nuclei abbastanza grandi, e infatti il 50% è composto da 4 componenti e più, mentre il  39% è composto da 3 componenti.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Sono distribuiti omogeneamente su tutto il territorio nazionale, e dai dati emerge come studiare rallenta la creazione di un nuovo nido: il 40% dei giovani ancora in casa infatti studia.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Sono anche famiglie con una condizione socioeconomica ben superiore alla media italiana. L’indicatore CSE di Auditel, che distribuisce le famiglie lungo un continuum per livello socioculturale e capacità di spesa, indica che i nidi che non si svuotano hanno un livello socioeconomico alto o medio-alto per il 42%, ben superiore alla media italiana che è del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 giovani in volo vivono una vita molto diversa. Compongono nuclei molto più piccoli rispetto ai nidi pieni, con 1,8 componenti. Il 38% vive da solo, poco meno della metà in coppia e un 17% coabita con altri giovani. I giovani in volo sono più probabilmente al Nord Ovest, in contesti urbani. Sono in minima parte studenti e una incidenza molto alta di laureati (38%) e sicuramente vivono una vita meno agiata dei giovani che sono ancora in casa con i genitori: per il 36% sono infatti nelle fasce medio-bassa e bassa della CSE, leggermente al di sopra della media nazionale che è del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 Nidi giovanissimi hanno una dimensione solo lievemente più piccola rispetto ai nidi che non si svuotano. Sono composta da 3,4 componenti, il 61% ha un solo figlio, e un coraggiosissimo 39% ha due o più figli. Si trovano più probabilmente al sud e nei centri medio-piccoli. I giovani che hanno deciso di creare una nuova famiglia hanno tendenzialmente studiato meno, sono laureati per il 13%, e si concentrano soprattutto nella fascia media della CSE, 51% rispetto al 36% della media nazionale.</a:t>
            </a:r>
          </a:p>
          <a:p>
            <a:endParaRPr lang="it-IT" dirty="0"/>
          </a:p>
        </p:txBody>
      </p:sp>
      <p:sp>
        <p:nvSpPr>
          <p:cNvPr id="4" name="Segnaposto numero diapositiva 3">
            <a:extLst>
              <a:ext uri="{FF2B5EF4-FFF2-40B4-BE49-F238E27FC236}">
                <a16:creationId xmlns:a16="http://schemas.microsoft.com/office/drawing/2014/main" id="{6CFDB09A-1C28-97CD-6200-147FFA3E9760}"/>
              </a:ext>
            </a:extLst>
          </p:cNvPr>
          <p:cNvSpPr>
            <a:spLocks noGrp="1"/>
          </p:cNvSpPr>
          <p:nvPr>
            <p:ph type="sldNum" sz="quarter" idx="5"/>
          </p:nvPr>
        </p:nvSpPr>
        <p:spPr/>
        <p:txBody>
          <a:bodyPr/>
          <a:lstStyle/>
          <a:p>
            <a:fld id="{232A9E0E-E034-4BAB-A597-5BF19C9F2C29}" type="slidenum">
              <a:rPr lang="it-IT" smtClean="0"/>
              <a:t>16</a:t>
            </a:fld>
            <a:endParaRPr lang="it-IT"/>
          </a:p>
        </p:txBody>
      </p:sp>
    </p:spTree>
    <p:extLst>
      <p:ext uri="{BB962C8B-B14F-4D97-AF65-F5344CB8AC3E}">
        <p14:creationId xmlns:p14="http://schemas.microsoft.com/office/powerpoint/2010/main" val="789595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3DED-EE20-4BD0-5BAA-E04BACE023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0A0E80-9C65-4B50-C34C-5878E9F096C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3949178-5B5B-4377-4D45-4FD7ED821D4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C63F477-8D9A-7DDE-F1EB-408268D79C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7DFA7-8049-2446-A648-217482F04AA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14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7CFA1-8D79-911B-AD0E-D132CA79F8D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F1C4F3C-4BB1-1019-1607-698974D8B21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7B66B4F-AD2A-7A80-2AE3-B094EFC31539}"/>
              </a:ext>
            </a:extLst>
          </p:cNvPr>
          <p:cNvSpPr>
            <a:spLocks noGrp="1"/>
          </p:cNvSpPr>
          <p:nvPr>
            <p:ph type="body" idx="1"/>
          </p:nvPr>
        </p:nvSpPr>
        <p:spPr/>
        <p:txBody>
          <a:bodyPr/>
          <a:lstStyle/>
          <a:p>
            <a:r>
              <a:rPr lang="it-IT" dirty="0"/>
              <a:t>Nelle famiglie Italiane il televisore è pervasivamente presente, e questo vale anche nei nuclei più giovani. Anche se i giovani quando sono in volo viaggiano leggeri e tendono a rinunciare ad alcune dotazioni domestiche, tra cui il televisore, quando poi creano un nuovo nido il televisore lo reintroducono. Il ciclo di vita ha quindi un evidente impatto da questo punto di vista.</a:t>
            </a:r>
          </a:p>
          <a:p>
            <a:endParaRPr lang="it-IT" dirty="0"/>
          </a:p>
          <a:p>
            <a:r>
              <a:rPr lang="it-IT" dirty="0"/>
              <a:t>Tra i giovani in volo, cioè quelli usciti di casa che però non hanno ancora figli, la proporzione di chi rinuncia al televisore sale al 18% (contro una media nazionale del 4%) e hanno poco più di 1 televisore in casa (contro una media nazionale di 1,8). E questi sono dati che non sono cambiati negli ultimi 10 anni.</a:t>
            </a:r>
          </a:p>
          <a:p>
            <a:endParaRPr lang="it-IT" dirty="0"/>
          </a:p>
          <a:p>
            <a:r>
              <a:rPr lang="it-IT" dirty="0"/>
              <a:t>Ma nei nuovi nidi, cioè nelle famiglie giovanissime, i No Tv scendono nuovamente al 2%, quindi sotto la media nazionale (che è del 4%). I nuovi nidi si riallineano quindi alle famiglie con capofamiglia più adulto cioè i nidi che non si svuotano e i nidi con minorenni ma capofamiglia con almeno 35 anni, sia come presenza del televisore sia come numero di televisori in casa.</a:t>
            </a:r>
          </a:p>
          <a:p>
            <a:endParaRPr lang="it-IT" dirty="0"/>
          </a:p>
          <a:p>
            <a:r>
              <a:rPr lang="it-IT" dirty="0"/>
              <a:t>Da notare anzi che nei nidi giovanissimi si vede un aumento delle famiglie con televisori in casa rispetto a 10 anni fa.</a:t>
            </a:r>
          </a:p>
        </p:txBody>
      </p:sp>
      <p:sp>
        <p:nvSpPr>
          <p:cNvPr id="4" name="Segnaposto numero diapositiva 3">
            <a:extLst>
              <a:ext uri="{FF2B5EF4-FFF2-40B4-BE49-F238E27FC236}">
                <a16:creationId xmlns:a16="http://schemas.microsoft.com/office/drawing/2014/main" id="{96B924BE-EB71-D892-F532-1642B458E13E}"/>
              </a:ext>
            </a:extLst>
          </p:cNvPr>
          <p:cNvSpPr>
            <a:spLocks noGrp="1"/>
          </p:cNvSpPr>
          <p:nvPr>
            <p:ph type="sldNum" sz="quarter" idx="5"/>
          </p:nvPr>
        </p:nvSpPr>
        <p:spPr/>
        <p:txBody>
          <a:bodyPr/>
          <a:lstStyle/>
          <a:p>
            <a:fld id="{232A9E0E-E034-4BAB-A597-5BF19C9F2C29}" type="slidenum">
              <a:rPr lang="it-IT" smtClean="0"/>
              <a:t>18</a:t>
            </a:fld>
            <a:endParaRPr lang="it-IT"/>
          </a:p>
        </p:txBody>
      </p:sp>
    </p:spTree>
    <p:extLst>
      <p:ext uri="{BB962C8B-B14F-4D97-AF65-F5344CB8AC3E}">
        <p14:creationId xmlns:p14="http://schemas.microsoft.com/office/powerpoint/2010/main" val="161266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4471-9BAC-1581-ACA5-DF06C17F0A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B97BEF5-6CA1-D515-048C-9BA3D344DD4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0C95992-4A70-E0DC-5C95-BCD8D741EF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Sicuramente i giovani hanno in grandissima parte televisori Smart, che sono anche quelli più comunemente venduti e quindi probabilmente acquistati da chi crea una nuova famiglia ma anche da chi esce di casa per vivere da solo o in coppia o in coabitazione. </a:t>
            </a:r>
            <a:r>
              <a:rPr lang="it-IT" sz="1200" kern="1200" dirty="0">
                <a:solidFill>
                  <a:schemeClr val="tx1"/>
                </a:solidFill>
                <a:effectLst/>
                <a:latin typeface="+mn-lt"/>
                <a:ea typeface="+mn-ea"/>
                <a:cs typeface="+mn-cs"/>
              </a:rPr>
              <a:t>Infatti, tra le famiglie giovani - con o senza figli - che hanno la TV, quasi 9 su 10 hanno almeno una Smart TV. </a:t>
            </a:r>
          </a:p>
          <a:p>
            <a:endParaRPr lang="it-IT" dirty="0"/>
          </a:p>
          <a:p>
            <a:r>
              <a:rPr lang="it-IT" dirty="0"/>
              <a:t>I nidi giovanissimi sono anche quelli che con più frequenza (51% vs. 28% di media nazionale) hanno in casa anche più di uno Smart tv.</a:t>
            </a:r>
          </a:p>
          <a:p>
            <a:endParaRPr lang="it-IT" dirty="0"/>
          </a:p>
        </p:txBody>
      </p:sp>
      <p:sp>
        <p:nvSpPr>
          <p:cNvPr id="4" name="Segnaposto numero diapositiva 3">
            <a:extLst>
              <a:ext uri="{FF2B5EF4-FFF2-40B4-BE49-F238E27FC236}">
                <a16:creationId xmlns:a16="http://schemas.microsoft.com/office/drawing/2014/main" id="{DD1CC450-BADC-026C-7C2E-0CD478591814}"/>
              </a:ext>
            </a:extLst>
          </p:cNvPr>
          <p:cNvSpPr>
            <a:spLocks noGrp="1"/>
          </p:cNvSpPr>
          <p:nvPr>
            <p:ph type="sldNum" sz="quarter" idx="5"/>
          </p:nvPr>
        </p:nvSpPr>
        <p:spPr/>
        <p:txBody>
          <a:bodyPr/>
          <a:lstStyle/>
          <a:p>
            <a:fld id="{232A9E0E-E034-4BAB-A597-5BF19C9F2C29}" type="slidenum">
              <a:rPr lang="it-IT" smtClean="0"/>
              <a:t>19</a:t>
            </a:fld>
            <a:endParaRPr lang="it-IT"/>
          </a:p>
        </p:txBody>
      </p:sp>
    </p:spTree>
    <p:extLst>
      <p:ext uri="{BB962C8B-B14F-4D97-AF65-F5344CB8AC3E}">
        <p14:creationId xmlns:p14="http://schemas.microsoft.com/office/powerpoint/2010/main" val="390202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56A56-1EAE-5233-492A-6498209081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C7C3B9-05BD-BB20-04DF-9D49F005158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93204C-EE7B-7E42-B428-FF0B9751B2D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F799A89-E3AE-4471-E54E-1D5BFAF085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7DFA7-8049-2446-A648-217482F04AA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35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DE5E-BA5A-6990-EAA2-5B76BC1E052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8D20AB2-C3D0-A17B-DBC2-764842BDC8B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B2E8682-179C-0291-5163-A4526EC837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Negli ultimi 10 anni, il numero di schermi televisivi nelle case degli Italiani è aumentato di 2.8 milioni di unità. Questo aumento è per 1/3 dovuto ai nidi che non si svuotano, ma anche i giovani in volo hanno più di 400mila televisori in casa in più rispetto al 2015. </a:t>
            </a:r>
            <a:r>
              <a:rPr lang="it-IT" sz="1200" kern="1200" dirty="0">
                <a:solidFill>
                  <a:schemeClr val="tx1"/>
                </a:solidFill>
                <a:effectLst/>
                <a:latin typeface="+mn-lt"/>
                <a:ea typeface="+mn-ea"/>
                <a:cs typeface="+mn-cs"/>
              </a:rPr>
              <a:t>Stabile rispetto a 10 anni fa il numero di televisori nei nidi giovanissimi.</a:t>
            </a:r>
          </a:p>
          <a:p>
            <a:endParaRPr lang="it-IT" dirty="0"/>
          </a:p>
        </p:txBody>
      </p:sp>
      <p:sp>
        <p:nvSpPr>
          <p:cNvPr id="4" name="Segnaposto numero diapositiva 3">
            <a:extLst>
              <a:ext uri="{FF2B5EF4-FFF2-40B4-BE49-F238E27FC236}">
                <a16:creationId xmlns:a16="http://schemas.microsoft.com/office/drawing/2014/main" id="{4FD21CE5-8D5E-2DD2-F9C7-54D1E826E855}"/>
              </a:ext>
            </a:extLst>
          </p:cNvPr>
          <p:cNvSpPr>
            <a:spLocks noGrp="1"/>
          </p:cNvSpPr>
          <p:nvPr>
            <p:ph type="sldNum" sz="quarter" idx="5"/>
          </p:nvPr>
        </p:nvSpPr>
        <p:spPr/>
        <p:txBody>
          <a:bodyPr/>
          <a:lstStyle/>
          <a:p>
            <a:fld id="{232A9E0E-E034-4BAB-A597-5BF19C9F2C29}" type="slidenum">
              <a:rPr lang="it-IT" smtClean="0"/>
              <a:t>20</a:t>
            </a:fld>
            <a:endParaRPr lang="it-IT"/>
          </a:p>
        </p:txBody>
      </p:sp>
    </p:spTree>
    <p:extLst>
      <p:ext uri="{BB962C8B-B14F-4D97-AF65-F5344CB8AC3E}">
        <p14:creationId xmlns:p14="http://schemas.microsoft.com/office/powerpoint/2010/main" val="150200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092DC-9D34-EBCE-473B-03B62144E1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F08AAB-3248-40C7-FA16-8FC679535CC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FABB4A2-8AA6-35E5-B506-0BFD33956D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Quando escono dal nido e mettono il televisore nella nuova casa i giovani investono in qualità e spesso optano per dimensioni molto grandi – 36% dei TV dei giovani in volo e 30% nei nidi giovanissimi sono oltre i 50 pollici rispetto a una media del 19% - e televisori ad alta definizione – circa 4 TV su 10 sono 4K nei nuclei giovani.</a:t>
            </a:r>
          </a:p>
          <a:p>
            <a:endParaRPr lang="it-IT" dirty="0"/>
          </a:p>
        </p:txBody>
      </p:sp>
      <p:sp>
        <p:nvSpPr>
          <p:cNvPr id="4" name="Segnaposto numero diapositiva 3">
            <a:extLst>
              <a:ext uri="{FF2B5EF4-FFF2-40B4-BE49-F238E27FC236}">
                <a16:creationId xmlns:a16="http://schemas.microsoft.com/office/drawing/2014/main" id="{C364FAD4-1237-8BA6-A91D-228A6254D223}"/>
              </a:ext>
            </a:extLst>
          </p:cNvPr>
          <p:cNvSpPr>
            <a:spLocks noGrp="1"/>
          </p:cNvSpPr>
          <p:nvPr>
            <p:ph type="sldNum" sz="quarter" idx="5"/>
          </p:nvPr>
        </p:nvSpPr>
        <p:spPr/>
        <p:txBody>
          <a:bodyPr/>
          <a:lstStyle/>
          <a:p>
            <a:fld id="{232A9E0E-E034-4BAB-A597-5BF19C9F2C29}" type="slidenum">
              <a:rPr lang="it-IT" smtClean="0"/>
              <a:t>21</a:t>
            </a:fld>
            <a:endParaRPr lang="it-IT"/>
          </a:p>
        </p:txBody>
      </p:sp>
    </p:spTree>
    <p:extLst>
      <p:ext uri="{BB962C8B-B14F-4D97-AF65-F5344CB8AC3E}">
        <p14:creationId xmlns:p14="http://schemas.microsoft.com/office/powerpoint/2010/main" val="4285094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BFBFD-116E-2D38-F64E-955BF7C1DA6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AB52FC-80DC-45F7-EA1E-E9E82C2AE5C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BE36793-76AD-D52A-3A28-69A83310FF69}"/>
              </a:ext>
            </a:extLst>
          </p:cNvPr>
          <p:cNvSpPr>
            <a:spLocks noGrp="1"/>
          </p:cNvSpPr>
          <p:nvPr>
            <p:ph type="body" idx="1"/>
          </p:nvPr>
        </p:nvSpPr>
        <p:spPr/>
        <p:txBody>
          <a:bodyPr/>
          <a:lstStyle/>
          <a:p>
            <a:r>
              <a:rPr lang="it-IT" dirty="0"/>
              <a:t>Se guardiamo alla collocazione dei televisori in casa, vediamo che - considerando chi possiede almeno un apparecchio - tutte le famiglie si assomigliano, rimandando ad abitudini di fruizione forse non così diverse. </a:t>
            </a:r>
          </a:p>
          <a:p>
            <a:r>
              <a:rPr lang="it-IT" dirty="0"/>
              <a:t>I giovani in volo collocano il televisore in soggiorno un po’ più della media (51% vs. 39%), e i nidi giovanissimi le concentrano lievemente più in camera da letto – 29% vs. 23% - forse per sfuggire ai figli? Per il resto la distribuzione è molto simile alla media della popolazione.</a:t>
            </a:r>
          </a:p>
          <a:p>
            <a:endParaRPr lang="it-IT" dirty="0"/>
          </a:p>
        </p:txBody>
      </p:sp>
      <p:sp>
        <p:nvSpPr>
          <p:cNvPr id="4" name="Segnaposto numero diapositiva 3">
            <a:extLst>
              <a:ext uri="{FF2B5EF4-FFF2-40B4-BE49-F238E27FC236}">
                <a16:creationId xmlns:a16="http://schemas.microsoft.com/office/drawing/2014/main" id="{14FE64CD-C911-186D-A828-67CD3CEB11EF}"/>
              </a:ext>
            </a:extLst>
          </p:cNvPr>
          <p:cNvSpPr>
            <a:spLocks noGrp="1"/>
          </p:cNvSpPr>
          <p:nvPr>
            <p:ph type="sldNum" sz="quarter" idx="5"/>
          </p:nvPr>
        </p:nvSpPr>
        <p:spPr/>
        <p:txBody>
          <a:bodyPr/>
          <a:lstStyle/>
          <a:p>
            <a:fld id="{232A9E0E-E034-4BAB-A597-5BF19C9F2C29}" type="slidenum">
              <a:rPr lang="it-IT" smtClean="0"/>
              <a:t>22</a:t>
            </a:fld>
            <a:endParaRPr lang="it-IT"/>
          </a:p>
        </p:txBody>
      </p:sp>
    </p:spTree>
    <p:extLst>
      <p:ext uri="{BB962C8B-B14F-4D97-AF65-F5344CB8AC3E}">
        <p14:creationId xmlns:p14="http://schemas.microsoft.com/office/powerpoint/2010/main" val="321270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92F5B-6688-8BEC-EB28-AAC3922F56A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CA4519F-A4AD-F1E8-7763-E86C0ECE667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E41C025-6665-E882-B8F2-6A05F93CADFC}"/>
              </a:ext>
            </a:extLst>
          </p:cNvPr>
          <p:cNvSpPr>
            <a:spLocks noGrp="1"/>
          </p:cNvSpPr>
          <p:nvPr>
            <p:ph type="body" idx="1"/>
          </p:nvPr>
        </p:nvSpPr>
        <p:spPr/>
        <p:txBody>
          <a:bodyPr/>
          <a:lstStyle/>
          <a:p>
            <a:r>
              <a:rPr lang="it-IT" dirty="0"/>
              <a:t>Anche se i televisori nelle case dei giovani tendono ad essere connessi alla rete è interessante notare che sono anche collegati all’antenna TV, aspetto particolarmente rilevante quando si tratta di nuovi nidi poiché vuol dire che la scelta di collegare la TV all’antenna è una decisione recente e fatta intenzionalmente. </a:t>
            </a:r>
          </a:p>
          <a:p>
            <a:endParaRPr lang="it-IT" dirty="0"/>
          </a:p>
          <a:p>
            <a:r>
              <a:rPr lang="it-IT" dirty="0"/>
              <a:t>Da diversi punti di vista il ciclo di vita sembra impattare sulle abitudini che, quando si ‘mettono radici’ tornano ad assomigliare molto al totale popolazione. I nuovi nidi hanno il televisore collegato all’antenna per il 93%, percentuale molto vicina alla media, ma anche altre dotazioni sembrano legate al ciclo di vita</a:t>
            </a:r>
          </a:p>
          <a:p>
            <a:r>
              <a:rPr lang="it-IT" dirty="0"/>
              <a:t>In ogni caso appare chiaro che i nidi giovani sono attrezzati per una fruizione ibrida dei contenuti televisivi in cui si mantengono ugualmente accessibili contenuti lineari e contenuti in streaming</a:t>
            </a:r>
          </a:p>
          <a:p>
            <a:endParaRPr lang="it-IT" dirty="0"/>
          </a:p>
        </p:txBody>
      </p:sp>
      <p:sp>
        <p:nvSpPr>
          <p:cNvPr id="4" name="Segnaposto numero diapositiva 3">
            <a:extLst>
              <a:ext uri="{FF2B5EF4-FFF2-40B4-BE49-F238E27FC236}">
                <a16:creationId xmlns:a16="http://schemas.microsoft.com/office/drawing/2014/main" id="{EF75B9DC-7E17-0B3B-2224-D54876D48F43}"/>
              </a:ext>
            </a:extLst>
          </p:cNvPr>
          <p:cNvSpPr>
            <a:spLocks noGrp="1"/>
          </p:cNvSpPr>
          <p:nvPr>
            <p:ph type="sldNum" sz="quarter" idx="5"/>
          </p:nvPr>
        </p:nvSpPr>
        <p:spPr/>
        <p:txBody>
          <a:bodyPr/>
          <a:lstStyle/>
          <a:p>
            <a:fld id="{232A9E0E-E034-4BAB-A597-5BF19C9F2C29}" type="slidenum">
              <a:rPr lang="it-IT" smtClean="0"/>
              <a:t>23</a:t>
            </a:fld>
            <a:endParaRPr lang="it-IT"/>
          </a:p>
        </p:txBody>
      </p:sp>
    </p:spTree>
    <p:extLst>
      <p:ext uri="{BB962C8B-B14F-4D97-AF65-F5344CB8AC3E}">
        <p14:creationId xmlns:p14="http://schemas.microsoft.com/office/powerpoint/2010/main" val="3466198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7CFA1-8D79-911B-AD0E-D132CA79F8D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F1C4F3C-4BB1-1019-1607-698974D8B21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7B66B4F-AD2A-7A80-2AE3-B094EFC31539}"/>
              </a:ext>
            </a:extLst>
          </p:cNvPr>
          <p:cNvSpPr>
            <a:spLocks noGrp="1"/>
          </p:cNvSpPr>
          <p:nvPr>
            <p:ph type="body" idx="1"/>
          </p:nvPr>
        </p:nvSpPr>
        <p:spPr/>
        <p:txBody>
          <a:bodyPr/>
          <a:lstStyle/>
          <a:p>
            <a:r>
              <a:rPr lang="it-IT" sz="1200" kern="1200" dirty="0">
                <a:solidFill>
                  <a:schemeClr val="tx1"/>
                </a:solidFill>
                <a:effectLst/>
                <a:latin typeface="+mn-lt"/>
                <a:ea typeface="+mn-ea"/>
                <a:cs typeface="+mn-cs"/>
              </a:rPr>
              <a:t>Da notare che nonostante nelle famiglie con giovani l’aggiornamento tecnologico sia più avanzato rispetto alla media della popolazione, nemmeno queste sono completamente attrezzata per il DVBT2 e l’HEVC</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Le famiglie dotate di tecnologia DVBT2 oscillano tra l’86% e il 95% nelle famiglie con giovani, rispetto ad una media dell’82%, le famiglie con TV HEVC superano ampiamente l’80% tra i più giovani rispetto ad una media nazionale del 76%.</a:t>
            </a:r>
          </a:p>
          <a:p>
            <a:endParaRPr lang="it-IT" dirty="0"/>
          </a:p>
        </p:txBody>
      </p:sp>
      <p:sp>
        <p:nvSpPr>
          <p:cNvPr id="4" name="Segnaposto numero diapositiva 3">
            <a:extLst>
              <a:ext uri="{FF2B5EF4-FFF2-40B4-BE49-F238E27FC236}">
                <a16:creationId xmlns:a16="http://schemas.microsoft.com/office/drawing/2014/main" id="{96B924BE-EB71-D892-F532-1642B458E13E}"/>
              </a:ext>
            </a:extLst>
          </p:cNvPr>
          <p:cNvSpPr>
            <a:spLocks noGrp="1"/>
          </p:cNvSpPr>
          <p:nvPr>
            <p:ph type="sldNum" sz="quarter" idx="5"/>
          </p:nvPr>
        </p:nvSpPr>
        <p:spPr/>
        <p:txBody>
          <a:bodyPr/>
          <a:lstStyle/>
          <a:p>
            <a:fld id="{232A9E0E-E034-4BAB-A597-5BF19C9F2C29}" type="slidenum">
              <a:rPr lang="it-IT" smtClean="0"/>
              <a:t>24</a:t>
            </a:fld>
            <a:endParaRPr lang="it-IT"/>
          </a:p>
        </p:txBody>
      </p:sp>
    </p:spTree>
    <p:extLst>
      <p:ext uri="{BB962C8B-B14F-4D97-AF65-F5344CB8AC3E}">
        <p14:creationId xmlns:p14="http://schemas.microsoft.com/office/powerpoint/2010/main" val="798858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3DED-EE20-4BD0-5BAA-E04BACE023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0A0E80-9C65-4B50-C34C-5878E9F096C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3949178-5B5B-4377-4D45-4FD7ED821D4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C63F477-8D9A-7DDE-F1EB-408268D79C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7DFA7-8049-2446-A648-217482F04AA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246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4471-9BAC-1581-ACA5-DF06C17F0A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B97BEF5-6CA1-D515-048C-9BA3D344DD4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0C95992-4A70-E0DC-5C95-BCD8D741EF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Ovviamente i giovani sono tutti connessi a Internet e la scelta di avere una connessione solo da smartphone sembra transitoria, tipica della fase in cui sono in volo (21% vs. 14% dei nidi giovanissimi).</a:t>
            </a:r>
          </a:p>
          <a:p>
            <a:endParaRPr lang="it-IT" dirty="0"/>
          </a:p>
        </p:txBody>
      </p:sp>
      <p:sp>
        <p:nvSpPr>
          <p:cNvPr id="4" name="Segnaposto numero diapositiva 3">
            <a:extLst>
              <a:ext uri="{FF2B5EF4-FFF2-40B4-BE49-F238E27FC236}">
                <a16:creationId xmlns:a16="http://schemas.microsoft.com/office/drawing/2014/main" id="{DD1CC450-BADC-026C-7C2E-0CD478591814}"/>
              </a:ext>
            </a:extLst>
          </p:cNvPr>
          <p:cNvSpPr>
            <a:spLocks noGrp="1"/>
          </p:cNvSpPr>
          <p:nvPr>
            <p:ph type="sldNum" sz="quarter" idx="5"/>
          </p:nvPr>
        </p:nvSpPr>
        <p:spPr/>
        <p:txBody>
          <a:bodyPr/>
          <a:lstStyle/>
          <a:p>
            <a:fld id="{232A9E0E-E034-4BAB-A597-5BF19C9F2C29}" type="slidenum">
              <a:rPr lang="it-IT" smtClean="0"/>
              <a:t>26</a:t>
            </a:fld>
            <a:endParaRPr lang="it-IT"/>
          </a:p>
        </p:txBody>
      </p:sp>
    </p:spTree>
    <p:extLst>
      <p:ext uri="{BB962C8B-B14F-4D97-AF65-F5344CB8AC3E}">
        <p14:creationId xmlns:p14="http://schemas.microsoft.com/office/powerpoint/2010/main" val="3373375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C3BCC-6B92-31BD-B73D-130B7F97D01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7214D2E-3CD5-3385-D29D-25B691429F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6503DC5-7CE2-3C02-C6EA-BFF44B4780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Nel momento in cui mettono radici e creano un nuovo nido, i 18-34enni tornano a dotarsi anche di connessione domestica a banda larga e da questo punto di vista sono del tutto simili a famiglie con bambini e CF più adulto (81% famiglie con banda larga tra i nidi giovanissimi e 83% tra i nidi più adulti)</a:t>
            </a:r>
          </a:p>
          <a:p>
            <a:endParaRPr lang="it-IT" dirty="0"/>
          </a:p>
        </p:txBody>
      </p:sp>
      <p:sp>
        <p:nvSpPr>
          <p:cNvPr id="4" name="Segnaposto numero diapositiva 3">
            <a:extLst>
              <a:ext uri="{FF2B5EF4-FFF2-40B4-BE49-F238E27FC236}">
                <a16:creationId xmlns:a16="http://schemas.microsoft.com/office/drawing/2014/main" id="{F5B9F74B-ED37-6583-F1CD-1E5A9CA5AFAA}"/>
              </a:ext>
            </a:extLst>
          </p:cNvPr>
          <p:cNvSpPr>
            <a:spLocks noGrp="1"/>
          </p:cNvSpPr>
          <p:nvPr>
            <p:ph type="sldNum" sz="quarter" idx="5"/>
          </p:nvPr>
        </p:nvSpPr>
        <p:spPr/>
        <p:txBody>
          <a:bodyPr/>
          <a:lstStyle/>
          <a:p>
            <a:fld id="{232A9E0E-E034-4BAB-A597-5BF19C9F2C29}" type="slidenum">
              <a:rPr lang="it-IT" smtClean="0"/>
              <a:t>27</a:t>
            </a:fld>
            <a:endParaRPr lang="it-IT"/>
          </a:p>
        </p:txBody>
      </p:sp>
    </p:spTree>
    <p:extLst>
      <p:ext uri="{BB962C8B-B14F-4D97-AF65-F5344CB8AC3E}">
        <p14:creationId xmlns:p14="http://schemas.microsoft.com/office/powerpoint/2010/main" val="550077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C3BCC-6B92-31BD-B73D-130B7F97D01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7214D2E-3CD5-3385-D29D-25B691429F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6503DC5-7CE2-3C02-C6EA-BFF44B47800A}"/>
              </a:ext>
            </a:extLst>
          </p:cNvPr>
          <p:cNvSpPr>
            <a:spLocks noGrp="1"/>
          </p:cNvSpPr>
          <p:nvPr>
            <p:ph type="body" idx="1"/>
          </p:nvPr>
        </p:nvSpPr>
        <p:spPr/>
        <p:txBody>
          <a:bodyPr/>
          <a:lstStyle/>
          <a:p>
            <a:r>
              <a:rPr lang="it-IT" sz="1200" kern="1200" dirty="0">
                <a:solidFill>
                  <a:schemeClr val="tx1"/>
                </a:solidFill>
                <a:effectLst/>
                <a:latin typeface="+mn-lt"/>
                <a:ea typeface="+mn-ea"/>
                <a:cs typeface="+mn-cs"/>
              </a:rPr>
              <a:t>Le famiglie italiane, escludendo lo smartphone, hanno in casa circa due ulteriori schermi connessi, che diventano 3 nel caso dei nidi che non si svuotano e dei nidi più adulti. Nei nidi giovanissimi invece il numero degli schermi connessi è inferiore al numero di componenti, vista anche la presenza di bambini molto piccoli in casa. </a:t>
            </a:r>
          </a:p>
          <a:p>
            <a:r>
              <a:rPr lang="it-IT" sz="1200" kern="1200" dirty="0">
                <a:solidFill>
                  <a:schemeClr val="tx1"/>
                </a:solidFill>
                <a:effectLst/>
                <a:latin typeface="+mn-lt"/>
                <a:ea typeface="+mn-ea"/>
                <a:cs typeface="+mn-cs"/>
              </a:rPr>
              <a:t>Da notare che i giovani in volo sono quelli con più schermi connessi in casa in proporzione al numero di componenti, con concentrazioni particolarmente alte anche di dotazioni come smartwatch e </a:t>
            </a:r>
            <a:r>
              <a:rPr lang="it-IT" sz="1200" kern="1200" dirty="0" err="1">
                <a:solidFill>
                  <a:schemeClr val="tx1"/>
                </a:solidFill>
                <a:effectLst/>
                <a:latin typeface="+mn-lt"/>
                <a:ea typeface="+mn-ea"/>
                <a:cs typeface="+mn-cs"/>
              </a:rPr>
              <a:t>smartspeaker</a:t>
            </a:r>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I nidi giovanissimi, invece, hanno una concentrazione particolarmente bassa di Pc e tablet: se proprio devono rinunciare a qualcosa, quindi, è più frequente che rinuncino a queste dotazioni piuttosto che al televisore.</a:t>
            </a:r>
          </a:p>
          <a:p>
            <a:r>
              <a:rPr lang="it-IT" sz="1200" kern="1200" dirty="0">
                <a:solidFill>
                  <a:schemeClr val="tx1"/>
                </a:solidFill>
                <a:effectLst/>
                <a:latin typeface="+mn-lt"/>
                <a:ea typeface="+mn-ea"/>
                <a:cs typeface="+mn-cs"/>
              </a:rPr>
              <a:t>Il tablet sembra una scelta più adulta, mentre i giovani sia che vivano ancora in casa sia che siano usciti di casa sono molto spesso gamer.</a:t>
            </a:r>
          </a:p>
          <a:p>
            <a:endParaRPr lang="it-IT" dirty="0"/>
          </a:p>
        </p:txBody>
      </p:sp>
      <p:sp>
        <p:nvSpPr>
          <p:cNvPr id="4" name="Segnaposto numero diapositiva 3">
            <a:extLst>
              <a:ext uri="{FF2B5EF4-FFF2-40B4-BE49-F238E27FC236}">
                <a16:creationId xmlns:a16="http://schemas.microsoft.com/office/drawing/2014/main" id="{F5B9F74B-ED37-6583-F1CD-1E5A9CA5AFAA}"/>
              </a:ext>
            </a:extLst>
          </p:cNvPr>
          <p:cNvSpPr>
            <a:spLocks noGrp="1"/>
          </p:cNvSpPr>
          <p:nvPr>
            <p:ph type="sldNum" sz="quarter" idx="5"/>
          </p:nvPr>
        </p:nvSpPr>
        <p:spPr/>
        <p:txBody>
          <a:bodyPr/>
          <a:lstStyle/>
          <a:p>
            <a:fld id="{232A9E0E-E034-4BAB-A597-5BF19C9F2C29}" type="slidenum">
              <a:rPr lang="it-IT" smtClean="0"/>
              <a:t>28</a:t>
            </a:fld>
            <a:endParaRPr lang="it-IT"/>
          </a:p>
        </p:txBody>
      </p:sp>
    </p:spTree>
    <p:extLst>
      <p:ext uri="{BB962C8B-B14F-4D97-AF65-F5344CB8AC3E}">
        <p14:creationId xmlns:p14="http://schemas.microsoft.com/office/powerpoint/2010/main" val="1623479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4471-9BAC-1581-ACA5-DF06C17F0A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B97BEF5-6CA1-D515-048C-9BA3D344DD4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0C95992-4A70-E0DC-5C95-BCD8D741EF4E}"/>
              </a:ext>
            </a:extLst>
          </p:cNvPr>
          <p:cNvSpPr>
            <a:spLocks noGrp="1"/>
          </p:cNvSpPr>
          <p:nvPr>
            <p:ph type="body" idx="1"/>
          </p:nvPr>
        </p:nvSpPr>
        <p:spPr/>
        <p:txBody>
          <a:bodyPr/>
          <a:lstStyle/>
          <a:p>
            <a:r>
              <a:rPr lang="it-IT" sz="1200" kern="1200" dirty="0">
                <a:solidFill>
                  <a:schemeClr val="tx1"/>
                </a:solidFill>
                <a:effectLst/>
                <a:latin typeface="+mn-lt"/>
                <a:ea typeface="+mn-ea"/>
                <a:cs typeface="+mn-cs"/>
              </a:rPr>
              <a:t>Molto comune nelle famiglie di giovani o con giovani è avere almeno 1 OTT e spesso più di uno</a:t>
            </a:r>
          </a:p>
          <a:p>
            <a:r>
              <a:rPr lang="it-IT" sz="1200" kern="1200" dirty="0">
                <a:solidFill>
                  <a:schemeClr val="tx1"/>
                </a:solidFill>
                <a:effectLst/>
                <a:latin typeface="+mn-lt"/>
                <a:ea typeface="+mn-ea"/>
                <a:cs typeface="+mn-cs"/>
              </a:rPr>
              <a:t>Anche in questo caso le differenze tra le diverse tipologie di famiglie sembrano confermare la tesi del ciclo di vita. </a:t>
            </a:r>
          </a:p>
          <a:p>
            <a:r>
              <a:rPr lang="it-IT" sz="1200" kern="1200" dirty="0">
                <a:solidFill>
                  <a:schemeClr val="tx1"/>
                </a:solidFill>
                <a:effectLst/>
                <a:latin typeface="+mn-lt"/>
                <a:ea typeface="+mn-ea"/>
                <a:cs typeface="+mn-cs"/>
              </a:rPr>
              <a:t>Il 65% dei 'giovani in </a:t>
            </a:r>
            <a:r>
              <a:rPr lang="it-IT" sz="1200" kern="1200" dirty="0" err="1">
                <a:solidFill>
                  <a:schemeClr val="tx1"/>
                </a:solidFill>
                <a:effectLst/>
                <a:latin typeface="+mn-lt"/>
                <a:ea typeface="+mn-ea"/>
                <a:cs typeface="+mn-cs"/>
              </a:rPr>
              <a:t>volo'</a:t>
            </a:r>
            <a:r>
              <a:rPr lang="it-IT" sz="1200" kern="1200" dirty="0">
                <a:solidFill>
                  <a:schemeClr val="tx1"/>
                </a:solidFill>
                <a:effectLst/>
                <a:latin typeface="+mn-lt"/>
                <a:ea typeface="+mn-ea"/>
                <a:cs typeface="+mn-cs"/>
              </a:rPr>
              <a:t> ha almeno un servizio OTT in famiglia, il dato più alto tra gli insiemi analizzati, contro il 40% della media nazionale. Inoltre, quando sono indipendenti e senza figli sperimentano di più con le piattaforme: hanno 2,1 servizi in media, il 19% ne ha 3 o più. </a:t>
            </a:r>
          </a:p>
          <a:p>
            <a:r>
              <a:rPr lang="it-IT" sz="1200" kern="1200" dirty="0">
                <a:solidFill>
                  <a:schemeClr val="tx1"/>
                </a:solidFill>
                <a:effectLst/>
                <a:latin typeface="+mn-lt"/>
                <a:ea typeface="+mn-ea"/>
                <a:cs typeface="+mn-cs"/>
              </a:rPr>
              <a:t>Nei 'nidi giovanissimi', il numero medio di servizi disponibili scende leggermente (1,9) e si allinea alla media nazionale (1,8). Probabilmente con i figli piccoli c'è meno tempo per esplorare contenuti su più piattaforme e si torna anche alla TV lineare.</a:t>
            </a:r>
          </a:p>
          <a:p>
            <a:endParaRPr lang="it-IT" dirty="0"/>
          </a:p>
        </p:txBody>
      </p:sp>
      <p:sp>
        <p:nvSpPr>
          <p:cNvPr id="4" name="Segnaposto numero diapositiva 3">
            <a:extLst>
              <a:ext uri="{FF2B5EF4-FFF2-40B4-BE49-F238E27FC236}">
                <a16:creationId xmlns:a16="http://schemas.microsoft.com/office/drawing/2014/main" id="{DD1CC450-BADC-026C-7C2E-0CD478591814}"/>
              </a:ext>
            </a:extLst>
          </p:cNvPr>
          <p:cNvSpPr>
            <a:spLocks noGrp="1"/>
          </p:cNvSpPr>
          <p:nvPr>
            <p:ph type="sldNum" sz="quarter" idx="5"/>
          </p:nvPr>
        </p:nvSpPr>
        <p:spPr/>
        <p:txBody>
          <a:bodyPr/>
          <a:lstStyle/>
          <a:p>
            <a:fld id="{232A9E0E-E034-4BAB-A597-5BF19C9F2C29}" type="slidenum">
              <a:rPr lang="it-IT" smtClean="0"/>
              <a:t>29</a:t>
            </a:fld>
            <a:endParaRPr lang="it-IT"/>
          </a:p>
        </p:txBody>
      </p:sp>
    </p:spTree>
    <p:extLst>
      <p:ext uri="{BB962C8B-B14F-4D97-AF65-F5344CB8AC3E}">
        <p14:creationId xmlns:p14="http://schemas.microsoft.com/office/powerpoint/2010/main" val="110337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42611-D456-912F-795F-42CCE1DD10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A860DCC-FE50-29CA-40F0-13799693ADE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FCF663E-CD8C-06B9-FDA4-4648B5BD848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C759853-A23C-C187-CB72-574027D46A23}"/>
              </a:ext>
            </a:extLst>
          </p:cNvPr>
          <p:cNvSpPr>
            <a:spLocks noGrp="1"/>
          </p:cNvSpPr>
          <p:nvPr>
            <p:ph type="sldNum" sz="quarter" idx="5"/>
          </p:nvPr>
        </p:nvSpPr>
        <p:spPr/>
        <p:txBody>
          <a:bodyPr/>
          <a:lstStyle/>
          <a:p>
            <a:fld id="{232A9E0E-E034-4BAB-A597-5BF19C9F2C29}" type="slidenum">
              <a:rPr lang="it-IT" smtClean="0"/>
              <a:t>3</a:t>
            </a:fld>
            <a:endParaRPr lang="it-IT"/>
          </a:p>
        </p:txBody>
      </p:sp>
    </p:spTree>
    <p:extLst>
      <p:ext uri="{BB962C8B-B14F-4D97-AF65-F5344CB8AC3E}">
        <p14:creationId xmlns:p14="http://schemas.microsoft.com/office/powerpoint/2010/main" val="3812053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4471-9BAC-1581-ACA5-DF06C17F0A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B97BEF5-6CA1-D515-048C-9BA3D344DD4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0C95992-4A70-E0DC-5C95-BCD8D741EF4E}"/>
              </a:ext>
            </a:extLst>
          </p:cNvPr>
          <p:cNvSpPr>
            <a:spLocks noGrp="1"/>
          </p:cNvSpPr>
          <p:nvPr>
            <p:ph type="body" idx="1"/>
          </p:nvPr>
        </p:nvSpPr>
        <p:spPr/>
        <p:txBody>
          <a:bodyPr/>
          <a:lstStyle/>
          <a:p>
            <a:r>
              <a:rPr lang="it-IT" sz="1200" kern="1200" dirty="0">
                <a:solidFill>
                  <a:schemeClr val="tx1"/>
                </a:solidFill>
                <a:effectLst/>
                <a:latin typeface="+mn-lt"/>
                <a:ea typeface="+mn-ea"/>
                <a:cs typeface="+mn-cs"/>
              </a:rPr>
              <a:t>E anche i servizi BVOD rientrano nella sfera dei più giovani, quasi 1 su 3 li utilizza, con tassi di crescita dal 2019 ad oggi anche più forti rispetto alla media totale delle piattaforme: raddoppiati gli utenti sia tra i giovani che sono ancora nella famiglia d’origine che tra coloro che sono usciti di casa e non hanno figli.</a:t>
            </a:r>
          </a:p>
          <a:p>
            <a:r>
              <a:rPr lang="it-IT" sz="1200" kern="1200" dirty="0">
                <a:solidFill>
                  <a:schemeClr val="tx1"/>
                </a:solidFill>
                <a:effectLst/>
                <a:latin typeface="+mn-lt"/>
                <a:ea typeface="+mn-ea"/>
                <a:cs typeface="+mn-cs"/>
              </a:rPr>
              <a:t>Il dato più significativo riguarda invece i nidi giovanissimi dove la percentuale di utenti di servizi BVOD è passata da 4 a 29% in 6 anni.</a:t>
            </a:r>
          </a:p>
          <a:p>
            <a:r>
              <a:rPr lang="it-IT" sz="1200" kern="1200" dirty="0">
                <a:solidFill>
                  <a:schemeClr val="tx1"/>
                </a:solidFill>
                <a:effectLst/>
                <a:latin typeface="+mn-lt"/>
                <a:ea typeface="+mn-ea"/>
                <a:cs typeface="+mn-cs"/>
              </a:rPr>
              <a:t>Tra le ragioni di questa crescita potremmo individuare la varietà di contenuti con una particolare attenzione ai contenuti italiani e per i bambini, ma anche l’accessibilità gratuita o a basso costo può essere una leva vincente nei nuovi nuclei giovani.</a:t>
            </a:r>
          </a:p>
          <a:p>
            <a:endParaRPr lang="it-IT" dirty="0"/>
          </a:p>
        </p:txBody>
      </p:sp>
      <p:sp>
        <p:nvSpPr>
          <p:cNvPr id="4" name="Segnaposto numero diapositiva 3">
            <a:extLst>
              <a:ext uri="{FF2B5EF4-FFF2-40B4-BE49-F238E27FC236}">
                <a16:creationId xmlns:a16="http://schemas.microsoft.com/office/drawing/2014/main" id="{DD1CC450-BADC-026C-7C2E-0CD478591814}"/>
              </a:ext>
            </a:extLst>
          </p:cNvPr>
          <p:cNvSpPr>
            <a:spLocks noGrp="1"/>
          </p:cNvSpPr>
          <p:nvPr>
            <p:ph type="sldNum" sz="quarter" idx="5"/>
          </p:nvPr>
        </p:nvSpPr>
        <p:spPr/>
        <p:txBody>
          <a:bodyPr/>
          <a:lstStyle/>
          <a:p>
            <a:fld id="{232A9E0E-E034-4BAB-A597-5BF19C9F2C29}" type="slidenum">
              <a:rPr lang="it-IT" smtClean="0"/>
              <a:t>30</a:t>
            </a:fld>
            <a:endParaRPr lang="it-IT"/>
          </a:p>
        </p:txBody>
      </p:sp>
    </p:spTree>
    <p:extLst>
      <p:ext uri="{BB962C8B-B14F-4D97-AF65-F5344CB8AC3E}">
        <p14:creationId xmlns:p14="http://schemas.microsoft.com/office/powerpoint/2010/main" val="1444111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79467-5B7C-0DAB-1FAC-EEC720F0A4D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C6E0ADE-F1E8-6226-3CCE-23D8CA641AA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2CAE2EF-16AD-AB06-13CA-2965662AE51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67017EE-456D-5D47-2871-336A66922AC0}"/>
              </a:ext>
            </a:extLst>
          </p:cNvPr>
          <p:cNvSpPr>
            <a:spLocks noGrp="1"/>
          </p:cNvSpPr>
          <p:nvPr>
            <p:ph type="sldNum" sz="quarter" idx="5"/>
          </p:nvPr>
        </p:nvSpPr>
        <p:spPr/>
        <p:txBody>
          <a:bodyPr/>
          <a:lstStyle/>
          <a:p>
            <a:fld id="{232A9E0E-E034-4BAB-A597-5BF19C9F2C29}" type="slidenum">
              <a:rPr lang="it-IT" smtClean="0"/>
              <a:t>31</a:t>
            </a:fld>
            <a:endParaRPr lang="it-IT"/>
          </a:p>
        </p:txBody>
      </p:sp>
    </p:spTree>
    <p:extLst>
      <p:ext uri="{BB962C8B-B14F-4D97-AF65-F5344CB8AC3E}">
        <p14:creationId xmlns:p14="http://schemas.microsoft.com/office/powerpoint/2010/main" val="4065439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EE7E8-82A2-56EA-26BE-720E875AB44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D9D18EA-8DC5-D6EC-EB3F-346CE089E3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F41AC08-8B66-BFDA-138C-0D467DC3AEE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926394D-E30C-7328-B795-D0ACC8F3A7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7DFA7-8049-2446-A648-217482F04AA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8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1C5C-8A49-1221-5448-1D4F348134C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84BC167-F857-DAEE-135B-BF179B5076D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8C80F4-E627-01BB-6711-5EF17DFDD6D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6385180-5EA1-C79E-3693-E69D210DD0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7DFA7-8049-2446-A648-217482F04AA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1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87C9-6DD3-2294-D76A-059BDC11177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62A11E1-257A-7F1B-42EB-AAEB63CC0D5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CC65B63-FB7B-1E92-4CEB-6CDD55A1265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8353528-9431-7738-C98D-907A884F94E5}"/>
              </a:ext>
            </a:extLst>
          </p:cNvPr>
          <p:cNvSpPr>
            <a:spLocks noGrp="1"/>
          </p:cNvSpPr>
          <p:nvPr>
            <p:ph type="sldNum" sz="quarter" idx="5"/>
          </p:nvPr>
        </p:nvSpPr>
        <p:spPr/>
        <p:txBody>
          <a:bodyPr/>
          <a:lstStyle/>
          <a:p>
            <a:fld id="{232A9E0E-E034-4BAB-A597-5BF19C9F2C29}" type="slidenum">
              <a:rPr lang="it-IT" smtClean="0"/>
              <a:t>5</a:t>
            </a:fld>
            <a:endParaRPr lang="it-IT"/>
          </a:p>
        </p:txBody>
      </p:sp>
    </p:spTree>
    <p:extLst>
      <p:ext uri="{BB962C8B-B14F-4D97-AF65-F5344CB8AC3E}">
        <p14:creationId xmlns:p14="http://schemas.microsoft.com/office/powerpoint/2010/main" val="292856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AADE-A341-84C6-B2AC-19A04761B02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E6C9F0E-2122-3646-D776-73514A1DD63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89AF695-347B-07B3-2596-E7C74580572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DC8E9BA-65AC-3929-D809-3AA513B8D4D7}"/>
              </a:ext>
            </a:extLst>
          </p:cNvPr>
          <p:cNvSpPr>
            <a:spLocks noGrp="1"/>
          </p:cNvSpPr>
          <p:nvPr>
            <p:ph type="sldNum" sz="quarter" idx="5"/>
          </p:nvPr>
        </p:nvSpPr>
        <p:spPr/>
        <p:txBody>
          <a:bodyPr/>
          <a:lstStyle/>
          <a:p>
            <a:fld id="{232A9E0E-E034-4BAB-A597-5BF19C9F2C29}" type="slidenum">
              <a:rPr lang="it-IT" smtClean="0"/>
              <a:t>6</a:t>
            </a:fld>
            <a:endParaRPr lang="it-IT"/>
          </a:p>
        </p:txBody>
      </p:sp>
    </p:spTree>
    <p:extLst>
      <p:ext uri="{BB962C8B-B14F-4D97-AF65-F5344CB8AC3E}">
        <p14:creationId xmlns:p14="http://schemas.microsoft.com/office/powerpoint/2010/main" val="207157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FDB22-81EC-62F1-496E-6073FC1392E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9493FAC-FFF4-D45E-3CA3-2932177DE8F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9E9C640-C61A-BD87-8590-03618A6F1ED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EBEF2FF-DA6F-72BF-6E45-A6665B8695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7DFA7-8049-2446-A648-217482F04AA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04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852EE-44CB-F76E-3AF6-28E7D026E25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63E907D-3F97-307A-24DD-4DDBBF3EFD9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FAE6E22-674F-7D1B-1D03-02AA247AC3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 Italia si sfiorano in 123 milioni di schermi: il primato rimane agli smartphone che superano i 50 milioni, confermandosi il device più diffuso tra gli italiani, seguono i televisori con 44 milioni di apparecchi, di cui oltre 25 milioni sono Smart TV- più della metà del parco televisivo totale. </a:t>
            </a:r>
            <a:r>
              <a:rPr lang="it-IT" dirty="0"/>
              <a:t>Completano il quadro 20 milioni di computer (fissi e portatili) e oltre 7 milioni e mezzo di tablet.</a:t>
            </a:r>
            <a:endParaRPr lang="it-IT" sz="1200" kern="1200" dirty="0">
              <a:solidFill>
                <a:schemeClr val="tx1"/>
              </a:solidFill>
              <a:effectLst/>
              <a:latin typeface="+mn-lt"/>
              <a:ea typeface="+mn-ea"/>
              <a:cs typeface="+mn-cs"/>
            </a:endParaRPr>
          </a:p>
          <a:p>
            <a:endParaRPr lang="it-IT" dirty="0"/>
          </a:p>
        </p:txBody>
      </p:sp>
      <p:sp>
        <p:nvSpPr>
          <p:cNvPr id="4" name="Segnaposto numero diapositiva 3">
            <a:extLst>
              <a:ext uri="{FF2B5EF4-FFF2-40B4-BE49-F238E27FC236}">
                <a16:creationId xmlns:a16="http://schemas.microsoft.com/office/drawing/2014/main" id="{AC4FA2C7-3940-6FBC-D02E-4E5B666F56A4}"/>
              </a:ext>
            </a:extLst>
          </p:cNvPr>
          <p:cNvSpPr>
            <a:spLocks noGrp="1"/>
          </p:cNvSpPr>
          <p:nvPr>
            <p:ph type="sldNum" sz="quarter" idx="5"/>
          </p:nvPr>
        </p:nvSpPr>
        <p:spPr/>
        <p:txBody>
          <a:bodyPr/>
          <a:lstStyle/>
          <a:p>
            <a:fld id="{232A9E0E-E034-4BAB-A597-5BF19C9F2C29}" type="slidenum">
              <a:rPr lang="it-IT" smtClean="0"/>
              <a:t>8</a:t>
            </a:fld>
            <a:endParaRPr lang="it-IT"/>
          </a:p>
        </p:txBody>
      </p:sp>
    </p:spTree>
    <p:extLst>
      <p:ext uri="{BB962C8B-B14F-4D97-AF65-F5344CB8AC3E}">
        <p14:creationId xmlns:p14="http://schemas.microsoft.com/office/powerpoint/2010/main" val="147049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5BFF0-9FCB-5E20-CFF1-95A228B7675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CC7487D-69B3-7934-A4B8-377DAEB0995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8C791D9-0D59-6F09-F7C1-2CE1BC32D9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Accanto ai 44 milioni di televisori - in media 1,8 per famiglia – prospera un ecosistema di 78,5 milioni di “secondi schermi” composto da smartphone, PC e tablet. Questo </a:t>
            </a:r>
            <a:r>
              <a:rPr lang="it-IT" dirty="0"/>
              <a:t>significa che ogni nucleo familiare italiano dispone mediamente di 3,2 dispositivi personali oltre agli schermi televisivi</a:t>
            </a:r>
            <a:r>
              <a:rPr lang="it-IT" sz="1200" kern="1200" dirty="0">
                <a:solidFill>
                  <a:schemeClr val="tx1"/>
                </a:solidFill>
                <a:effectLst/>
                <a:latin typeface="+mn-lt"/>
                <a:ea typeface="+mn-ea"/>
                <a:cs typeface="+mn-cs"/>
              </a:rPr>
              <a:t>. </a:t>
            </a:r>
            <a:endParaRPr lang="it-IT" dirty="0"/>
          </a:p>
          <a:p>
            <a:endParaRPr lang="it-IT" dirty="0"/>
          </a:p>
        </p:txBody>
      </p:sp>
      <p:sp>
        <p:nvSpPr>
          <p:cNvPr id="4" name="Segnaposto numero diapositiva 3">
            <a:extLst>
              <a:ext uri="{FF2B5EF4-FFF2-40B4-BE49-F238E27FC236}">
                <a16:creationId xmlns:a16="http://schemas.microsoft.com/office/drawing/2014/main" id="{6B5C6B80-B3D0-6A21-155F-B363B1B37BE3}"/>
              </a:ext>
            </a:extLst>
          </p:cNvPr>
          <p:cNvSpPr>
            <a:spLocks noGrp="1"/>
          </p:cNvSpPr>
          <p:nvPr>
            <p:ph type="sldNum" sz="quarter" idx="5"/>
          </p:nvPr>
        </p:nvSpPr>
        <p:spPr/>
        <p:txBody>
          <a:bodyPr/>
          <a:lstStyle/>
          <a:p>
            <a:fld id="{232A9E0E-E034-4BAB-A597-5BF19C9F2C29}" type="slidenum">
              <a:rPr lang="it-IT" smtClean="0"/>
              <a:t>9</a:t>
            </a:fld>
            <a:endParaRPr lang="it-IT"/>
          </a:p>
        </p:txBody>
      </p:sp>
    </p:spTree>
    <p:extLst>
      <p:ext uri="{BB962C8B-B14F-4D97-AF65-F5344CB8AC3E}">
        <p14:creationId xmlns:p14="http://schemas.microsoft.com/office/powerpoint/2010/main" val="100139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sv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p:cSld name="Titolo e contenuto">
    <p:bg>
      <p:bgPr>
        <a:solidFill>
          <a:schemeClr val="bg1"/>
        </a:solidFill>
        <a:effectLst/>
      </p:bgPr>
    </p:bg>
    <p:spTree>
      <p:nvGrpSpPr>
        <p:cNvPr id="1" name="Shape 16"/>
        <p:cNvGrpSpPr/>
        <p:nvPr/>
      </p:nvGrpSpPr>
      <p:grpSpPr>
        <a:xfrm>
          <a:off x="0" y="0"/>
          <a:ext cx="0" cy="0"/>
          <a:chOff x="0" y="0"/>
          <a:chExt cx="0" cy="0"/>
        </a:xfrm>
      </p:grpSpPr>
      <p:grpSp>
        <p:nvGrpSpPr>
          <p:cNvPr id="8" name="Gruppo 7">
            <a:extLst>
              <a:ext uri="{FF2B5EF4-FFF2-40B4-BE49-F238E27FC236}">
                <a16:creationId xmlns:a16="http://schemas.microsoft.com/office/drawing/2014/main" id="{99F4A488-E21E-34A3-B57D-A62E5C1E5778}"/>
              </a:ext>
            </a:extLst>
          </p:cNvPr>
          <p:cNvGrpSpPr/>
          <p:nvPr userDrawn="1"/>
        </p:nvGrpSpPr>
        <p:grpSpPr>
          <a:xfrm>
            <a:off x="4298007" y="102912"/>
            <a:ext cx="3595986" cy="1123721"/>
            <a:chOff x="4497679" y="102912"/>
            <a:chExt cx="3595986" cy="1123721"/>
          </a:xfrm>
        </p:grpSpPr>
        <p:pic>
          <p:nvPicPr>
            <p:cNvPr id="7" name="Immagine 6" descr="Immagine che contiene Carattere, Elementi grafici, logo, bianco&#10;&#10;Il contenuto generato dall'IA potrebbe non essere corretto.">
              <a:extLst>
                <a:ext uri="{FF2B5EF4-FFF2-40B4-BE49-F238E27FC236}">
                  <a16:creationId xmlns:a16="http://schemas.microsoft.com/office/drawing/2014/main" id="{FC98E911-1AE1-FF22-5DC4-BE4DADDCCF75}"/>
                </a:ext>
              </a:extLst>
            </p:cNvPr>
            <p:cNvPicPr>
              <a:picLocks noChangeAspect="1"/>
            </p:cNvPicPr>
            <p:nvPr/>
          </p:nvPicPr>
          <p:blipFill>
            <a:blip r:embed="rId2">
              <a:extLst>
                <a:ext uri="{28A0092B-C50C-407E-A947-70E740481C1C}">
                  <a14:useLocalDpi xmlns:a14="http://schemas.microsoft.com/office/drawing/2010/main" val="0"/>
                </a:ext>
              </a:extLst>
            </a:blip>
            <a:srcRect l="8864" t="28422" r="9028" b="27204"/>
            <a:stretch>
              <a:fillRect/>
            </a:stretch>
          </p:blipFill>
          <p:spPr>
            <a:xfrm>
              <a:off x="4497679" y="102912"/>
              <a:ext cx="2079321" cy="1123721"/>
            </a:xfrm>
            <a:prstGeom prst="rect">
              <a:avLst/>
            </a:prstGeom>
          </p:spPr>
        </p:pic>
        <p:pic>
          <p:nvPicPr>
            <p:cNvPr id="4" name="Immagine 3">
              <a:extLst>
                <a:ext uri="{FF2B5EF4-FFF2-40B4-BE49-F238E27FC236}">
                  <a16:creationId xmlns:a16="http://schemas.microsoft.com/office/drawing/2014/main" id="{91F182CA-BC5B-88DB-F362-BCC4E568C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2931" y="352006"/>
              <a:ext cx="1030734" cy="572797"/>
            </a:xfrm>
            <a:prstGeom prst="rect">
              <a:avLst/>
            </a:prstGeom>
          </p:spPr>
        </p:pic>
      </p:grpSp>
    </p:spTree>
    <p:extLst>
      <p:ext uri="{BB962C8B-B14F-4D97-AF65-F5344CB8AC3E}">
        <p14:creationId xmlns:p14="http://schemas.microsoft.com/office/powerpoint/2010/main" val="236083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apositiva titolo">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8" name="Rettangolo 7">
            <a:extLst>
              <a:ext uri="{FF2B5EF4-FFF2-40B4-BE49-F238E27FC236}">
                <a16:creationId xmlns:a16="http://schemas.microsoft.com/office/drawing/2014/main" id="{A706251E-4C53-4CB4-B49C-146A5DBA2F11}"/>
              </a:ext>
            </a:extLst>
          </p:cNvPr>
          <p:cNvSpPr/>
          <p:nvPr userDrawn="1"/>
        </p:nvSpPr>
        <p:spPr>
          <a:xfrm>
            <a:off x="3008596" y="1505968"/>
            <a:ext cx="8913774" cy="5070678"/>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p>
        </p:txBody>
      </p:sp>
      <p:sp>
        <p:nvSpPr>
          <p:cNvPr id="10" name="Rettangolo 9">
            <a:extLst>
              <a:ext uri="{FF2B5EF4-FFF2-40B4-BE49-F238E27FC236}">
                <a16:creationId xmlns:a16="http://schemas.microsoft.com/office/drawing/2014/main" id="{63A7005A-71D5-B517-27E4-130EDCFE5B5C}"/>
              </a:ext>
            </a:extLst>
          </p:cNvPr>
          <p:cNvSpPr/>
          <p:nvPr userDrawn="1"/>
        </p:nvSpPr>
        <p:spPr>
          <a:xfrm>
            <a:off x="3008596" y="128955"/>
            <a:ext cx="8913774" cy="1172307"/>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5" name="Segnaposto testo 2">
            <a:extLst>
              <a:ext uri="{FF2B5EF4-FFF2-40B4-BE49-F238E27FC236}">
                <a16:creationId xmlns:a16="http://schemas.microsoft.com/office/drawing/2014/main" id="{F12FD166-DD5B-5585-0066-3C03ABAF4DED}"/>
              </a:ext>
            </a:extLst>
          </p:cNvPr>
          <p:cNvSpPr txBox="1">
            <a:spLocks noGrp="1"/>
          </p:cNvSpPr>
          <p:nvPr>
            <p:ph type="body" idx="4294967295" hasCustomPrompt="1"/>
          </p:nvPr>
        </p:nvSpPr>
        <p:spPr>
          <a:xfrm>
            <a:off x="82550" y="4117314"/>
            <a:ext cx="2136908" cy="1737131"/>
          </a:xfrm>
          <a:prstGeom prst="rect">
            <a:avLst/>
          </a:prstGeom>
        </p:spPr>
        <p:txBody>
          <a:bodyPr anchor="b" anchorCtr="0"/>
          <a:lstStyle>
            <a:lvl1pPr marL="0" indent="0" algn="l" defTabSz="914400" rtl="0" eaLnBrk="1" latinLnBrk="0" hangingPunct="1">
              <a:lnSpc>
                <a:spcPct val="90000"/>
              </a:lnSpc>
              <a:spcBef>
                <a:spcPts val="1000"/>
              </a:spcBef>
              <a:buFont typeface="Arial" panose="020B0604020202020204" pitchFamily="34" charset="0"/>
              <a:buNone/>
              <a:defRPr lang="it-IT" sz="1200" kern="1200" dirty="0" smtClean="0">
                <a:solidFill>
                  <a:srgbClr val="00FFFA"/>
                </a:solidFill>
                <a:latin typeface="Circular Std Book" panose="020B0604020101020102" pitchFamily="34" charset="77"/>
                <a:ea typeface="+mn-ea"/>
                <a:cs typeface="Circular Std Book" panose="020B0604020101020102" pitchFamily="34" charset="77"/>
              </a:defRPr>
            </a:lvl1pPr>
            <a:lvl2pPr marL="457177"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5"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7"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2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a:lnSpc>
                <a:spcPts val="800"/>
              </a:lnSpc>
            </a:pPr>
            <a:r>
              <a:rPr lang="it-IT" sz="12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
        <p:nvSpPr>
          <p:cNvPr id="6" name="Titolo 18">
            <a:extLst>
              <a:ext uri="{FF2B5EF4-FFF2-40B4-BE49-F238E27FC236}">
                <a16:creationId xmlns:a16="http://schemas.microsoft.com/office/drawing/2014/main" id="{E62F2642-C10E-6A35-4817-52A7DC226F90}"/>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7" name="Segnaposto testo 2">
            <a:extLst>
              <a:ext uri="{FF2B5EF4-FFF2-40B4-BE49-F238E27FC236}">
                <a16:creationId xmlns:a16="http://schemas.microsoft.com/office/drawing/2014/main" id="{2D977C20-0273-F086-2F70-53EF82E4E41D}"/>
              </a:ext>
            </a:extLst>
          </p:cNvPr>
          <p:cNvSpPr>
            <a:spLocks noGrp="1"/>
          </p:cNvSpPr>
          <p:nvPr>
            <p:ph type="body" idx="1"/>
          </p:nvPr>
        </p:nvSpPr>
        <p:spPr>
          <a:xfrm>
            <a:off x="98686" y="918335"/>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
        <p:nvSpPr>
          <p:cNvPr id="3" name="CasellaDiTesto 2">
            <a:extLst>
              <a:ext uri="{FF2B5EF4-FFF2-40B4-BE49-F238E27FC236}">
                <a16:creationId xmlns:a16="http://schemas.microsoft.com/office/drawing/2014/main" id="{048342AB-C02D-2812-4EB2-FF383971F0D0}"/>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pic>
        <p:nvPicPr>
          <p:cNvPr id="2" name="Graphic 3">
            <a:extLst>
              <a:ext uri="{FF2B5EF4-FFF2-40B4-BE49-F238E27FC236}">
                <a16:creationId xmlns:a16="http://schemas.microsoft.com/office/drawing/2014/main" id="{D6608C67-D94C-1117-A1C4-F94C8F865CD5}"/>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92344" y="182939"/>
            <a:ext cx="341927" cy="310196"/>
          </a:xfrm>
          <a:prstGeom prst="rect">
            <a:avLst/>
          </a:prstGeom>
        </p:spPr>
      </p:pic>
    </p:spTree>
    <p:extLst>
      <p:ext uri="{BB962C8B-B14F-4D97-AF65-F5344CB8AC3E}">
        <p14:creationId xmlns:p14="http://schemas.microsoft.com/office/powerpoint/2010/main" val="1888113265"/>
      </p:ext>
    </p:extLst>
  </p:cSld>
  <p:clrMapOvr>
    <a:masterClrMapping/>
  </p:clrMapOvr>
  <p:extLst>
    <p:ext uri="{DCECCB84-F9BA-43D5-87BE-67443E8EF086}">
      <p15:sldGuideLst xmlns:p15="http://schemas.microsoft.com/office/powerpoint/2012/main">
        <p15:guide id="1" orient="horz" pos="2160">
          <p15:clr>
            <a:srgbClr val="FBAE40"/>
          </p15:clr>
        </p15:guide>
        <p15:guide id="2" pos="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iapositiva titolo">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8" name="Rettangolo 7">
            <a:extLst>
              <a:ext uri="{FF2B5EF4-FFF2-40B4-BE49-F238E27FC236}">
                <a16:creationId xmlns:a16="http://schemas.microsoft.com/office/drawing/2014/main" id="{A706251E-4C53-4CB4-B49C-146A5DBA2F11}"/>
              </a:ext>
            </a:extLst>
          </p:cNvPr>
          <p:cNvSpPr/>
          <p:nvPr userDrawn="1"/>
        </p:nvSpPr>
        <p:spPr>
          <a:xfrm>
            <a:off x="3008596" y="265814"/>
            <a:ext cx="8913774" cy="6310832"/>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p>
        </p:txBody>
      </p:sp>
      <p:sp>
        <p:nvSpPr>
          <p:cNvPr id="5" name="Segnaposto testo 2">
            <a:extLst>
              <a:ext uri="{FF2B5EF4-FFF2-40B4-BE49-F238E27FC236}">
                <a16:creationId xmlns:a16="http://schemas.microsoft.com/office/drawing/2014/main" id="{25231333-9BB2-C2EB-B916-64A5C2284C2D}"/>
              </a:ext>
            </a:extLst>
          </p:cNvPr>
          <p:cNvSpPr txBox="1">
            <a:spLocks noGrp="1"/>
          </p:cNvSpPr>
          <p:nvPr>
            <p:ph type="body" idx="4294967295" hasCustomPrompt="1"/>
          </p:nvPr>
        </p:nvSpPr>
        <p:spPr>
          <a:xfrm>
            <a:off x="98686" y="4719425"/>
            <a:ext cx="2136908" cy="1737131"/>
          </a:xfrm>
          <a:prstGeom prst="rect">
            <a:avLst/>
          </a:prstGeom>
        </p:spPr>
        <p:txBody>
          <a:bodyPr anchor="b" anchorCtr="0"/>
          <a:lstStyle>
            <a:lvl1pPr marL="0" indent="0" algn="l" defTabSz="914400" rtl="0" eaLnBrk="1" latinLnBrk="0" hangingPunct="1">
              <a:lnSpc>
                <a:spcPct val="90000"/>
              </a:lnSpc>
              <a:spcBef>
                <a:spcPts val="1000"/>
              </a:spcBef>
              <a:buFont typeface="Arial" panose="020B0604020202020204" pitchFamily="34" charset="0"/>
              <a:buNone/>
              <a:defRPr lang="it-IT" sz="1200" kern="1200" dirty="0" smtClean="0">
                <a:solidFill>
                  <a:srgbClr val="00FFFA"/>
                </a:solidFill>
                <a:latin typeface="Circular Std Book" panose="020B0604020101020102" pitchFamily="34" charset="77"/>
                <a:ea typeface="+mn-ea"/>
                <a:cs typeface="Circular Std Book" panose="020B0604020101020102" pitchFamily="34" charset="77"/>
              </a:defRPr>
            </a:lvl1pPr>
            <a:lvl2pPr marL="457177"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5"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7"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2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a:lnSpc>
                <a:spcPts val="800"/>
              </a:lnSpc>
            </a:pPr>
            <a:r>
              <a:rPr lang="it-IT" sz="12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
        <p:nvSpPr>
          <p:cNvPr id="6" name="Titolo 18">
            <a:extLst>
              <a:ext uri="{FF2B5EF4-FFF2-40B4-BE49-F238E27FC236}">
                <a16:creationId xmlns:a16="http://schemas.microsoft.com/office/drawing/2014/main" id="{F117A02A-C900-9CEA-C25D-551AA5CAB49C}"/>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7" name="Segnaposto testo 2">
            <a:extLst>
              <a:ext uri="{FF2B5EF4-FFF2-40B4-BE49-F238E27FC236}">
                <a16:creationId xmlns:a16="http://schemas.microsoft.com/office/drawing/2014/main" id="{7042C784-DC20-9AAC-8229-D678317D4430}"/>
              </a:ext>
            </a:extLst>
          </p:cNvPr>
          <p:cNvSpPr>
            <a:spLocks noGrp="1"/>
          </p:cNvSpPr>
          <p:nvPr>
            <p:ph type="body" idx="1"/>
          </p:nvPr>
        </p:nvSpPr>
        <p:spPr>
          <a:xfrm>
            <a:off x="98686" y="918335"/>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
        <p:nvSpPr>
          <p:cNvPr id="3" name="CasellaDiTesto 2">
            <a:extLst>
              <a:ext uri="{FF2B5EF4-FFF2-40B4-BE49-F238E27FC236}">
                <a16:creationId xmlns:a16="http://schemas.microsoft.com/office/drawing/2014/main" id="{12FCB5BE-6768-C5FA-2287-D51CCF42A890}"/>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pic>
        <p:nvPicPr>
          <p:cNvPr id="2" name="Graphic 3">
            <a:extLst>
              <a:ext uri="{FF2B5EF4-FFF2-40B4-BE49-F238E27FC236}">
                <a16:creationId xmlns:a16="http://schemas.microsoft.com/office/drawing/2014/main" id="{396F59BB-3B49-6656-B737-D7415D8B3B30}"/>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92344" y="182939"/>
            <a:ext cx="341927" cy="310196"/>
          </a:xfrm>
          <a:prstGeom prst="rect">
            <a:avLst/>
          </a:prstGeom>
        </p:spPr>
      </p:pic>
    </p:spTree>
    <p:extLst>
      <p:ext uri="{BB962C8B-B14F-4D97-AF65-F5344CB8AC3E}">
        <p14:creationId xmlns:p14="http://schemas.microsoft.com/office/powerpoint/2010/main" val="3836980191"/>
      </p:ext>
    </p:extLst>
  </p:cSld>
  <p:clrMapOvr>
    <a:masterClrMapping/>
  </p:clrMapOvr>
  <p:extLst>
    <p:ext uri="{DCECCB84-F9BA-43D5-87BE-67443E8EF086}">
      <p15:sldGuideLst xmlns:p15="http://schemas.microsoft.com/office/powerpoint/2012/main">
        <p15:guide id="1" orient="horz" pos="2160">
          <p15:clr>
            <a:srgbClr val="FBAE40"/>
          </p15:clr>
        </p15:guide>
        <p15:guide id="2" pos="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apositiva titolo">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8809965-4ABB-3C43-B829-BFAFFF0F46B4}"/>
              </a:ext>
            </a:extLst>
          </p:cNvPr>
          <p:cNvPicPr>
            <a:picLocks noChangeAspect="1"/>
          </p:cNvPicPr>
          <p:nvPr userDrawn="1"/>
        </p:nvPicPr>
        <p:blipFill>
          <a:blip r:embed="rId2"/>
          <a:stretch>
            <a:fillRect/>
          </a:stretch>
        </p:blipFill>
        <p:spPr>
          <a:xfrm>
            <a:off x="188455" y="158842"/>
            <a:ext cx="1112807" cy="398875"/>
          </a:xfrm>
          <a:prstGeom prst="rect">
            <a:avLst/>
          </a:prstGeom>
        </p:spPr>
      </p:pic>
      <p:sp>
        <p:nvSpPr>
          <p:cNvPr id="9" name="Rettangolo 8">
            <a:extLst>
              <a:ext uri="{FF2B5EF4-FFF2-40B4-BE49-F238E27FC236}">
                <a16:creationId xmlns:a16="http://schemas.microsoft.com/office/drawing/2014/main" id="{735CBACA-AC6B-8F66-A2C7-88E5B5E633F9}"/>
              </a:ext>
            </a:extLst>
          </p:cNvPr>
          <p:cNvSpPr/>
          <p:nvPr userDrawn="1"/>
        </p:nvSpPr>
        <p:spPr>
          <a:xfrm>
            <a:off x="9874570" y="128955"/>
            <a:ext cx="2047800" cy="1172307"/>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10" name="Rettangolo 9">
            <a:extLst>
              <a:ext uri="{FF2B5EF4-FFF2-40B4-BE49-F238E27FC236}">
                <a16:creationId xmlns:a16="http://schemas.microsoft.com/office/drawing/2014/main" id="{63A7005A-71D5-B517-27E4-130EDCFE5B5C}"/>
              </a:ext>
            </a:extLst>
          </p:cNvPr>
          <p:cNvSpPr/>
          <p:nvPr userDrawn="1"/>
        </p:nvSpPr>
        <p:spPr>
          <a:xfrm>
            <a:off x="3008596" y="128955"/>
            <a:ext cx="6592604" cy="1172307"/>
          </a:xfrm>
          <a:prstGeom prst="rect">
            <a:avLst/>
          </a:prstGeom>
          <a:solidFill>
            <a:srgbClr val="2D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5" name="Segnaposto testo 2">
            <a:extLst>
              <a:ext uri="{FF2B5EF4-FFF2-40B4-BE49-F238E27FC236}">
                <a16:creationId xmlns:a16="http://schemas.microsoft.com/office/drawing/2014/main" id="{DB62ED78-DD49-B0AB-F149-F16034EC6751}"/>
              </a:ext>
            </a:extLst>
          </p:cNvPr>
          <p:cNvSpPr txBox="1">
            <a:spLocks noGrp="1"/>
          </p:cNvSpPr>
          <p:nvPr>
            <p:ph type="body" idx="4294967295" hasCustomPrompt="1"/>
          </p:nvPr>
        </p:nvSpPr>
        <p:spPr>
          <a:xfrm>
            <a:off x="98686" y="4719425"/>
            <a:ext cx="2136908" cy="1737131"/>
          </a:xfrm>
          <a:prstGeom prst="rect">
            <a:avLst/>
          </a:prstGeom>
        </p:spPr>
        <p:txBody>
          <a:bodyPr anchor="b" anchorCtr="0"/>
          <a:lstStyle>
            <a:lvl1pPr marL="0" indent="0" algn="l" defTabSz="914400" rtl="0" eaLnBrk="1" latinLnBrk="0" hangingPunct="1">
              <a:lnSpc>
                <a:spcPct val="90000"/>
              </a:lnSpc>
              <a:spcBef>
                <a:spcPts val="1000"/>
              </a:spcBef>
              <a:buFont typeface="Arial" panose="020B0604020202020204" pitchFamily="34" charset="0"/>
              <a:buNone/>
              <a:defRPr lang="it-IT" sz="1200" kern="1200" dirty="0" smtClean="0">
                <a:solidFill>
                  <a:srgbClr val="00FFFA"/>
                </a:solidFill>
                <a:latin typeface="Circular Std Book" panose="020B0604020101020102" pitchFamily="34" charset="77"/>
                <a:ea typeface="+mn-ea"/>
                <a:cs typeface="Circular Std Book" panose="020B0604020101020102" pitchFamily="34" charset="77"/>
              </a:defRPr>
            </a:lvl1pPr>
            <a:lvl2pPr marL="457177"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5"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7"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800"/>
              </a:lnSpc>
              <a:spcBef>
                <a:spcPts val="0"/>
              </a:spcBef>
              <a:spcAft>
                <a:spcPts val="0"/>
              </a:spcAft>
              <a:buClrTx/>
              <a:buSzTx/>
              <a:buFontTx/>
              <a:buNone/>
              <a:tabLst/>
              <a:defRPr/>
            </a:pPr>
            <a:r>
              <a:rPr lang="it-IT" sz="1200" b="1" i="0" spc="-20" dirty="0">
                <a:solidFill>
                  <a:srgbClr val="00FFFA"/>
                </a:solidFill>
                <a:latin typeface="Circular Pro Bold" panose="020B0604020101020102" pitchFamily="34" charset="77"/>
                <a:ea typeface="Circular Bold" panose="02000801000000010001" pitchFamily="2" charset="0"/>
                <a:cs typeface="Circular Pro Bold" panose="020B0604020101020102" pitchFamily="34" charset="77"/>
              </a:rPr>
              <a:t>Workshop Auditel</a:t>
            </a:r>
          </a:p>
          <a:p>
            <a:pPr>
              <a:lnSpc>
                <a:spcPts val="800"/>
              </a:lnSpc>
            </a:pPr>
            <a:r>
              <a:rPr lang="it-IT" sz="1200" b="1" i="0" spc="-20" dirty="0">
                <a:solidFill>
                  <a:schemeClr val="bg1"/>
                </a:solidFill>
                <a:latin typeface="Circular Pro Bold" panose="020B0604020101020102" pitchFamily="34" charset="77"/>
                <a:ea typeface="Circular Bold" panose="02000801000000010001" pitchFamily="2" charset="0"/>
                <a:cs typeface="Circular Pro Bold" panose="020B0604020101020102" pitchFamily="34" charset="77"/>
              </a:rPr>
              <a:t>Nuovo Standard TA</a:t>
            </a:r>
          </a:p>
        </p:txBody>
      </p:sp>
      <p:sp>
        <p:nvSpPr>
          <p:cNvPr id="6" name="Titolo 18">
            <a:extLst>
              <a:ext uri="{FF2B5EF4-FFF2-40B4-BE49-F238E27FC236}">
                <a16:creationId xmlns:a16="http://schemas.microsoft.com/office/drawing/2014/main" id="{6E09FB6A-F457-01CD-14C4-46136EA2617D}"/>
              </a:ext>
            </a:extLst>
          </p:cNvPr>
          <p:cNvSpPr>
            <a:spLocks noGrp="1"/>
          </p:cNvSpPr>
          <p:nvPr>
            <p:ph type="title"/>
          </p:nvPr>
        </p:nvSpPr>
        <p:spPr>
          <a:xfrm>
            <a:off x="98686" y="1320187"/>
            <a:ext cx="2184286" cy="1603931"/>
          </a:xfrm>
          <a:prstGeom prst="rect">
            <a:avLst/>
          </a:prstGeom>
        </p:spPr>
        <p:txBody>
          <a:bodyPr/>
          <a:lstStyle>
            <a:lvl1pPr>
              <a:defRPr lang="it-IT" sz="2400" b="1" kern="1200" dirty="0">
                <a:solidFill>
                  <a:srgbClr val="FFFFFF"/>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7" name="Segnaposto testo 2">
            <a:extLst>
              <a:ext uri="{FF2B5EF4-FFF2-40B4-BE49-F238E27FC236}">
                <a16:creationId xmlns:a16="http://schemas.microsoft.com/office/drawing/2014/main" id="{FD9A42BE-208E-1868-A4A9-D31B582FAF7E}"/>
              </a:ext>
            </a:extLst>
          </p:cNvPr>
          <p:cNvSpPr>
            <a:spLocks noGrp="1"/>
          </p:cNvSpPr>
          <p:nvPr>
            <p:ph type="body" idx="1"/>
          </p:nvPr>
        </p:nvSpPr>
        <p:spPr>
          <a:xfrm>
            <a:off x="98686" y="918335"/>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
        <p:nvSpPr>
          <p:cNvPr id="3" name="CasellaDiTesto 2">
            <a:extLst>
              <a:ext uri="{FF2B5EF4-FFF2-40B4-BE49-F238E27FC236}">
                <a16:creationId xmlns:a16="http://schemas.microsoft.com/office/drawing/2014/main" id="{33B1A758-32A8-1703-2BC7-CF47D3985A29}"/>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pic>
        <p:nvPicPr>
          <p:cNvPr id="2" name="Graphic 3">
            <a:extLst>
              <a:ext uri="{FF2B5EF4-FFF2-40B4-BE49-F238E27FC236}">
                <a16:creationId xmlns:a16="http://schemas.microsoft.com/office/drawing/2014/main" id="{AB8C5105-601C-5145-8946-4E49E41A2327}"/>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92344" y="182939"/>
            <a:ext cx="341927" cy="310196"/>
          </a:xfrm>
          <a:prstGeom prst="rect">
            <a:avLst/>
          </a:prstGeom>
        </p:spPr>
      </p:pic>
    </p:spTree>
    <p:extLst>
      <p:ext uri="{BB962C8B-B14F-4D97-AF65-F5344CB8AC3E}">
        <p14:creationId xmlns:p14="http://schemas.microsoft.com/office/powerpoint/2010/main" val="2512713627"/>
      </p:ext>
    </p:extLst>
  </p:cSld>
  <p:clrMapOvr>
    <a:masterClrMapping/>
  </p:clrMapOvr>
  <p:extLst>
    <p:ext uri="{DCECCB84-F9BA-43D5-87BE-67443E8EF086}">
      <p15:sldGuideLst xmlns:p15="http://schemas.microsoft.com/office/powerpoint/2012/main">
        <p15:guide id="1" orient="horz" pos="2160">
          <p15:clr>
            <a:srgbClr val="FBAE40"/>
          </p15:clr>
        </p15:guide>
        <p15:guide id="2" pos="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contenuto">
  <p:cSld name="Titolo e contenuto">
    <p:bg>
      <p:bgPr>
        <a:solidFill>
          <a:schemeClr val="bg1"/>
        </a:solidFill>
        <a:effectLst/>
      </p:bgPr>
    </p:bg>
    <p:spTree>
      <p:nvGrpSpPr>
        <p:cNvPr id="1" name="Shape 16"/>
        <p:cNvGrpSpPr/>
        <p:nvPr/>
      </p:nvGrpSpPr>
      <p:grpSpPr>
        <a:xfrm>
          <a:off x="0" y="0"/>
          <a:ext cx="0" cy="0"/>
          <a:chOff x="0" y="0"/>
          <a:chExt cx="0" cy="0"/>
        </a:xfrm>
      </p:grpSpPr>
      <p:grpSp>
        <p:nvGrpSpPr>
          <p:cNvPr id="5" name="Gruppo 4">
            <a:extLst>
              <a:ext uri="{FF2B5EF4-FFF2-40B4-BE49-F238E27FC236}">
                <a16:creationId xmlns:a16="http://schemas.microsoft.com/office/drawing/2014/main" id="{90F65753-1275-B640-2AB7-30FFDA096068}"/>
              </a:ext>
            </a:extLst>
          </p:cNvPr>
          <p:cNvGrpSpPr/>
          <p:nvPr userDrawn="1"/>
        </p:nvGrpSpPr>
        <p:grpSpPr>
          <a:xfrm>
            <a:off x="4497679" y="102912"/>
            <a:ext cx="3196642" cy="1123721"/>
            <a:chOff x="3788052" y="228172"/>
            <a:chExt cx="3196642" cy="1123721"/>
          </a:xfrm>
        </p:grpSpPr>
        <p:pic>
          <p:nvPicPr>
            <p:cNvPr id="6" name="Graphic 3">
              <a:extLst>
                <a:ext uri="{FF2B5EF4-FFF2-40B4-BE49-F238E27FC236}">
                  <a16:creationId xmlns:a16="http://schemas.microsoft.com/office/drawing/2014/main" id="{19564D10-98E7-7062-1D6F-4C5DDA4A24BF}"/>
                </a:ext>
                <a:ext uri="{C183D7F6-B498-43B3-948B-1728B52AA6E4}">
                  <adec:decorative xmlns:adec="http://schemas.microsoft.com/office/drawing/2017/decorative" val="1"/>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353304" y="477266"/>
              <a:ext cx="631390" cy="572797"/>
            </a:xfrm>
            <a:prstGeom prst="rect">
              <a:avLst/>
            </a:prstGeom>
          </p:spPr>
        </p:pic>
        <p:pic>
          <p:nvPicPr>
            <p:cNvPr id="7" name="Immagine 6" descr="Immagine che contiene Carattere, Elementi grafici, logo, bianco&#10;&#10;Il contenuto generato dall'IA potrebbe non essere corretto.">
              <a:extLst>
                <a:ext uri="{FF2B5EF4-FFF2-40B4-BE49-F238E27FC236}">
                  <a16:creationId xmlns:a16="http://schemas.microsoft.com/office/drawing/2014/main" id="{FC98E911-1AE1-FF22-5DC4-BE4DADDCCF75}"/>
                </a:ext>
              </a:extLst>
            </p:cNvPr>
            <p:cNvPicPr>
              <a:picLocks noChangeAspect="1"/>
            </p:cNvPicPr>
            <p:nvPr/>
          </p:nvPicPr>
          <p:blipFill>
            <a:blip r:embed="rId3">
              <a:extLst>
                <a:ext uri="{28A0092B-C50C-407E-A947-70E740481C1C}">
                  <a14:useLocalDpi xmlns:a14="http://schemas.microsoft.com/office/drawing/2010/main" val="0"/>
                </a:ext>
              </a:extLst>
            </a:blip>
            <a:srcRect l="8864" t="28422" r="9028" b="27204"/>
            <a:stretch>
              <a:fillRect/>
            </a:stretch>
          </p:blipFill>
          <p:spPr>
            <a:xfrm>
              <a:off x="3788052" y="228172"/>
              <a:ext cx="2079321" cy="1123721"/>
            </a:xfrm>
            <a:prstGeom prst="rect">
              <a:avLst/>
            </a:prstGeom>
          </p:spPr>
        </p:pic>
      </p:grpSp>
    </p:spTree>
    <p:extLst>
      <p:ext uri="{BB962C8B-B14F-4D97-AF65-F5344CB8AC3E}">
        <p14:creationId xmlns:p14="http://schemas.microsoft.com/office/powerpoint/2010/main" val="270076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x 2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it-IT"/>
              <a:t>Fare clic per modificare lo stile del titolo dello schema</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2654833583"/>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over">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B5F2AC08-05E5-1106-06AE-39550F465E03}"/>
              </a:ext>
            </a:extLst>
          </p:cNvPr>
          <p:cNvSpPr>
            <a:spLocks noGrp="1"/>
          </p:cNvSpPr>
          <p:nvPr>
            <p:ph type="title" hasCustomPrompt="1"/>
          </p:nvPr>
        </p:nvSpPr>
        <p:spPr>
          <a:xfrm>
            <a:off x="263524" y="620038"/>
            <a:ext cx="11701463" cy="976385"/>
          </a:xfrm>
          <a:prstGeom prst="rect">
            <a:avLst/>
          </a:prstGeom>
        </p:spPr>
        <p:txBody>
          <a:bodyPr anchor="b"/>
          <a:lstStyle>
            <a:lvl1pPr algn="ctr">
              <a:defRPr sz="3600" b="1">
                <a:solidFill>
                  <a:srgbClr val="00E1FA"/>
                </a:solidFill>
                <a:latin typeface="Circular Std Book" panose="020B0604020101020102" pitchFamily="34" charset="77"/>
                <a:cs typeface="Circular Std Book" panose="020B0604020101020102" pitchFamily="34" charset="77"/>
              </a:defRPr>
            </a:lvl1pPr>
          </a:lstStyle>
          <a:p>
            <a:r>
              <a:rPr lang="it-IT" dirty="0"/>
              <a:t>Fare clic per modificare lo stile </a:t>
            </a:r>
            <a:br>
              <a:rPr lang="it-IT" dirty="0"/>
            </a:br>
            <a:r>
              <a:rPr lang="it-IT" dirty="0"/>
              <a:t>del titolo dello schema</a:t>
            </a:r>
          </a:p>
        </p:txBody>
      </p:sp>
      <p:sp>
        <p:nvSpPr>
          <p:cNvPr id="6" name="CasellaDiTesto 12">
            <a:extLst>
              <a:ext uri="{FF2B5EF4-FFF2-40B4-BE49-F238E27FC236}">
                <a16:creationId xmlns:a16="http://schemas.microsoft.com/office/drawing/2014/main" id="{F64A82DA-C896-C966-D368-67B7E2D875F2}"/>
              </a:ext>
            </a:extLst>
          </p:cNvPr>
          <p:cNvSpPr txBox="1">
            <a:spLocks/>
          </p:cNvSpPr>
          <p:nvPr userDrawn="1"/>
        </p:nvSpPr>
        <p:spPr>
          <a:xfrm>
            <a:off x="185179" y="6142561"/>
            <a:ext cx="5287432" cy="423193"/>
          </a:xfrm>
          <a:prstGeom prst="rect">
            <a:avLst/>
          </a:prstGeom>
          <a:noFill/>
        </p:spPr>
        <p:txBody>
          <a:bodyPr wrap="square" rtlCol="0">
            <a:spAutoFit/>
          </a:bodyPr>
          <a:lstStyle>
            <a:defPPr>
              <a:defRPr lang="it-IT"/>
            </a:defPPr>
            <a:lvl1pPr marR="0" lvl="0" indent="0" fontAlgn="auto">
              <a:lnSpc>
                <a:spcPts val="720"/>
              </a:lnSpc>
              <a:spcBef>
                <a:spcPts val="0"/>
              </a:spcBef>
              <a:spcAft>
                <a:spcPts val="0"/>
              </a:spcAft>
              <a:buClrTx/>
              <a:buSzTx/>
              <a:buFontTx/>
              <a:buNone/>
              <a:tabLst/>
              <a:defRPr sz="1100" b="1" i="0" spc="-20">
                <a:solidFill>
                  <a:srgbClr val="00E1FA"/>
                </a:solidFill>
                <a:latin typeface="Circular Pro Bold" panose="020B0604020101020102" pitchFamily="34" charset="77"/>
                <a:ea typeface="Circular Bold" panose="02000801000000010001" pitchFamily="2" charset="0"/>
                <a:cs typeface="Circular Pro Bold" panose="020B0604020101020102" pitchFamily="34" charset="77"/>
              </a:defRPr>
            </a:lvl1pPr>
          </a:lstStyle>
          <a:p>
            <a:pPr lvl="0">
              <a:lnSpc>
                <a:spcPct val="100000"/>
              </a:lnSpc>
            </a:pPr>
            <a:r>
              <a:rPr lang="it-IT" sz="1100" b="1" i="0" u="none" strike="noStrike" kern="1200" spc="0" dirty="0">
                <a:solidFill>
                  <a:srgbClr val="00E1FA"/>
                </a:solidFill>
                <a:effectLst/>
                <a:latin typeface="Arial" panose="020B0604020202020204" pitchFamily="34" charset="0"/>
                <a:ea typeface="Circular Bold" panose="02000801000000010001" pitchFamily="2" charset="0"/>
                <a:cs typeface="Arial" panose="020B0604020202020204" pitchFamily="34" charset="0"/>
              </a:rPr>
              <a:t>LA MEGLIO (TELE)GIOVENT</a:t>
            </a:r>
            <a:r>
              <a:rPr lang="it-IT" sz="1100" b="1" i="0" kern="1200" spc="-20" dirty="0">
                <a:solidFill>
                  <a:srgbClr val="00E1FA"/>
                </a:solidFill>
                <a:effectLst/>
                <a:latin typeface="Arial" panose="020B0604020202020204" pitchFamily="34" charset="0"/>
                <a:ea typeface="Circular Bold" panose="02000801000000010001" pitchFamily="2" charset="0"/>
                <a:cs typeface="Arial" panose="020B0604020202020204" pitchFamily="34" charset="0"/>
              </a:rPr>
              <a:t>Ù</a:t>
            </a:r>
            <a:endParaRPr lang="it-IT" sz="1100" b="1" i="0" u="none" strike="noStrike" kern="1200" spc="0" dirty="0">
              <a:solidFill>
                <a:srgbClr val="00E1FA"/>
              </a:solidFill>
              <a:effectLst/>
              <a:latin typeface="Arial" panose="020B0604020202020204" pitchFamily="34" charset="0"/>
              <a:ea typeface="Circular Bold" panose="02000801000000010001" pitchFamily="2" charset="0"/>
              <a:cs typeface="Arial" panose="020B0604020202020204" pitchFamily="34" charset="0"/>
            </a:endParaRPr>
          </a:p>
          <a:p>
            <a:pPr lvl="0">
              <a:lnSpc>
                <a:spcPct val="100000"/>
              </a:lnSpc>
            </a:pPr>
            <a:r>
              <a:rPr lang="it-IT" sz="1050" b="0" i="0" spc="0" dirty="0">
                <a:solidFill>
                  <a:srgbClr val="2D3D4E"/>
                </a:solidFill>
                <a:latin typeface="Arial" panose="020B0604020202020204" pitchFamily="34" charset="0"/>
                <a:cs typeface="Arial" panose="020B0604020202020204" pitchFamily="34" charset="0"/>
              </a:rPr>
              <a:t>Secondo rapporto Auditel-Ipsos Doxa </a:t>
            </a:r>
          </a:p>
        </p:txBody>
      </p:sp>
      <p:grpSp>
        <p:nvGrpSpPr>
          <p:cNvPr id="5" name="Gruppo 4">
            <a:extLst>
              <a:ext uri="{FF2B5EF4-FFF2-40B4-BE49-F238E27FC236}">
                <a16:creationId xmlns:a16="http://schemas.microsoft.com/office/drawing/2014/main" id="{2D6BF0FD-7713-AB24-FE24-9E86F7A89FC1}"/>
              </a:ext>
            </a:extLst>
          </p:cNvPr>
          <p:cNvGrpSpPr/>
          <p:nvPr userDrawn="1"/>
        </p:nvGrpSpPr>
        <p:grpSpPr>
          <a:xfrm>
            <a:off x="10061531" y="6024153"/>
            <a:ext cx="1903457" cy="584840"/>
            <a:chOff x="10061531" y="6024153"/>
            <a:chExt cx="1903457" cy="584840"/>
          </a:xfrm>
        </p:grpSpPr>
        <p:pic>
          <p:nvPicPr>
            <p:cNvPr id="7" name="Immagine 6">
              <a:extLst>
                <a:ext uri="{FF2B5EF4-FFF2-40B4-BE49-F238E27FC236}">
                  <a16:creationId xmlns:a16="http://schemas.microsoft.com/office/drawing/2014/main" id="{6D34C34C-ED7F-5CC9-2258-7A19844F8092}"/>
                </a:ext>
              </a:extLst>
            </p:cNvPr>
            <p:cNvPicPr>
              <a:picLocks noChangeAspect="1"/>
            </p:cNvPicPr>
            <p:nvPr/>
          </p:nvPicPr>
          <p:blipFill>
            <a:blip r:embed="rId2">
              <a:extLst>
                <a:ext uri="{28A0092B-C50C-407E-A947-70E740481C1C}">
                  <a14:useLocalDpi xmlns:a14="http://schemas.microsoft.com/office/drawing/2010/main" val="0"/>
                </a:ext>
              </a:extLst>
            </a:blip>
            <a:srcRect l="70268" t="1301" r="13808" b="-2511"/>
            <a:stretch/>
          </p:blipFill>
          <p:spPr>
            <a:xfrm>
              <a:off x="10061531" y="6024153"/>
              <a:ext cx="1274041" cy="584840"/>
            </a:xfrm>
            <a:prstGeom prst="rect">
              <a:avLst/>
            </a:prstGeom>
          </p:spPr>
        </p:pic>
        <p:pic>
          <p:nvPicPr>
            <p:cNvPr id="8" name="Immagine 7">
              <a:extLst>
                <a:ext uri="{FF2B5EF4-FFF2-40B4-BE49-F238E27FC236}">
                  <a16:creationId xmlns:a16="http://schemas.microsoft.com/office/drawing/2014/main" id="{8FAC5E65-4FAF-B9F6-34F3-4F35FE5636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91525" y="6115529"/>
              <a:ext cx="673463" cy="374255"/>
            </a:xfrm>
            <a:prstGeom prst="rect">
              <a:avLst/>
            </a:prstGeom>
          </p:spPr>
        </p:pic>
      </p:grpSp>
    </p:spTree>
    <p:extLst>
      <p:ext uri="{BB962C8B-B14F-4D97-AF65-F5344CB8AC3E}">
        <p14:creationId xmlns:p14="http://schemas.microsoft.com/office/powerpoint/2010/main" val="121676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911A8DBA-0115-6341-985C-3B581F6C1461}"/>
              </a:ext>
            </a:extLst>
          </p:cNvPr>
          <p:cNvPicPr>
            <a:picLocks noChangeAspect="1"/>
          </p:cNvPicPr>
          <p:nvPr userDrawn="1"/>
        </p:nvPicPr>
        <p:blipFill>
          <a:blip r:embed="rId2"/>
          <a:stretch>
            <a:fillRect/>
          </a:stretch>
        </p:blipFill>
        <p:spPr>
          <a:xfrm>
            <a:off x="10856566" y="6102486"/>
            <a:ext cx="1112807" cy="398875"/>
          </a:xfrm>
          <a:prstGeom prst="rect">
            <a:avLst/>
          </a:prstGeom>
        </p:spPr>
      </p:pic>
      <p:pic>
        <p:nvPicPr>
          <p:cNvPr id="8" name="Immagine 7">
            <a:extLst>
              <a:ext uri="{FF2B5EF4-FFF2-40B4-BE49-F238E27FC236}">
                <a16:creationId xmlns:a16="http://schemas.microsoft.com/office/drawing/2014/main" id="{B8B138FE-E49B-C94E-84D6-63B40C8FA781}"/>
              </a:ext>
            </a:extLst>
          </p:cNvPr>
          <p:cNvPicPr>
            <a:picLocks noChangeAspect="1"/>
          </p:cNvPicPr>
          <p:nvPr userDrawn="1"/>
        </p:nvPicPr>
        <p:blipFill rotWithShape="1">
          <a:blip r:embed="rId3"/>
          <a:srcRect l="50039"/>
          <a:stretch/>
        </p:blipFill>
        <p:spPr>
          <a:xfrm>
            <a:off x="5978587" y="0"/>
            <a:ext cx="6213414" cy="6858000"/>
          </a:xfrm>
          <a:prstGeom prst="rect">
            <a:avLst/>
          </a:prstGeom>
        </p:spPr>
      </p:pic>
      <p:grpSp>
        <p:nvGrpSpPr>
          <p:cNvPr id="2" name="Gruppo 1">
            <a:extLst>
              <a:ext uri="{FF2B5EF4-FFF2-40B4-BE49-F238E27FC236}">
                <a16:creationId xmlns:a16="http://schemas.microsoft.com/office/drawing/2014/main" id="{E9679110-3592-346D-7E56-8A55F96963C1}"/>
              </a:ext>
            </a:extLst>
          </p:cNvPr>
          <p:cNvGrpSpPr/>
          <p:nvPr userDrawn="1"/>
        </p:nvGrpSpPr>
        <p:grpSpPr>
          <a:xfrm>
            <a:off x="172653" y="6115529"/>
            <a:ext cx="11792335" cy="460782"/>
            <a:chOff x="172653" y="6115529"/>
            <a:chExt cx="11792335" cy="460782"/>
          </a:xfrm>
        </p:grpSpPr>
        <p:pic>
          <p:nvPicPr>
            <p:cNvPr id="4" name="Graphic 3">
              <a:extLst>
                <a:ext uri="{FF2B5EF4-FFF2-40B4-BE49-F238E27FC236}">
                  <a16:creationId xmlns:a16="http://schemas.microsoft.com/office/drawing/2014/main" id="{CA0D535B-1BE6-8A98-2CA0-5F74A9B3A51C}"/>
                </a:ext>
                <a:ext uri="{C183D7F6-B498-43B3-948B-1728B52AA6E4}">
                  <adec:decorative xmlns:adec="http://schemas.microsoft.com/office/drawing/2017/decorative" val="1"/>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52449" y="6115529"/>
              <a:ext cx="412539" cy="374256"/>
            </a:xfrm>
            <a:prstGeom prst="rect">
              <a:avLst/>
            </a:prstGeom>
          </p:spPr>
        </p:pic>
        <p:sp>
          <p:nvSpPr>
            <p:cNvPr id="6" name="CasellaDiTesto 12">
              <a:extLst>
                <a:ext uri="{FF2B5EF4-FFF2-40B4-BE49-F238E27FC236}">
                  <a16:creationId xmlns:a16="http://schemas.microsoft.com/office/drawing/2014/main" id="{B2FADCCB-08BB-501B-DD90-370972B88F98}"/>
                </a:ext>
              </a:extLst>
            </p:cNvPr>
            <p:cNvSpPr txBox="1">
              <a:spLocks/>
            </p:cNvSpPr>
            <p:nvPr/>
          </p:nvSpPr>
          <p:spPr>
            <a:xfrm>
              <a:off x="172653" y="6130035"/>
              <a:ext cx="2226081" cy="446276"/>
            </a:xfrm>
            <a:prstGeom prst="rect">
              <a:avLst/>
            </a:prstGeom>
            <a:noFill/>
          </p:spPr>
          <p:txBody>
            <a:bodyPr wrap="square" rtlCol="0">
              <a:spAutoFit/>
            </a:bodyPr>
            <a:lstStyle>
              <a:defPPr>
                <a:defRPr lang="it-IT"/>
              </a:defPPr>
              <a:lvl1pPr marR="0" lvl="0" indent="0" fontAlgn="auto">
                <a:lnSpc>
                  <a:spcPts val="720"/>
                </a:lnSpc>
                <a:spcBef>
                  <a:spcPts val="0"/>
                </a:spcBef>
                <a:spcAft>
                  <a:spcPts val="0"/>
                </a:spcAft>
                <a:buClrTx/>
                <a:buSzTx/>
                <a:buFontTx/>
                <a:buNone/>
                <a:tabLst/>
                <a:defRPr sz="1100" b="1" i="0" spc="-20">
                  <a:solidFill>
                    <a:srgbClr val="00E1FA"/>
                  </a:solidFill>
                  <a:latin typeface="Circular Pro Bold" panose="020B0604020101020102" pitchFamily="34" charset="77"/>
                  <a:ea typeface="Circular Bold" panose="02000801000000010001" pitchFamily="2" charset="0"/>
                  <a:cs typeface="Circular Pro Bold" panose="020B0604020101020102" pitchFamily="34" charset="77"/>
                </a:defRPr>
              </a:lvl1pPr>
            </a:lstStyle>
            <a:p>
              <a:pPr lvl="0">
                <a:lnSpc>
                  <a:spcPct val="100000"/>
                </a:lnSpc>
              </a:pPr>
              <a:r>
                <a:rPr lang="it-IT" sz="1200" b="1" i="0" u="none" strike="noStrike" kern="1200" spc="0" dirty="0">
                  <a:solidFill>
                    <a:srgbClr val="2D3D4E"/>
                  </a:solidFill>
                  <a:effectLst/>
                  <a:latin typeface="Arial" panose="020B0604020202020204" pitchFamily="34" charset="0"/>
                  <a:ea typeface="Circular Bold" panose="02000801000000010001" pitchFamily="2" charset="0"/>
                  <a:cs typeface="Arial" panose="020B0604020202020204" pitchFamily="34" charset="0"/>
                </a:rPr>
                <a:t>Anziano sarà lei!</a:t>
              </a:r>
            </a:p>
            <a:p>
              <a:pPr lvl="0">
                <a:lnSpc>
                  <a:spcPct val="100000"/>
                </a:lnSpc>
              </a:pPr>
              <a:r>
                <a:rPr lang="it-IT" sz="1100" b="0" i="0" spc="0" dirty="0">
                  <a:solidFill>
                    <a:srgbClr val="2D3D4E"/>
                  </a:solidFill>
                  <a:latin typeface="Arial" panose="020B0604020202020204" pitchFamily="34" charset="0"/>
                  <a:cs typeface="Arial" panose="020B0604020202020204" pitchFamily="34" charset="0"/>
                </a:rPr>
                <a:t>Primo rapporto Auditel-Ipsos </a:t>
              </a:r>
            </a:p>
          </p:txBody>
        </p:sp>
      </p:grpSp>
      <p:pic>
        <p:nvPicPr>
          <p:cNvPr id="9" name="Immagine 8">
            <a:extLst>
              <a:ext uri="{FF2B5EF4-FFF2-40B4-BE49-F238E27FC236}">
                <a16:creationId xmlns:a16="http://schemas.microsoft.com/office/drawing/2014/main" id="{7FFC989C-69D3-6898-40C1-44CA60F273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94567" y="6123772"/>
            <a:ext cx="997855" cy="371325"/>
          </a:xfrm>
          <a:prstGeom prst="rect">
            <a:avLst/>
          </a:prstGeom>
        </p:spPr>
      </p:pic>
    </p:spTree>
    <p:extLst>
      <p:ext uri="{BB962C8B-B14F-4D97-AF65-F5344CB8AC3E}">
        <p14:creationId xmlns:p14="http://schemas.microsoft.com/office/powerpoint/2010/main" val="332970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9" name="Google Shape;18;p21">
            <a:extLst>
              <a:ext uri="{FF2B5EF4-FFF2-40B4-BE49-F238E27FC236}">
                <a16:creationId xmlns:a16="http://schemas.microsoft.com/office/drawing/2014/main" id="{AD12DEE4-9A73-FAD0-8310-7925CEA3E655}"/>
              </a:ext>
            </a:extLst>
          </p:cNvPr>
          <p:cNvSpPr txBox="1"/>
          <p:nvPr userDrawn="1"/>
        </p:nvSpPr>
        <p:spPr>
          <a:xfrm>
            <a:off x="3592497" y="6389452"/>
            <a:ext cx="4974716" cy="400050"/>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Arial"/>
              <a:buNone/>
            </a:pPr>
            <a:r>
              <a:rPr lang="it-IT" sz="1000" b="1" i="0" u="none" spc="0">
                <a:solidFill>
                  <a:schemeClr val="lt1"/>
                </a:solidFill>
                <a:latin typeface="Arial"/>
                <a:ea typeface="Arial"/>
                <a:cs typeface="Arial"/>
                <a:sym typeface="Arial"/>
              </a:rPr>
              <a:t>Tutti i diritti riservati. Copyright © 2025  Auditel S.r.l</a:t>
            </a:r>
            <a:endParaRPr spc="0"/>
          </a:p>
        </p:txBody>
      </p:sp>
      <p:sp>
        <p:nvSpPr>
          <p:cNvPr id="2" name="Google Shape;20;p21">
            <a:extLst>
              <a:ext uri="{FF2B5EF4-FFF2-40B4-BE49-F238E27FC236}">
                <a16:creationId xmlns:a16="http://schemas.microsoft.com/office/drawing/2014/main" id="{716EE959-B00D-B3F9-7C16-DA1784DA3FF6}"/>
              </a:ext>
            </a:extLst>
          </p:cNvPr>
          <p:cNvSpPr txBox="1">
            <a:spLocks noGrp="1"/>
          </p:cNvSpPr>
          <p:nvPr>
            <p:ph type="sldNum" idx="4"/>
          </p:nvPr>
        </p:nvSpPr>
        <p:spPr>
          <a:xfrm>
            <a:off x="11252229" y="6564086"/>
            <a:ext cx="560614" cy="29391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100" b="1" i="0" u="none">
                <a:solidFill>
                  <a:srgbClr val="2D3D4E"/>
                </a:solidFill>
                <a:latin typeface="Arial"/>
                <a:ea typeface="Arial"/>
                <a:cs typeface="Arial"/>
                <a:sym typeface="Arial"/>
              </a:defRPr>
            </a:lvl1pPr>
            <a:lvl2pPr marL="0" marR="0" lvl="1" indent="0" algn="l" rtl="0">
              <a:spcBef>
                <a:spcPts val="0"/>
              </a:spcBef>
              <a:buNone/>
              <a:defRPr sz="1100" b="1" i="0" u="none">
                <a:solidFill>
                  <a:schemeClr val="lt1"/>
                </a:solidFill>
                <a:latin typeface="Arial"/>
                <a:ea typeface="Arial"/>
                <a:cs typeface="Arial"/>
                <a:sym typeface="Arial"/>
              </a:defRPr>
            </a:lvl2pPr>
            <a:lvl3pPr marL="0" marR="0" lvl="2" indent="0" algn="l" rtl="0">
              <a:spcBef>
                <a:spcPts val="0"/>
              </a:spcBef>
              <a:buNone/>
              <a:defRPr sz="1100" b="1" i="0" u="none">
                <a:solidFill>
                  <a:schemeClr val="lt1"/>
                </a:solidFill>
                <a:latin typeface="Arial"/>
                <a:ea typeface="Arial"/>
                <a:cs typeface="Arial"/>
                <a:sym typeface="Arial"/>
              </a:defRPr>
            </a:lvl3pPr>
            <a:lvl4pPr marL="0" marR="0" lvl="3" indent="0" algn="l" rtl="0">
              <a:spcBef>
                <a:spcPts val="0"/>
              </a:spcBef>
              <a:buNone/>
              <a:defRPr sz="1100" b="1" i="0" u="none">
                <a:solidFill>
                  <a:schemeClr val="lt1"/>
                </a:solidFill>
                <a:latin typeface="Arial"/>
                <a:ea typeface="Arial"/>
                <a:cs typeface="Arial"/>
                <a:sym typeface="Arial"/>
              </a:defRPr>
            </a:lvl4pPr>
            <a:lvl5pPr marL="0" marR="0" lvl="4" indent="0" algn="l" rtl="0">
              <a:spcBef>
                <a:spcPts val="0"/>
              </a:spcBef>
              <a:buNone/>
              <a:defRPr sz="1100" b="1" i="0" u="none">
                <a:solidFill>
                  <a:schemeClr val="lt1"/>
                </a:solidFill>
                <a:latin typeface="Arial"/>
                <a:ea typeface="Arial"/>
                <a:cs typeface="Arial"/>
                <a:sym typeface="Arial"/>
              </a:defRPr>
            </a:lvl5pPr>
            <a:lvl6pPr marL="0" marR="0" lvl="5" indent="0" algn="l" rtl="0">
              <a:spcBef>
                <a:spcPts val="0"/>
              </a:spcBef>
              <a:buNone/>
              <a:defRPr sz="1100" b="1" i="0" u="none">
                <a:solidFill>
                  <a:schemeClr val="lt1"/>
                </a:solidFill>
                <a:latin typeface="Arial"/>
                <a:ea typeface="Arial"/>
                <a:cs typeface="Arial"/>
                <a:sym typeface="Arial"/>
              </a:defRPr>
            </a:lvl6pPr>
            <a:lvl7pPr marL="0" marR="0" lvl="6" indent="0" algn="l" rtl="0">
              <a:spcBef>
                <a:spcPts val="0"/>
              </a:spcBef>
              <a:buNone/>
              <a:defRPr sz="1100" b="1" i="0" u="none">
                <a:solidFill>
                  <a:schemeClr val="lt1"/>
                </a:solidFill>
                <a:latin typeface="Arial"/>
                <a:ea typeface="Arial"/>
                <a:cs typeface="Arial"/>
                <a:sym typeface="Arial"/>
              </a:defRPr>
            </a:lvl7pPr>
            <a:lvl8pPr marL="0" marR="0" lvl="7" indent="0" algn="l" rtl="0">
              <a:spcBef>
                <a:spcPts val="0"/>
              </a:spcBef>
              <a:buNone/>
              <a:defRPr sz="1100" b="1" i="0" u="none">
                <a:solidFill>
                  <a:schemeClr val="lt1"/>
                </a:solidFill>
                <a:latin typeface="Arial"/>
                <a:ea typeface="Arial"/>
                <a:cs typeface="Arial"/>
                <a:sym typeface="Arial"/>
              </a:defRPr>
            </a:lvl8pPr>
            <a:lvl9pPr marL="0" marR="0" lvl="8" indent="0" algn="l" rtl="0">
              <a:spcBef>
                <a:spcPts val="0"/>
              </a:spcBef>
              <a:buNone/>
              <a:defRPr sz="1100" b="1" i="0" u="none">
                <a:solidFill>
                  <a:schemeClr val="lt1"/>
                </a:solidFill>
                <a:latin typeface="Arial"/>
                <a:ea typeface="Arial"/>
                <a:cs typeface="Arial"/>
                <a:sym typeface="Arial"/>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68659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830E5BA-ECA7-EB96-6B8F-F1F6BC2B1BD9}"/>
              </a:ext>
            </a:extLst>
          </p:cNvPr>
          <p:cNvSpPr/>
          <p:nvPr userDrawn="1"/>
        </p:nvSpPr>
        <p:spPr>
          <a:xfrm>
            <a:off x="0" y="3809225"/>
            <a:ext cx="12192000" cy="3048775"/>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19294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43B32-3ECC-8642-9CC5-5F706E6F9E9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D82A46D-7569-AF43-B64F-671926B2F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A9E35F2-C6B1-C942-87DD-8AE37B55FA7F}"/>
              </a:ext>
            </a:extLst>
          </p:cNvPr>
          <p:cNvSpPr>
            <a:spLocks noGrp="1"/>
          </p:cNvSpPr>
          <p:nvPr>
            <p:ph type="dt" sz="half" idx="10"/>
          </p:nvPr>
        </p:nvSpPr>
        <p:spPr/>
        <p:txBody>
          <a:bodyPr/>
          <a:lstStyle/>
          <a:p>
            <a:fld id="{76E0D2C6-BE31-CD49-B402-C6A4A7466558}" type="datetimeFigureOut">
              <a:rPr lang="it-IT" smtClean="0"/>
              <a:t>18/05/2026</a:t>
            </a:fld>
            <a:endParaRPr lang="it-IT"/>
          </a:p>
        </p:txBody>
      </p:sp>
      <p:sp>
        <p:nvSpPr>
          <p:cNvPr id="5" name="Segnaposto piè di pagina 4">
            <a:extLst>
              <a:ext uri="{FF2B5EF4-FFF2-40B4-BE49-F238E27FC236}">
                <a16:creationId xmlns:a16="http://schemas.microsoft.com/office/drawing/2014/main" id="{293357D4-BF9D-D249-AEDB-A1FBB6DCCC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AA1E55-AE05-0241-B791-BD02D32593F0}"/>
              </a:ext>
            </a:extLst>
          </p:cNvPr>
          <p:cNvSpPr>
            <a:spLocks noGrp="1"/>
          </p:cNvSpPr>
          <p:nvPr>
            <p:ph type="sldNum" sz="quarter" idx="12"/>
          </p:nvPr>
        </p:nvSpPr>
        <p:spPr>
          <a:xfrm>
            <a:off x="11252229" y="6564086"/>
            <a:ext cx="560614" cy="293914"/>
          </a:xfrm>
          <a:prstGeom prst="rect">
            <a:avLst/>
          </a:prstGeom>
        </p:spPr>
        <p:txBody>
          <a:bodyPr/>
          <a:lstStyle/>
          <a:p>
            <a:fld id="{A8E4D06F-5F0E-C24C-9B15-77E294E2C6AC}" type="slidenum">
              <a:rPr lang="it-IT" smtClean="0"/>
              <a:t>‹N›</a:t>
            </a:fld>
            <a:endParaRPr lang="it-IT"/>
          </a:p>
        </p:txBody>
      </p:sp>
      <p:sp>
        <p:nvSpPr>
          <p:cNvPr id="7" name="CasellaDiTesto 6">
            <a:extLst>
              <a:ext uri="{FF2B5EF4-FFF2-40B4-BE49-F238E27FC236}">
                <a16:creationId xmlns:a16="http://schemas.microsoft.com/office/drawing/2014/main" id="{EA97F377-4837-70FD-70C5-973F1048FE45}"/>
              </a:ext>
            </a:extLst>
          </p:cNvPr>
          <p:cNvSpPr txBox="1"/>
          <p:nvPr userDrawn="1"/>
        </p:nvSpPr>
        <p:spPr>
          <a:xfrm>
            <a:off x="54394" y="6578761"/>
            <a:ext cx="155523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lumMod val="50000"/>
                  </a:prstClr>
                </a:solidFill>
                <a:effectLst/>
                <a:uLnTx/>
                <a:uFillTx/>
                <a:latin typeface="Montserrat" pitchFamily="2" charset="77"/>
                <a:ea typeface="+mn-ea"/>
                <a:cs typeface="+mn-cs"/>
              </a:rPr>
              <a:t>Fonte: UNA Media Hub</a:t>
            </a:r>
            <a:endParaRPr kumimoji="0" lang="it-IT" sz="800" b="0" i="1" u="none" strike="noStrike" kern="1200" cap="none" spc="0" normalizeH="0" baseline="0" noProof="0">
              <a:ln>
                <a:noFill/>
              </a:ln>
              <a:solidFill>
                <a:prstClr val="white">
                  <a:lumMod val="50000"/>
                </a:prstClr>
              </a:solidFill>
              <a:effectLst/>
              <a:uLnTx/>
              <a:uFillTx/>
              <a:latin typeface="Montserrat" pitchFamily="2" charset="77"/>
              <a:ea typeface="+mn-ea"/>
              <a:cs typeface="+mn-cs"/>
            </a:endParaRPr>
          </a:p>
        </p:txBody>
      </p:sp>
    </p:spTree>
    <p:extLst>
      <p:ext uri="{BB962C8B-B14F-4D97-AF65-F5344CB8AC3E}">
        <p14:creationId xmlns:p14="http://schemas.microsoft.com/office/powerpoint/2010/main" val="4216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a titolo">
    <p:bg>
      <p:bgPr>
        <a:solidFill>
          <a:schemeClr val="bg1"/>
        </a:solidFill>
        <a:effectLst/>
      </p:bgPr>
    </p:bg>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358107A-73B7-D446-8397-F5868DDDC3E7}"/>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2025 Auditel S.r.l.</a:t>
            </a:r>
          </a:p>
        </p:txBody>
      </p:sp>
      <p:sp>
        <p:nvSpPr>
          <p:cNvPr id="3" name="Titolo 18">
            <a:extLst>
              <a:ext uri="{FF2B5EF4-FFF2-40B4-BE49-F238E27FC236}">
                <a16:creationId xmlns:a16="http://schemas.microsoft.com/office/drawing/2014/main" id="{3F24712B-2AD9-CD55-456F-05F71DA3189B}"/>
              </a:ext>
            </a:extLst>
          </p:cNvPr>
          <p:cNvSpPr>
            <a:spLocks noGrp="1"/>
          </p:cNvSpPr>
          <p:nvPr>
            <p:ph type="title"/>
          </p:nvPr>
        </p:nvSpPr>
        <p:spPr>
          <a:xfrm>
            <a:off x="167579" y="903852"/>
            <a:ext cx="2184286" cy="1603931"/>
          </a:xfrm>
          <a:prstGeom prst="rect">
            <a:avLst/>
          </a:prstGeom>
        </p:spPr>
        <p:txBody>
          <a:bodyPr/>
          <a:lstStyle>
            <a:lvl1pPr>
              <a:defRPr lang="it-IT" sz="2400" b="1" kern="1200" dirty="0">
                <a:solidFill>
                  <a:srgbClr val="2D3D4E"/>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4" name="Segnaposto testo 2">
            <a:extLst>
              <a:ext uri="{FF2B5EF4-FFF2-40B4-BE49-F238E27FC236}">
                <a16:creationId xmlns:a16="http://schemas.microsoft.com/office/drawing/2014/main" id="{C2426F52-EE7A-7FA1-CCE8-50979FEECA01}"/>
              </a:ext>
            </a:extLst>
          </p:cNvPr>
          <p:cNvSpPr>
            <a:spLocks noGrp="1"/>
          </p:cNvSpPr>
          <p:nvPr>
            <p:ph type="body" idx="1"/>
          </p:nvPr>
        </p:nvSpPr>
        <p:spPr>
          <a:xfrm>
            <a:off x="167579" y="379716"/>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Tree>
    <p:extLst>
      <p:ext uri="{BB962C8B-B14F-4D97-AF65-F5344CB8AC3E}">
        <p14:creationId xmlns:p14="http://schemas.microsoft.com/office/powerpoint/2010/main" val="54202999"/>
      </p:ext>
    </p:extLst>
  </p:cSld>
  <p:clrMapOvr>
    <a:masterClrMapping/>
  </p:clrMapOvr>
  <p:extLst>
    <p:ext uri="{DCECCB84-F9BA-43D5-87BE-67443E8EF086}">
      <p15:sldGuideLst xmlns:p15="http://schemas.microsoft.com/office/powerpoint/2012/main">
        <p15:guide id="1" orient="horz" pos="799">
          <p15:clr>
            <a:srgbClr val="FBAE40"/>
          </p15:clr>
        </p15:guide>
        <p15:guide id="2" pos="1890">
          <p15:clr>
            <a:srgbClr val="FBAE40"/>
          </p15:clr>
        </p15:guide>
        <p15:guide id="3" pos="1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apositiva titolo">
    <p:bg>
      <p:bgPr>
        <a:solidFill>
          <a:schemeClr val="bg1"/>
        </a:solidFill>
        <a:effectLst/>
      </p:bgPr>
    </p:bg>
    <p:spTree>
      <p:nvGrpSpPr>
        <p:cNvPr id="1" name=""/>
        <p:cNvGrpSpPr/>
        <p:nvPr/>
      </p:nvGrpSpPr>
      <p:grpSpPr>
        <a:xfrm>
          <a:off x="0" y="0"/>
          <a:ext cx="0" cy="0"/>
          <a:chOff x="0" y="0"/>
          <a:chExt cx="0" cy="0"/>
        </a:xfrm>
      </p:grpSpPr>
      <p:sp>
        <p:nvSpPr>
          <p:cNvPr id="3" name="Titolo 18">
            <a:extLst>
              <a:ext uri="{FF2B5EF4-FFF2-40B4-BE49-F238E27FC236}">
                <a16:creationId xmlns:a16="http://schemas.microsoft.com/office/drawing/2014/main" id="{3F24712B-2AD9-CD55-456F-05F71DA3189B}"/>
              </a:ext>
            </a:extLst>
          </p:cNvPr>
          <p:cNvSpPr>
            <a:spLocks noGrp="1"/>
          </p:cNvSpPr>
          <p:nvPr>
            <p:ph type="title"/>
          </p:nvPr>
        </p:nvSpPr>
        <p:spPr>
          <a:xfrm>
            <a:off x="167579" y="367190"/>
            <a:ext cx="2184286" cy="1603931"/>
          </a:xfrm>
          <a:prstGeom prst="rect">
            <a:avLst/>
          </a:prstGeom>
        </p:spPr>
        <p:txBody>
          <a:bodyPr/>
          <a:lstStyle>
            <a:lvl1pPr>
              <a:defRPr lang="it-IT" sz="2400" b="1" kern="1200" dirty="0">
                <a:solidFill>
                  <a:srgbClr val="2D3D4E"/>
                </a:solidFill>
                <a:latin typeface="Arial" panose="020B0604020202020204" pitchFamily="34" charset="0"/>
                <a:ea typeface="+mn-ea"/>
                <a:cs typeface="Arial" panose="020B0604020202020204" pitchFamily="34" charset="0"/>
              </a:defRPr>
            </a:lvl1pPr>
          </a:lstStyle>
          <a:p>
            <a:r>
              <a:rPr lang="it-IT" dirty="0"/>
              <a:t>Fare clic per modificare lo stile del titolo dello schema</a:t>
            </a:r>
          </a:p>
        </p:txBody>
      </p:sp>
    </p:spTree>
    <p:extLst>
      <p:ext uri="{BB962C8B-B14F-4D97-AF65-F5344CB8AC3E}">
        <p14:creationId xmlns:p14="http://schemas.microsoft.com/office/powerpoint/2010/main" val="723162061"/>
      </p:ext>
    </p:extLst>
  </p:cSld>
  <p:clrMapOvr>
    <a:masterClrMapping/>
  </p:clrMapOvr>
  <p:extLst>
    <p:ext uri="{DCECCB84-F9BA-43D5-87BE-67443E8EF086}">
      <p15:sldGuideLst xmlns:p15="http://schemas.microsoft.com/office/powerpoint/2012/main">
        <p15:guide id="1" orient="horz" pos="731" userDrawn="1">
          <p15:clr>
            <a:srgbClr val="FBAE40"/>
          </p15:clr>
        </p15:guide>
        <p15:guide id="2" pos="1890">
          <p15:clr>
            <a:srgbClr val="FBAE40"/>
          </p15:clr>
        </p15:guide>
        <p15:guide id="3" pos="166" userDrawn="1">
          <p15:clr>
            <a:srgbClr val="FBAE40"/>
          </p15:clr>
        </p15:guide>
        <p15:guide id="4" orient="horz" pos="278" userDrawn="1">
          <p15:clr>
            <a:srgbClr val="FBAE40"/>
          </p15:clr>
        </p15:guide>
        <p15:guide id="5" orient="horz" pos="4088" userDrawn="1">
          <p15:clr>
            <a:srgbClr val="FBAE40"/>
          </p15:clr>
        </p15:guide>
        <p15:guide id="6" orient="horz" pos="3861" userDrawn="1">
          <p15:clr>
            <a:srgbClr val="FBAE40"/>
          </p15:clr>
        </p15:guide>
        <p15:guide id="7" pos="7537" userDrawn="1">
          <p15:clr>
            <a:srgbClr val="FBAE40"/>
          </p15:clr>
        </p15:guide>
        <p15:guide id="8" orient="horz" pos="3634" userDrawn="1">
          <p15:clr>
            <a:srgbClr val="FBAE40"/>
          </p15:clr>
        </p15:guide>
        <p15:guide id="9" pos="1753" userDrawn="1">
          <p15:clr>
            <a:srgbClr val="FBAE40"/>
          </p15:clr>
        </p15:guide>
        <p15:guide id="10" pos="7401" userDrawn="1">
          <p15:clr>
            <a:srgbClr val="FBAE40"/>
          </p15:clr>
        </p15:guide>
        <p15:guide id="11" orient="horz" pos="504" userDrawn="1">
          <p15:clr>
            <a:srgbClr val="FBAE40"/>
          </p15:clr>
        </p15:guide>
        <p15:guide id="12" orient="horz" pos="3407" userDrawn="1">
          <p15:clr>
            <a:srgbClr val="FBAE40"/>
          </p15:clr>
        </p15:guide>
        <p15:guide id="13" orient="horz" pos="958" userDrawn="1">
          <p15:clr>
            <a:srgbClr val="FBAE40"/>
          </p15:clr>
        </p15:guide>
        <p15:guide id="14" pos="2026" userDrawn="1">
          <p15:clr>
            <a:srgbClr val="FBAE40"/>
          </p15:clr>
        </p15:guide>
        <p15:guide id="15" pos="72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Diapositiva titolo">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A706251E-4C53-4CB4-B49C-146A5DBA2F11}"/>
              </a:ext>
            </a:extLst>
          </p:cNvPr>
          <p:cNvSpPr/>
          <p:nvPr userDrawn="1"/>
        </p:nvSpPr>
        <p:spPr>
          <a:xfrm>
            <a:off x="3008596" y="1505968"/>
            <a:ext cx="8913774" cy="5070678"/>
          </a:xfrm>
          <a:prstGeom prst="rect">
            <a:avLst/>
          </a:prstGeom>
          <a:solidFill>
            <a:schemeClr val="bg1">
              <a:lumMod val="95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p>
        </p:txBody>
      </p:sp>
      <p:sp>
        <p:nvSpPr>
          <p:cNvPr id="9" name="Rettangolo 8">
            <a:extLst>
              <a:ext uri="{FF2B5EF4-FFF2-40B4-BE49-F238E27FC236}">
                <a16:creationId xmlns:a16="http://schemas.microsoft.com/office/drawing/2014/main" id="{735CBACA-AC6B-8F66-A2C7-88E5B5E633F9}"/>
              </a:ext>
            </a:extLst>
          </p:cNvPr>
          <p:cNvSpPr/>
          <p:nvPr userDrawn="1"/>
        </p:nvSpPr>
        <p:spPr>
          <a:xfrm>
            <a:off x="9874570" y="128955"/>
            <a:ext cx="2047800" cy="1172307"/>
          </a:xfrm>
          <a:prstGeom prst="rect">
            <a:avLst/>
          </a:prstGeom>
          <a:solidFill>
            <a:schemeClr val="bg1">
              <a:lumMod val="95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10" name="Rettangolo 9">
            <a:extLst>
              <a:ext uri="{FF2B5EF4-FFF2-40B4-BE49-F238E27FC236}">
                <a16:creationId xmlns:a16="http://schemas.microsoft.com/office/drawing/2014/main" id="{63A7005A-71D5-B517-27E4-130EDCFE5B5C}"/>
              </a:ext>
            </a:extLst>
          </p:cNvPr>
          <p:cNvSpPr/>
          <p:nvPr userDrawn="1"/>
        </p:nvSpPr>
        <p:spPr>
          <a:xfrm>
            <a:off x="3008596" y="128955"/>
            <a:ext cx="6592604" cy="1172307"/>
          </a:xfrm>
          <a:prstGeom prst="rect">
            <a:avLst/>
          </a:prstGeom>
          <a:solidFill>
            <a:schemeClr val="bg1">
              <a:lumMod val="95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3" name="CasellaDiTesto 2">
            <a:extLst>
              <a:ext uri="{FF2B5EF4-FFF2-40B4-BE49-F238E27FC236}">
                <a16:creationId xmlns:a16="http://schemas.microsoft.com/office/drawing/2014/main" id="{CECEB6B0-9C4B-01A2-058A-2CD47767A58D}"/>
              </a:ext>
            </a:extLst>
          </p:cNvPr>
          <p:cNvSpPr txBox="1"/>
          <p:nvPr userDrawn="1"/>
        </p:nvSpPr>
        <p:spPr>
          <a:xfrm>
            <a:off x="98688" y="6483715"/>
            <a:ext cx="2457700" cy="200055"/>
          </a:xfrm>
          <a:prstGeom prst="rect">
            <a:avLst/>
          </a:prstGeom>
          <a:noFill/>
        </p:spPr>
        <p:txBody>
          <a:bodyPr wrap="square">
            <a:spAutoFit/>
          </a:bodyPr>
          <a:lstStyle/>
          <a:p>
            <a:r>
              <a:rPr lang="it-IT" sz="700" baseline="0" dirty="0">
                <a:solidFill>
                  <a:srgbClr val="FFFFFF">
                    <a:alpha val="40000"/>
                  </a:srgbClr>
                </a:solidFill>
                <a:latin typeface="Circular Std Book" panose="020B0604020101020102" pitchFamily="34" charset="77"/>
                <a:cs typeface="Circular Std Book" panose="020B0604020101020102" pitchFamily="34" charset="77"/>
              </a:rPr>
              <a:t>Tutti i diritti riservati. Copyright © 2024 Auditel S.r.l.</a:t>
            </a:r>
          </a:p>
        </p:txBody>
      </p:sp>
      <p:sp>
        <p:nvSpPr>
          <p:cNvPr id="7" name="Titolo 18">
            <a:extLst>
              <a:ext uri="{FF2B5EF4-FFF2-40B4-BE49-F238E27FC236}">
                <a16:creationId xmlns:a16="http://schemas.microsoft.com/office/drawing/2014/main" id="{0BA153AD-7A23-FA20-8517-902E80265A2E}"/>
              </a:ext>
            </a:extLst>
          </p:cNvPr>
          <p:cNvSpPr>
            <a:spLocks noGrp="1"/>
          </p:cNvSpPr>
          <p:nvPr>
            <p:ph type="title"/>
          </p:nvPr>
        </p:nvSpPr>
        <p:spPr>
          <a:xfrm>
            <a:off x="167579" y="903852"/>
            <a:ext cx="2184286" cy="1603931"/>
          </a:xfrm>
          <a:prstGeom prst="rect">
            <a:avLst/>
          </a:prstGeom>
        </p:spPr>
        <p:txBody>
          <a:bodyPr/>
          <a:lstStyle>
            <a:lvl1pPr>
              <a:defRPr lang="it-IT" sz="2400" b="1" kern="1200" dirty="0">
                <a:solidFill>
                  <a:srgbClr val="2D3D4E"/>
                </a:solidFill>
                <a:latin typeface="Circular Std Bold" panose="020B0604020101020102" pitchFamily="34" charset="77"/>
                <a:ea typeface="+mn-ea"/>
                <a:cs typeface="Circular Std Bold" panose="020B0604020101020102" pitchFamily="34" charset="77"/>
              </a:defRPr>
            </a:lvl1pPr>
          </a:lstStyle>
          <a:p>
            <a:r>
              <a:rPr lang="it-IT" dirty="0"/>
              <a:t>Fare clic per modificare lo stile del titolo dello schema</a:t>
            </a:r>
          </a:p>
        </p:txBody>
      </p:sp>
      <p:sp>
        <p:nvSpPr>
          <p:cNvPr id="11" name="Segnaposto testo 2">
            <a:extLst>
              <a:ext uri="{FF2B5EF4-FFF2-40B4-BE49-F238E27FC236}">
                <a16:creationId xmlns:a16="http://schemas.microsoft.com/office/drawing/2014/main" id="{DCF77497-2BFF-AB1C-BF4C-6DE725D5E76E}"/>
              </a:ext>
            </a:extLst>
          </p:cNvPr>
          <p:cNvSpPr>
            <a:spLocks noGrp="1"/>
          </p:cNvSpPr>
          <p:nvPr>
            <p:ph type="body" idx="1"/>
          </p:nvPr>
        </p:nvSpPr>
        <p:spPr>
          <a:xfrm>
            <a:off x="167579" y="379716"/>
            <a:ext cx="2184286" cy="398875"/>
          </a:xfrm>
          <a:prstGeom prst="rect">
            <a:avLst/>
          </a:prstGeom>
        </p:spPr>
        <p:txBody>
          <a:bodyPr/>
          <a:lstStyle>
            <a:lvl1pPr marL="0" indent="0">
              <a:buNone/>
              <a:defRPr lang="it-IT" sz="1200" b="1" kern="1200" dirty="0" smtClean="0">
                <a:solidFill>
                  <a:srgbClr val="55FFB2"/>
                </a:solidFill>
                <a:latin typeface="Circular Std Bold" panose="020B0604020101020102" pitchFamily="34" charset="77"/>
                <a:ea typeface="+mn-ea"/>
                <a:cs typeface="Circular Std Bold" panose="020B0604020101020102" pitchFamily="34" charset="77"/>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it-IT" dirty="0"/>
              <a:t>Fare clic per modificare gli stili del testo dello schema</a:t>
            </a:r>
          </a:p>
        </p:txBody>
      </p:sp>
    </p:spTree>
    <p:extLst>
      <p:ext uri="{BB962C8B-B14F-4D97-AF65-F5344CB8AC3E}">
        <p14:creationId xmlns:p14="http://schemas.microsoft.com/office/powerpoint/2010/main" val="676044472"/>
      </p:ext>
    </p:extLst>
  </p:cSld>
  <p:clrMapOvr>
    <a:masterClrMapping/>
  </p:clrMapOvr>
  <p:extLst>
    <p:ext uri="{DCECCB84-F9BA-43D5-87BE-67443E8EF086}">
      <p15:sldGuideLst xmlns:p15="http://schemas.microsoft.com/office/powerpoint/2012/main">
        <p15:guide id="1" orient="horz" pos="2160">
          <p15:clr>
            <a:srgbClr val="FBAE40"/>
          </p15:clr>
        </p15:guide>
        <p15:guide id="2" pos="16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9.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oleObject" Target="../embeddings/oleObject2.bin"/><Relationship Id="rId5" Type="http://schemas.openxmlformats.org/officeDocument/2006/relationships/slideLayout" Target="../slideLayouts/slideLayout11.xml"/><Relationship Id="rId10" Type="http://schemas.openxmlformats.org/officeDocument/2006/relationships/tags" Target="../tags/tag3.xml"/><Relationship Id="rId4" Type="http://schemas.openxmlformats.org/officeDocument/2006/relationships/slideLayout" Target="../slideLayouts/slideLayout10.xml"/><Relationship Id="rId9" Type="http://schemas.openxmlformats.org/officeDocument/2006/relationships/theme" Target="../theme/theme3.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787859-FA03-5748-A198-B7E849625756}"/>
              </a:ext>
            </a:extLst>
          </p:cNvPr>
          <p:cNvGraphicFramePr>
            <a:graphicFrameLocks noChangeAspect="1"/>
          </p:cNvGraphicFramePr>
          <p:nvPr userDrawn="1">
            <p:custDataLst>
              <p:tags r:id="rId8"/>
            </p:custDataLst>
            <p:extLst>
              <p:ext uri="{D42A27DB-BD31-4B8C-83A1-F6EECF244321}">
                <p14:modId xmlns:p14="http://schemas.microsoft.com/office/powerpoint/2010/main" val="4177071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7772400" imgH="10058400" progId="TCLayout.ActiveDocument.1">
                  <p:embed/>
                </p:oleObj>
              </mc:Choice>
              <mc:Fallback>
                <p:oleObj name="think-cell Slide" r:id="rId9" imgW="7772400" imgH="10058400" progId="TCLayout.ActiveDocument.1">
                  <p:embed/>
                  <p:pic>
                    <p:nvPicPr>
                      <p:cNvPr id="2" name="Object 1" hidden="1">
                        <a:extLst>
                          <a:ext uri="{FF2B5EF4-FFF2-40B4-BE49-F238E27FC236}">
                            <a16:creationId xmlns:a16="http://schemas.microsoft.com/office/drawing/2014/main" id="{E8787859-FA03-5748-A198-B7E849625756}"/>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931676350"/>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67" r:id="rId3"/>
    <p:sldLayoutId id="2147483758" r:id="rId4"/>
    <p:sldLayoutId id="2147483763" r:id="rId5"/>
    <p:sldLayoutId id="2147483764" r:id="rId6"/>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p15:clr>
            <a:srgbClr val="F26B43"/>
          </p15:clr>
        </p15:guide>
        <p15:guide id="2" orient="horz" pos="4088">
          <p15:clr>
            <a:srgbClr val="F26B43"/>
          </p15:clr>
        </p15:guide>
        <p15:guide id="3" pos="7537">
          <p15:clr>
            <a:srgbClr val="F26B43"/>
          </p15:clr>
        </p15:guide>
        <p15:guide id="4" orient="horz" pos="11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CasellaDiTesto 12">
            <a:extLst>
              <a:ext uri="{FF2B5EF4-FFF2-40B4-BE49-F238E27FC236}">
                <a16:creationId xmlns:a16="http://schemas.microsoft.com/office/drawing/2014/main" id="{8126A4D3-DA63-5989-F82E-996E10ED7709}"/>
              </a:ext>
            </a:extLst>
          </p:cNvPr>
          <p:cNvSpPr txBox="1">
            <a:spLocks/>
          </p:cNvSpPr>
          <p:nvPr/>
        </p:nvSpPr>
        <p:spPr>
          <a:xfrm>
            <a:off x="185179" y="6142561"/>
            <a:ext cx="5287432" cy="423193"/>
          </a:xfrm>
          <a:prstGeom prst="rect">
            <a:avLst/>
          </a:prstGeom>
          <a:noFill/>
        </p:spPr>
        <p:txBody>
          <a:bodyPr wrap="square" rtlCol="0">
            <a:spAutoFit/>
          </a:bodyPr>
          <a:lstStyle>
            <a:defPPr>
              <a:defRPr lang="it-IT"/>
            </a:defPPr>
            <a:lvl1pPr marR="0" lvl="0" indent="0" fontAlgn="auto">
              <a:lnSpc>
                <a:spcPts val="720"/>
              </a:lnSpc>
              <a:spcBef>
                <a:spcPts val="0"/>
              </a:spcBef>
              <a:spcAft>
                <a:spcPts val="0"/>
              </a:spcAft>
              <a:buClrTx/>
              <a:buSzTx/>
              <a:buFontTx/>
              <a:buNone/>
              <a:tabLst/>
              <a:defRPr sz="1100" b="1" i="0" spc="-20">
                <a:solidFill>
                  <a:srgbClr val="00E1FA"/>
                </a:solidFill>
                <a:latin typeface="Circular Pro Bold" panose="020B0604020101020102" pitchFamily="34" charset="77"/>
                <a:ea typeface="Circular Bold" panose="02000801000000010001" pitchFamily="2" charset="0"/>
                <a:cs typeface="Circular Pro Bold" panose="020B0604020101020102" pitchFamily="34" charset="77"/>
              </a:defRPr>
            </a:lvl1pPr>
          </a:lstStyle>
          <a:p>
            <a:pPr lvl="0">
              <a:lnSpc>
                <a:spcPct val="100000"/>
              </a:lnSpc>
            </a:pPr>
            <a:r>
              <a:rPr lang="it-IT" sz="1100" b="1" i="0" u="none" strike="noStrike" kern="1200" spc="0" dirty="0">
                <a:solidFill>
                  <a:srgbClr val="00E1FA"/>
                </a:solidFill>
                <a:effectLst/>
                <a:latin typeface="Arial" panose="020B0604020202020204" pitchFamily="34" charset="0"/>
                <a:ea typeface="Circular Bold" panose="02000801000000010001" pitchFamily="2" charset="0"/>
                <a:cs typeface="Arial" panose="020B0604020202020204" pitchFamily="34" charset="0"/>
              </a:rPr>
              <a:t>LA MEGLIO (TELE)GIOVENT</a:t>
            </a:r>
            <a:r>
              <a:rPr lang="it-IT" sz="1100" b="1" i="0" kern="1200" spc="-20" dirty="0">
                <a:solidFill>
                  <a:srgbClr val="00E1FA"/>
                </a:solidFill>
                <a:effectLst/>
                <a:latin typeface="Arial" panose="020B0604020202020204" pitchFamily="34" charset="0"/>
                <a:ea typeface="Circular Bold" panose="02000801000000010001" pitchFamily="2" charset="0"/>
                <a:cs typeface="Arial" panose="020B0604020202020204" pitchFamily="34" charset="0"/>
              </a:rPr>
              <a:t>Ù</a:t>
            </a:r>
            <a:endParaRPr lang="it-IT" sz="1100" b="1" i="0" u="none" strike="noStrike" kern="1200" spc="0" dirty="0">
              <a:solidFill>
                <a:srgbClr val="00E1FA"/>
              </a:solidFill>
              <a:effectLst/>
              <a:latin typeface="Arial" panose="020B0604020202020204" pitchFamily="34" charset="0"/>
              <a:ea typeface="Circular Bold" panose="02000801000000010001" pitchFamily="2" charset="0"/>
              <a:cs typeface="Arial" panose="020B0604020202020204" pitchFamily="34" charset="0"/>
            </a:endParaRPr>
          </a:p>
          <a:p>
            <a:pPr lvl="0">
              <a:lnSpc>
                <a:spcPct val="100000"/>
              </a:lnSpc>
            </a:pPr>
            <a:r>
              <a:rPr lang="it-IT" sz="1050" b="0" i="0" spc="0" dirty="0">
                <a:solidFill>
                  <a:srgbClr val="2D3D4E"/>
                </a:solidFill>
                <a:latin typeface="Arial" panose="020B0604020202020204" pitchFamily="34" charset="0"/>
                <a:cs typeface="Arial" panose="020B0604020202020204" pitchFamily="34" charset="0"/>
              </a:rPr>
              <a:t>Secondo rapporto Auditel-Ipsos Doxa </a:t>
            </a:r>
          </a:p>
        </p:txBody>
      </p:sp>
      <p:grpSp>
        <p:nvGrpSpPr>
          <p:cNvPr id="8" name="Gruppo 7">
            <a:extLst>
              <a:ext uri="{FF2B5EF4-FFF2-40B4-BE49-F238E27FC236}">
                <a16:creationId xmlns:a16="http://schemas.microsoft.com/office/drawing/2014/main" id="{B4112C48-5729-6F2B-D7B2-8CA61384F2E1}"/>
              </a:ext>
            </a:extLst>
          </p:cNvPr>
          <p:cNvGrpSpPr/>
          <p:nvPr userDrawn="1"/>
        </p:nvGrpSpPr>
        <p:grpSpPr>
          <a:xfrm>
            <a:off x="10061531" y="6024153"/>
            <a:ext cx="1903457" cy="584840"/>
            <a:chOff x="10061531" y="6024153"/>
            <a:chExt cx="1903457" cy="584840"/>
          </a:xfrm>
        </p:grpSpPr>
        <p:pic>
          <p:nvPicPr>
            <p:cNvPr id="3" name="Immagine 2">
              <a:extLst>
                <a:ext uri="{FF2B5EF4-FFF2-40B4-BE49-F238E27FC236}">
                  <a16:creationId xmlns:a16="http://schemas.microsoft.com/office/drawing/2014/main" id="{64BA1C89-5D9D-F029-B40D-C618BE4527B7}"/>
                </a:ext>
              </a:extLst>
            </p:cNvPr>
            <p:cNvPicPr>
              <a:picLocks noChangeAspect="1"/>
            </p:cNvPicPr>
            <p:nvPr/>
          </p:nvPicPr>
          <p:blipFill>
            <a:blip r:embed="rId2">
              <a:extLst>
                <a:ext uri="{28A0092B-C50C-407E-A947-70E740481C1C}">
                  <a14:useLocalDpi xmlns:a14="http://schemas.microsoft.com/office/drawing/2010/main" val="0"/>
                </a:ext>
              </a:extLst>
            </a:blip>
            <a:srcRect l="70268" t="1301" r="13808" b="-2511"/>
            <a:stretch/>
          </p:blipFill>
          <p:spPr>
            <a:xfrm>
              <a:off x="10061531" y="6024153"/>
              <a:ext cx="1274041" cy="584840"/>
            </a:xfrm>
            <a:prstGeom prst="rect">
              <a:avLst/>
            </a:prstGeom>
          </p:spPr>
        </p:pic>
        <p:pic>
          <p:nvPicPr>
            <p:cNvPr id="7" name="Immagine 6">
              <a:extLst>
                <a:ext uri="{FF2B5EF4-FFF2-40B4-BE49-F238E27FC236}">
                  <a16:creationId xmlns:a16="http://schemas.microsoft.com/office/drawing/2014/main" id="{4BE6921F-86E6-8AA1-4527-4C8A27B75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91525" y="6115529"/>
              <a:ext cx="673463" cy="374255"/>
            </a:xfrm>
            <a:prstGeom prst="rect">
              <a:avLst/>
            </a:prstGeom>
          </p:spPr>
        </p:pic>
      </p:grpSp>
    </p:spTree>
    <p:extLst>
      <p:ext uri="{BB962C8B-B14F-4D97-AF65-F5344CB8AC3E}">
        <p14:creationId xmlns:p14="http://schemas.microsoft.com/office/powerpoint/2010/main" val="3457391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707270-EBB8-412F-8D38-73561795B431}"/>
              </a:ext>
            </a:extLst>
          </p:cNvPr>
          <p:cNvGraphicFramePr>
            <a:graphicFrameLocks noChangeAspect="1"/>
          </p:cNvGraphicFramePr>
          <p:nvPr userDrawn="1">
            <p:custDataLst>
              <p:tags r:id="rId10"/>
            </p:custDataLst>
            <p:extLst>
              <p:ext uri="{D42A27DB-BD31-4B8C-83A1-F6EECF244321}">
                <p14:modId xmlns:p14="http://schemas.microsoft.com/office/powerpoint/2010/main" val="1319594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8" name="Object 7" hidden="1">
                        <a:extLst>
                          <a:ext uri="{FF2B5EF4-FFF2-40B4-BE49-F238E27FC236}">
                            <a16:creationId xmlns:a16="http://schemas.microsoft.com/office/drawing/2014/main" id="{AF707270-EBB8-412F-8D38-73561795B43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ttangolo 6">
            <a:extLst>
              <a:ext uri="{FF2B5EF4-FFF2-40B4-BE49-F238E27FC236}">
                <a16:creationId xmlns:a16="http://schemas.microsoft.com/office/drawing/2014/main" id="{8D8EA3D9-6E93-7E38-6D9F-8381CBA1A6C4}"/>
              </a:ext>
            </a:extLst>
          </p:cNvPr>
          <p:cNvSpPr/>
          <p:nvPr userDrawn="1"/>
        </p:nvSpPr>
        <p:spPr>
          <a:xfrm>
            <a:off x="1" y="0"/>
            <a:ext cx="2602523"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sp>
        <p:nvSpPr>
          <p:cNvPr id="9" name="CasellaDiTesto 12">
            <a:extLst>
              <a:ext uri="{FF2B5EF4-FFF2-40B4-BE49-F238E27FC236}">
                <a16:creationId xmlns:a16="http://schemas.microsoft.com/office/drawing/2014/main" id="{167923C3-E652-CE04-9755-342ED2303C01}"/>
              </a:ext>
            </a:extLst>
          </p:cNvPr>
          <p:cNvSpPr txBox="1">
            <a:spLocks/>
          </p:cNvSpPr>
          <p:nvPr userDrawn="1"/>
        </p:nvSpPr>
        <p:spPr>
          <a:xfrm>
            <a:off x="185179" y="6142561"/>
            <a:ext cx="5287432" cy="423193"/>
          </a:xfrm>
          <a:prstGeom prst="rect">
            <a:avLst/>
          </a:prstGeom>
          <a:noFill/>
        </p:spPr>
        <p:txBody>
          <a:bodyPr wrap="square" rtlCol="0">
            <a:spAutoFit/>
          </a:bodyPr>
          <a:lstStyle>
            <a:defPPr>
              <a:defRPr lang="it-IT"/>
            </a:defPPr>
            <a:lvl1pPr marR="0" lvl="0" indent="0" fontAlgn="auto">
              <a:lnSpc>
                <a:spcPts val="720"/>
              </a:lnSpc>
              <a:spcBef>
                <a:spcPts val="0"/>
              </a:spcBef>
              <a:spcAft>
                <a:spcPts val="0"/>
              </a:spcAft>
              <a:buClrTx/>
              <a:buSzTx/>
              <a:buFontTx/>
              <a:buNone/>
              <a:tabLst/>
              <a:defRPr sz="1100" b="1" i="0" spc="-20">
                <a:solidFill>
                  <a:srgbClr val="00E1FA"/>
                </a:solidFill>
                <a:latin typeface="Circular Pro Bold" panose="020B0604020101020102" pitchFamily="34" charset="77"/>
                <a:ea typeface="Circular Bold" panose="02000801000000010001" pitchFamily="2" charset="0"/>
                <a:cs typeface="Circular Pro Bold" panose="020B0604020101020102" pitchFamily="34" charset="77"/>
              </a:defRPr>
            </a:lvl1pPr>
          </a:lstStyle>
          <a:p>
            <a:pPr lvl="0">
              <a:lnSpc>
                <a:spcPct val="100000"/>
              </a:lnSpc>
            </a:pPr>
            <a:r>
              <a:rPr lang="it-IT" sz="1100" b="1" i="0" u="none" strike="noStrike" kern="1200" spc="0" dirty="0">
                <a:solidFill>
                  <a:srgbClr val="00E1FA"/>
                </a:solidFill>
                <a:effectLst/>
                <a:latin typeface="Arial" panose="020B0604020202020204" pitchFamily="34" charset="0"/>
                <a:ea typeface="Circular Bold" panose="02000801000000010001" pitchFamily="2" charset="0"/>
                <a:cs typeface="Arial" panose="020B0604020202020204" pitchFamily="34" charset="0"/>
              </a:rPr>
              <a:t>LA MEGLIO (TELE)GIOVENT</a:t>
            </a:r>
            <a:r>
              <a:rPr lang="it-IT" sz="1100" b="1" i="0" kern="1200" spc="-20" dirty="0">
                <a:solidFill>
                  <a:srgbClr val="00E1FA"/>
                </a:solidFill>
                <a:effectLst/>
                <a:latin typeface="Arial" panose="020B0604020202020204" pitchFamily="34" charset="0"/>
                <a:ea typeface="Circular Bold" panose="02000801000000010001" pitchFamily="2" charset="0"/>
                <a:cs typeface="Arial" panose="020B0604020202020204" pitchFamily="34" charset="0"/>
              </a:rPr>
              <a:t>Ù</a:t>
            </a:r>
            <a:endParaRPr lang="it-IT" sz="1100" b="1" i="0" u="none" strike="noStrike" kern="1200" spc="0" dirty="0">
              <a:solidFill>
                <a:srgbClr val="00E1FA"/>
              </a:solidFill>
              <a:effectLst/>
              <a:latin typeface="Arial" panose="020B0604020202020204" pitchFamily="34" charset="0"/>
              <a:ea typeface="Circular Bold" panose="02000801000000010001" pitchFamily="2" charset="0"/>
              <a:cs typeface="Arial" panose="020B0604020202020204" pitchFamily="34" charset="0"/>
            </a:endParaRPr>
          </a:p>
          <a:p>
            <a:pPr lvl="0">
              <a:lnSpc>
                <a:spcPct val="100000"/>
              </a:lnSpc>
            </a:pPr>
            <a:r>
              <a:rPr lang="it-IT" sz="1050" b="0" i="0" spc="0" dirty="0">
                <a:solidFill>
                  <a:srgbClr val="2D3D4E"/>
                </a:solidFill>
                <a:latin typeface="Arial" panose="020B0604020202020204" pitchFamily="34" charset="0"/>
                <a:cs typeface="Arial" panose="020B0604020202020204" pitchFamily="34" charset="0"/>
              </a:rPr>
              <a:t>Secondo rapporto Auditel-Ipsos Doxa </a:t>
            </a:r>
          </a:p>
        </p:txBody>
      </p:sp>
      <p:grpSp>
        <p:nvGrpSpPr>
          <p:cNvPr id="14" name="Gruppo 13">
            <a:extLst>
              <a:ext uri="{FF2B5EF4-FFF2-40B4-BE49-F238E27FC236}">
                <a16:creationId xmlns:a16="http://schemas.microsoft.com/office/drawing/2014/main" id="{915690C7-B071-EB63-5E01-FDA7CDA862BE}"/>
              </a:ext>
            </a:extLst>
          </p:cNvPr>
          <p:cNvGrpSpPr/>
          <p:nvPr userDrawn="1"/>
        </p:nvGrpSpPr>
        <p:grpSpPr>
          <a:xfrm>
            <a:off x="10061531" y="6024153"/>
            <a:ext cx="1903457" cy="584840"/>
            <a:chOff x="10061531" y="6024153"/>
            <a:chExt cx="1903457" cy="584840"/>
          </a:xfrm>
        </p:grpSpPr>
        <p:pic>
          <p:nvPicPr>
            <p:cNvPr id="15" name="Immagine 14">
              <a:extLst>
                <a:ext uri="{FF2B5EF4-FFF2-40B4-BE49-F238E27FC236}">
                  <a16:creationId xmlns:a16="http://schemas.microsoft.com/office/drawing/2014/main" id="{06E0FEAD-99B1-0ABC-C4EA-BB9403049047}"/>
                </a:ext>
              </a:extLst>
            </p:cNvPr>
            <p:cNvPicPr>
              <a:picLocks noChangeAspect="1"/>
            </p:cNvPicPr>
            <p:nvPr/>
          </p:nvPicPr>
          <p:blipFill>
            <a:blip r:embed="rId13">
              <a:extLst>
                <a:ext uri="{28A0092B-C50C-407E-A947-70E740481C1C}">
                  <a14:useLocalDpi xmlns:a14="http://schemas.microsoft.com/office/drawing/2010/main" val="0"/>
                </a:ext>
              </a:extLst>
            </a:blip>
            <a:srcRect l="70268" t="1301" r="13808" b="-2511"/>
            <a:stretch/>
          </p:blipFill>
          <p:spPr>
            <a:xfrm>
              <a:off x="10061531" y="6024153"/>
              <a:ext cx="1274041" cy="584840"/>
            </a:xfrm>
            <a:prstGeom prst="rect">
              <a:avLst/>
            </a:prstGeom>
          </p:spPr>
        </p:pic>
        <p:pic>
          <p:nvPicPr>
            <p:cNvPr id="16" name="Immagine 15">
              <a:extLst>
                <a:ext uri="{FF2B5EF4-FFF2-40B4-BE49-F238E27FC236}">
                  <a16:creationId xmlns:a16="http://schemas.microsoft.com/office/drawing/2014/main" id="{1E4D3765-3B39-30B8-5092-278D2B28EA2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291525" y="6115529"/>
              <a:ext cx="673463" cy="374255"/>
            </a:xfrm>
            <a:prstGeom prst="rect">
              <a:avLst/>
            </a:prstGeom>
          </p:spPr>
        </p:pic>
      </p:grpSp>
    </p:spTree>
    <p:extLst>
      <p:ext uri="{BB962C8B-B14F-4D97-AF65-F5344CB8AC3E}">
        <p14:creationId xmlns:p14="http://schemas.microsoft.com/office/powerpoint/2010/main" val="1861695972"/>
      </p:ext>
    </p:extLst>
  </p:cSld>
  <p:clrMap bg1="lt1" tx1="dk1" bg2="lt2" tx2="dk2" accent1="accent1" accent2="accent2" accent3="accent3" accent4="accent4" accent5="accent5" accent6="accent6" hlink="hlink" folHlink="folHlink"/>
  <p:sldLayoutIdLst>
    <p:sldLayoutId id="2147483769" r:id="rId1"/>
    <p:sldLayoutId id="2147483775" r:id="rId2"/>
    <p:sldLayoutId id="2147483771" r:id="rId3"/>
    <p:sldLayoutId id="2147483772" r:id="rId4"/>
    <p:sldLayoutId id="2147483773" r:id="rId5"/>
    <p:sldLayoutId id="2147483774" r:id="rId6"/>
    <p:sldLayoutId id="2147483776" r:id="rId7"/>
    <p:sldLayoutId id="214748378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image" Target="../media/image33.sv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sv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0.svg"/><Relationship Id="rId7" Type="http://schemas.openxmlformats.org/officeDocument/2006/relationships/image" Target="../media/image43.sv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5.svg"/><Relationship Id="rId11" Type="http://schemas.openxmlformats.org/officeDocument/2006/relationships/image" Target="../media/image47.svg"/><Relationship Id="rId5" Type="http://schemas.openxmlformats.org/officeDocument/2006/relationships/image" Target="../media/image42.svg"/><Relationship Id="rId10" Type="http://schemas.openxmlformats.org/officeDocument/2006/relationships/image" Target="../media/image46.svg"/><Relationship Id="rId4" Type="http://schemas.openxmlformats.org/officeDocument/2006/relationships/image" Target="../media/image41.svg"/><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image" Target="../media/image4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53.svg"/><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12"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chart" Target="../charts/chart11.xml"/><Relationship Id="rId11" Type="http://schemas.openxmlformats.org/officeDocument/2006/relationships/chart" Target="../charts/chart16.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chart" Target="../charts/chart9.xml"/><Relationship Id="rId9" Type="http://schemas.openxmlformats.org/officeDocument/2006/relationships/chart" Target="../charts/char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5.svg"/><Relationship Id="rId7"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55.svg"/><Relationship Id="rId4" Type="http://schemas.openxmlformats.org/officeDocument/2006/relationships/image" Target="../media/image5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2.sv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21.svg"/><Relationship Id="rId2" Type="http://schemas.openxmlformats.org/officeDocument/2006/relationships/tags" Target="../tags/tag5.xml"/><Relationship Id="rId16" Type="http://schemas.openxmlformats.org/officeDocument/2006/relationships/image" Target="../media/image25.sv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0.svg"/><Relationship Id="rId5" Type="http://schemas.openxmlformats.org/officeDocument/2006/relationships/tags" Target="../tags/tag8.xml"/><Relationship Id="rId15" Type="http://schemas.openxmlformats.org/officeDocument/2006/relationships/image" Target="../media/image24.svg"/><Relationship Id="rId10" Type="http://schemas.openxmlformats.org/officeDocument/2006/relationships/image" Target="../media/image19.svg"/><Relationship Id="rId4" Type="http://schemas.openxmlformats.org/officeDocument/2006/relationships/tags" Target="../tags/tag7.xml"/><Relationship Id="rId9" Type="http://schemas.openxmlformats.org/officeDocument/2006/relationships/notesSlide" Target="../notesSlides/notesSlide8.xml"/><Relationship Id="rId14"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2.sv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3.sv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6CB362-5BF1-584E-8358-D3D4A23D9768}"/>
              </a:ext>
            </a:extLst>
          </p:cNvPr>
          <p:cNvSpPr txBox="1"/>
          <p:nvPr/>
        </p:nvSpPr>
        <p:spPr>
          <a:xfrm>
            <a:off x="12422038" y="6883879"/>
            <a:ext cx="184731" cy="369332"/>
          </a:xfrm>
          <a:prstGeom prst="rect">
            <a:avLst/>
          </a:prstGeom>
          <a:noFill/>
        </p:spPr>
        <p:txBody>
          <a:bodyPr wrap="none" rtlCol="0">
            <a:spAutoFit/>
          </a:bodyPr>
          <a:lstStyle/>
          <a:p>
            <a:endParaRPr lang="it-IT"/>
          </a:p>
        </p:txBody>
      </p:sp>
      <p:sp>
        <p:nvSpPr>
          <p:cNvPr id="4" name="TextBox 3">
            <a:extLst>
              <a:ext uri="{FF2B5EF4-FFF2-40B4-BE49-F238E27FC236}">
                <a16:creationId xmlns:a16="http://schemas.microsoft.com/office/drawing/2014/main" id="{83D73B53-B24F-B042-8B59-2A9DB03D4A82}"/>
              </a:ext>
            </a:extLst>
          </p:cNvPr>
          <p:cNvSpPr txBox="1"/>
          <p:nvPr/>
        </p:nvSpPr>
        <p:spPr>
          <a:xfrm>
            <a:off x="11794921" y="6937695"/>
            <a:ext cx="184731" cy="369332"/>
          </a:xfrm>
          <a:prstGeom prst="rect">
            <a:avLst/>
          </a:prstGeom>
          <a:noFill/>
        </p:spPr>
        <p:txBody>
          <a:bodyPr wrap="none" rtlCol="0">
            <a:spAutoFit/>
          </a:bodyPr>
          <a:lstStyle/>
          <a:p>
            <a:endParaRPr lang="it-IT"/>
          </a:p>
        </p:txBody>
      </p:sp>
      <p:sp>
        <p:nvSpPr>
          <p:cNvPr id="15" name="CasellaDiTesto 14">
            <a:extLst>
              <a:ext uri="{FF2B5EF4-FFF2-40B4-BE49-F238E27FC236}">
                <a16:creationId xmlns:a16="http://schemas.microsoft.com/office/drawing/2014/main" id="{C4CA1ED2-FFA9-C729-09AE-29601D00F363}"/>
              </a:ext>
            </a:extLst>
          </p:cNvPr>
          <p:cNvSpPr txBox="1"/>
          <p:nvPr/>
        </p:nvSpPr>
        <p:spPr>
          <a:xfrm>
            <a:off x="3691683" y="5771343"/>
            <a:ext cx="4808634" cy="861774"/>
          </a:xfrm>
          <a:prstGeom prst="rect">
            <a:avLst/>
          </a:prstGeom>
          <a:noFill/>
        </p:spPr>
        <p:txBody>
          <a:bodyPr wrap="square" rtlCol="0">
            <a:spAutoFit/>
          </a:bodyPr>
          <a:lstStyle/>
          <a:p>
            <a:pPr algn="ctr"/>
            <a:r>
              <a:rPr lang="it-IT" sz="2000" b="1" dirty="0">
                <a:solidFill>
                  <a:srgbClr val="00E1FA"/>
                </a:solidFill>
                <a:latin typeface="Arial" panose="020B0604020202020204" pitchFamily="34" charset="0"/>
                <a:ea typeface="Circular Bold" panose="02000801000000010001" pitchFamily="2" charset="0"/>
                <a:cs typeface="Arial" panose="020B0604020202020204" pitchFamily="34" charset="0"/>
              </a:rPr>
              <a:t>Secondo rapporto Auditel-Ipsos Doxa</a:t>
            </a:r>
          </a:p>
          <a:p>
            <a:pPr algn="ctr"/>
            <a:r>
              <a:rPr lang="it-IT" sz="1500" dirty="0">
                <a:solidFill>
                  <a:srgbClr val="2D3D4E"/>
                </a:solidFill>
                <a:latin typeface="Arial" panose="020B0604020202020204" pitchFamily="34" charset="0"/>
                <a:ea typeface="Circular Bold" panose="02000801000000010001" pitchFamily="2" charset="0"/>
                <a:cs typeface="Arial" panose="020B0604020202020204" pitchFamily="34" charset="0"/>
              </a:rPr>
              <a:t>21 maggio 2026</a:t>
            </a:r>
          </a:p>
          <a:p>
            <a:pPr algn="ctr"/>
            <a:endParaRPr lang="it-IT" sz="1500" dirty="0">
              <a:solidFill>
                <a:srgbClr val="2D3D4E"/>
              </a:solidFill>
              <a:latin typeface="Arial" panose="020B0604020202020204" pitchFamily="34" charset="0"/>
              <a:ea typeface="Circular Bold" panose="02000801000000010001" pitchFamily="2" charset="0"/>
              <a:cs typeface="Arial" panose="020B0604020202020204" pitchFamily="34" charset="0"/>
            </a:endParaRPr>
          </a:p>
        </p:txBody>
      </p:sp>
      <p:pic>
        <p:nvPicPr>
          <p:cNvPr id="3" name="Immagine 2">
            <a:extLst>
              <a:ext uri="{FF2B5EF4-FFF2-40B4-BE49-F238E27FC236}">
                <a16:creationId xmlns:a16="http://schemas.microsoft.com/office/drawing/2014/main" id="{13034BBA-511E-7443-CDEF-CAEA76844460}"/>
              </a:ext>
            </a:extLst>
          </p:cNvPr>
          <p:cNvPicPr>
            <a:picLocks noChangeAspect="1"/>
          </p:cNvPicPr>
          <p:nvPr/>
        </p:nvPicPr>
        <p:blipFill>
          <a:blip r:embed="rId3">
            <a:lum contrast="26000"/>
          </a:blip>
          <a:stretch>
            <a:fillRect/>
          </a:stretch>
        </p:blipFill>
        <p:spPr>
          <a:xfrm>
            <a:off x="869635" y="4007794"/>
            <a:ext cx="1285266" cy="1305506"/>
          </a:xfrm>
          <a:prstGeom prst="rect">
            <a:avLst/>
          </a:prstGeom>
        </p:spPr>
      </p:pic>
      <p:grpSp>
        <p:nvGrpSpPr>
          <p:cNvPr id="24" name="Gruppo 23">
            <a:extLst>
              <a:ext uri="{FF2B5EF4-FFF2-40B4-BE49-F238E27FC236}">
                <a16:creationId xmlns:a16="http://schemas.microsoft.com/office/drawing/2014/main" id="{EBA0EBB4-F2B4-AF5C-F1E6-660887163E73}"/>
              </a:ext>
            </a:extLst>
          </p:cNvPr>
          <p:cNvGrpSpPr/>
          <p:nvPr/>
        </p:nvGrpSpPr>
        <p:grpSpPr>
          <a:xfrm>
            <a:off x="1612069" y="1249219"/>
            <a:ext cx="9554167" cy="3534371"/>
            <a:chOff x="1500189" y="1321243"/>
            <a:chExt cx="9554167" cy="3534371"/>
          </a:xfrm>
        </p:grpSpPr>
        <p:sp>
          <p:nvSpPr>
            <p:cNvPr id="10" name="Google Shape;133;p26">
              <a:extLst>
                <a:ext uri="{FF2B5EF4-FFF2-40B4-BE49-F238E27FC236}">
                  <a16:creationId xmlns:a16="http://schemas.microsoft.com/office/drawing/2014/main" id="{892E0C5E-0955-9C76-06D8-474A41443F3A}"/>
                </a:ext>
              </a:extLst>
            </p:cNvPr>
            <p:cNvSpPr txBox="1">
              <a:spLocks/>
            </p:cNvSpPr>
            <p:nvPr/>
          </p:nvSpPr>
          <p:spPr>
            <a:xfrm>
              <a:off x="1500189" y="2146434"/>
              <a:ext cx="8967862" cy="2709180"/>
            </a:xfrm>
            <a:prstGeom prst="rect">
              <a:avLst/>
            </a:prstGeom>
          </p:spPr>
          <p:txBody>
            <a:bodyPr spcFirstLastPara="1" vert="horz" wrap="square" lIns="121900" tIns="121900" rIns="121900" bIns="121900" rtlCol="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it-IT" sz="7200" b="1" dirty="0">
                  <a:solidFill>
                    <a:srgbClr val="2D3D4D"/>
                  </a:solidFill>
                  <a:latin typeface="Arial" panose="020B0604020202020204" pitchFamily="34" charset="0"/>
                  <a:ea typeface="Montserrat"/>
                  <a:cs typeface="Arial" panose="020B0604020202020204" pitchFamily="34" charset="0"/>
                  <a:sym typeface="Montserrat"/>
                </a:rPr>
                <a:t>LA MEGLIO</a:t>
              </a:r>
            </a:p>
            <a:p>
              <a:pPr algn="ctr">
                <a:lnSpc>
                  <a:spcPct val="80000"/>
                </a:lnSpc>
              </a:pPr>
              <a:r>
                <a:rPr lang="it-IT" sz="7200" b="1" dirty="0">
                  <a:solidFill>
                    <a:srgbClr val="2D3D4D"/>
                  </a:solidFill>
                  <a:latin typeface="Arial" panose="020B0604020202020204" pitchFamily="34" charset="0"/>
                  <a:ea typeface="Montserrat"/>
                  <a:cs typeface="Arial" panose="020B0604020202020204" pitchFamily="34" charset="0"/>
                  <a:sym typeface="Montserrat"/>
                </a:rPr>
                <a:t>(TELE)GIOVENTÙ</a:t>
              </a:r>
            </a:p>
            <a:p>
              <a:pPr algn="ctr">
                <a:lnSpc>
                  <a:spcPct val="80000"/>
                </a:lnSpc>
              </a:pPr>
              <a:endParaRPr lang="it-IT" sz="1200" b="1" dirty="0">
                <a:solidFill>
                  <a:srgbClr val="00E1FA"/>
                </a:solidFill>
                <a:latin typeface="Arial" panose="020B0604020202020204" pitchFamily="34" charset="0"/>
                <a:ea typeface="Montserrat"/>
                <a:cs typeface="Arial" panose="020B0604020202020204" pitchFamily="34" charset="0"/>
                <a:sym typeface="Montserrat"/>
              </a:endParaRPr>
            </a:p>
            <a:p>
              <a:pPr algn="ctr">
                <a:lnSpc>
                  <a:spcPct val="80000"/>
                </a:lnSpc>
              </a:pPr>
              <a:r>
                <a:rPr lang="it-IT" sz="2800" b="1" dirty="0">
                  <a:solidFill>
                    <a:srgbClr val="00E1FA"/>
                  </a:solidFill>
                  <a:latin typeface="Arial" panose="020B0604020202020204" pitchFamily="34" charset="0"/>
                  <a:ea typeface="Montserrat"/>
                  <a:cs typeface="Arial" panose="020B0604020202020204" pitchFamily="34" charset="0"/>
                  <a:sym typeface="Montserrat"/>
                </a:rPr>
                <a:t>Come cambia il rapporto tra i giovani e la TV nei tre cicli della vita: l’addio al nido, il volo, il nuovo nido</a:t>
              </a:r>
            </a:p>
          </p:txBody>
        </p:sp>
        <p:pic>
          <p:nvPicPr>
            <p:cNvPr id="23" name="Immagine 22">
              <a:extLst>
                <a:ext uri="{FF2B5EF4-FFF2-40B4-BE49-F238E27FC236}">
                  <a16:creationId xmlns:a16="http://schemas.microsoft.com/office/drawing/2014/main" id="{47B9103B-1774-82F6-8EAC-162BEF8D874F}"/>
                </a:ext>
              </a:extLst>
            </p:cNvPr>
            <p:cNvPicPr>
              <a:picLocks noChangeAspect="1"/>
            </p:cNvPicPr>
            <p:nvPr/>
          </p:nvPicPr>
          <p:blipFill>
            <a:blip r:embed="rId3">
              <a:lum contrast="26000"/>
            </a:blip>
            <a:stretch>
              <a:fillRect/>
            </a:stretch>
          </p:blipFill>
          <p:spPr>
            <a:xfrm rot="10800000">
              <a:off x="9769090" y="1321243"/>
              <a:ext cx="1285266" cy="1305506"/>
            </a:xfrm>
            <a:prstGeom prst="rect">
              <a:avLst/>
            </a:prstGeom>
          </p:spPr>
        </p:pic>
      </p:grpSp>
    </p:spTree>
    <p:extLst>
      <p:ext uri="{BB962C8B-B14F-4D97-AF65-F5344CB8AC3E}">
        <p14:creationId xmlns:p14="http://schemas.microsoft.com/office/powerpoint/2010/main" val="123542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FA52C-30E3-A063-121B-D9042B1FCB74}"/>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8CDE9883-10BD-41CD-92B5-DBF209887E0B}"/>
              </a:ext>
            </a:extLst>
          </p:cNvPr>
          <p:cNvSpPr>
            <a:spLocks noGrp="1"/>
          </p:cNvSpPr>
          <p:nvPr>
            <p:ph type="title"/>
          </p:nvPr>
        </p:nvSpPr>
        <p:spPr/>
        <p:txBody>
          <a:bodyPr/>
          <a:lstStyle/>
          <a:p>
            <a:r>
              <a:rPr lang="it-IT" dirty="0"/>
              <a:t>TV connesse in crescita rispetto all’anno scorso trainate dalle Smart TV</a:t>
            </a:r>
          </a:p>
        </p:txBody>
      </p:sp>
      <p:pic>
        <p:nvPicPr>
          <p:cNvPr id="23" name="Elemento grafico 22" descr="Televisione contorno">
            <a:extLst>
              <a:ext uri="{FF2B5EF4-FFF2-40B4-BE49-F238E27FC236}">
                <a16:creationId xmlns:a16="http://schemas.microsoft.com/office/drawing/2014/main" id="{BA516F01-91FA-6C7F-722B-E1D5ABF7A9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44430" y="1097344"/>
            <a:ext cx="5040000" cy="5040000"/>
          </a:xfrm>
          <a:prstGeom prst="rect">
            <a:avLst/>
          </a:prstGeom>
        </p:spPr>
      </p:pic>
      <p:sp>
        <p:nvSpPr>
          <p:cNvPr id="27" name="CasellaDiTesto 26">
            <a:extLst>
              <a:ext uri="{FF2B5EF4-FFF2-40B4-BE49-F238E27FC236}">
                <a16:creationId xmlns:a16="http://schemas.microsoft.com/office/drawing/2014/main" id="{BECCE9BA-4BB1-084B-DE2D-6E23DE854504}"/>
              </a:ext>
            </a:extLst>
          </p:cNvPr>
          <p:cNvSpPr txBox="1"/>
          <p:nvPr/>
        </p:nvSpPr>
        <p:spPr>
          <a:xfrm>
            <a:off x="5290963" y="1344276"/>
            <a:ext cx="3746935" cy="43088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100% </a:t>
            </a:r>
            <a:r>
              <a:rPr kumimoji="0" lang="it-IT" sz="2000" b="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Apparecchi TV</a:t>
            </a:r>
          </a:p>
        </p:txBody>
      </p:sp>
      <p:sp>
        <p:nvSpPr>
          <p:cNvPr id="29" name="Rettangolo 28">
            <a:extLst>
              <a:ext uri="{FF2B5EF4-FFF2-40B4-BE49-F238E27FC236}">
                <a16:creationId xmlns:a16="http://schemas.microsoft.com/office/drawing/2014/main" id="{BBF66BD2-7BF8-7205-0607-7D236E728A44}"/>
              </a:ext>
            </a:extLst>
          </p:cNvPr>
          <p:cNvSpPr/>
          <p:nvPr/>
        </p:nvSpPr>
        <p:spPr>
          <a:xfrm>
            <a:off x="5184430" y="2904481"/>
            <a:ext cx="3960000" cy="1548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Barlow"/>
              <a:ea typeface="+mn-ea"/>
              <a:cs typeface="+mn-cs"/>
            </a:endParaRPr>
          </a:p>
        </p:txBody>
      </p:sp>
      <p:sp>
        <p:nvSpPr>
          <p:cNvPr id="31" name="CasellaDiTesto 30">
            <a:extLst>
              <a:ext uri="{FF2B5EF4-FFF2-40B4-BE49-F238E27FC236}">
                <a16:creationId xmlns:a16="http://schemas.microsoft.com/office/drawing/2014/main" id="{DC45130A-8C2C-F7D5-93E3-69EC804DA106}"/>
              </a:ext>
            </a:extLst>
          </p:cNvPr>
          <p:cNvSpPr txBox="1"/>
          <p:nvPr/>
        </p:nvSpPr>
        <p:spPr>
          <a:xfrm>
            <a:off x="5634430" y="2453646"/>
            <a:ext cx="3060000" cy="43088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b="1" dirty="0">
                <a:solidFill>
                  <a:srgbClr val="2D3D4D"/>
                </a:solidFill>
                <a:latin typeface="Arial" panose="020B0604020202020204" pitchFamily="34" charset="0"/>
                <a:cs typeface="Arial" panose="020B0604020202020204" pitchFamily="34" charset="0"/>
              </a:rPr>
              <a:t>61%</a:t>
            </a:r>
            <a:r>
              <a:rPr kumimoji="0" lang="it-IT" sz="28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 </a:t>
            </a:r>
            <a:r>
              <a:rPr kumimoji="0" lang="it-IT" sz="2000" b="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TV connesse</a:t>
            </a:r>
            <a:endParaRPr kumimoji="0" lang="it-IT" sz="20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endParaRPr>
          </a:p>
        </p:txBody>
      </p:sp>
      <p:sp>
        <p:nvSpPr>
          <p:cNvPr id="32" name="Rettangolo 31">
            <a:extLst>
              <a:ext uri="{FF2B5EF4-FFF2-40B4-BE49-F238E27FC236}">
                <a16:creationId xmlns:a16="http://schemas.microsoft.com/office/drawing/2014/main" id="{8A727FCA-CCF9-DF4F-0594-1B587429435B}"/>
              </a:ext>
            </a:extLst>
          </p:cNvPr>
          <p:cNvSpPr/>
          <p:nvPr/>
        </p:nvSpPr>
        <p:spPr>
          <a:xfrm>
            <a:off x="5274430" y="3113161"/>
            <a:ext cx="3780000" cy="1260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Barlow"/>
              <a:ea typeface="+mn-ea"/>
              <a:cs typeface="+mn-cs"/>
            </a:endParaRPr>
          </a:p>
        </p:txBody>
      </p:sp>
      <p:sp>
        <p:nvSpPr>
          <p:cNvPr id="33" name="CasellaDiTesto 32">
            <a:extLst>
              <a:ext uri="{FF2B5EF4-FFF2-40B4-BE49-F238E27FC236}">
                <a16:creationId xmlns:a16="http://schemas.microsoft.com/office/drawing/2014/main" id="{644A796E-900A-082E-D25F-A60F02E9F8E1}"/>
              </a:ext>
            </a:extLst>
          </p:cNvPr>
          <p:cNvSpPr txBox="1"/>
          <p:nvPr/>
        </p:nvSpPr>
        <p:spPr>
          <a:xfrm>
            <a:off x="5540833" y="3907148"/>
            <a:ext cx="3247194"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b="1" dirty="0">
                <a:solidFill>
                  <a:prstClr val="white"/>
                </a:solidFill>
                <a:latin typeface="Arial" panose="020B0604020202020204" pitchFamily="34" charset="0"/>
                <a:cs typeface="Arial" panose="020B0604020202020204" pitchFamily="34" charset="0"/>
              </a:rPr>
              <a:t>57%</a:t>
            </a:r>
            <a:r>
              <a:rPr kumimoji="0" lang="it-IT"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it-IT"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Smart TV </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6" name="CasellaDiTesto 35">
            <a:extLst>
              <a:ext uri="{FF2B5EF4-FFF2-40B4-BE49-F238E27FC236}">
                <a16:creationId xmlns:a16="http://schemas.microsoft.com/office/drawing/2014/main" id="{2B2E63D7-187C-7569-863F-86CBD4EF1809}"/>
              </a:ext>
            </a:extLst>
          </p:cNvPr>
          <p:cNvSpPr txBox="1"/>
          <p:nvPr/>
        </p:nvSpPr>
        <p:spPr>
          <a:xfrm>
            <a:off x="9971439" y="2576756"/>
            <a:ext cx="519373"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+8%</a:t>
            </a:r>
          </a:p>
        </p:txBody>
      </p:sp>
      <p:sp>
        <p:nvSpPr>
          <p:cNvPr id="37" name="CasellaDiTesto 36">
            <a:extLst>
              <a:ext uri="{FF2B5EF4-FFF2-40B4-BE49-F238E27FC236}">
                <a16:creationId xmlns:a16="http://schemas.microsoft.com/office/drawing/2014/main" id="{AB70750D-81FC-6F83-5D9A-11D1F10822C9}"/>
              </a:ext>
            </a:extLst>
          </p:cNvPr>
          <p:cNvSpPr txBox="1"/>
          <p:nvPr/>
        </p:nvSpPr>
        <p:spPr>
          <a:xfrm>
            <a:off x="9900105" y="4030258"/>
            <a:ext cx="519373"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a:t>
            </a:r>
            <a:r>
              <a:rPr lang="it-IT" sz="2000" b="1" dirty="0">
                <a:solidFill>
                  <a:srgbClr val="2D3D4D"/>
                </a:solidFill>
                <a:latin typeface="Arial" panose="020B0604020202020204" pitchFamily="34" charset="0"/>
                <a:cs typeface="Arial" panose="020B0604020202020204" pitchFamily="34" charset="0"/>
              </a:rPr>
              <a:t>9</a:t>
            </a:r>
            <a:r>
              <a:rPr kumimoji="0" lang="it-IT" sz="20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a:t>
            </a:r>
          </a:p>
        </p:txBody>
      </p:sp>
      <p:sp>
        <p:nvSpPr>
          <p:cNvPr id="39" name="CasellaDiTesto 38">
            <a:extLst>
              <a:ext uri="{FF2B5EF4-FFF2-40B4-BE49-F238E27FC236}">
                <a16:creationId xmlns:a16="http://schemas.microsoft.com/office/drawing/2014/main" id="{D139EB81-6129-4D26-0C2B-41121AFA3509}"/>
              </a:ext>
            </a:extLst>
          </p:cNvPr>
          <p:cNvSpPr txBox="1"/>
          <p:nvPr/>
        </p:nvSpPr>
        <p:spPr>
          <a:xfrm>
            <a:off x="9508343" y="1096201"/>
            <a:ext cx="2024845" cy="261848"/>
          </a:xfrm>
          <a:prstGeom prst="rect">
            <a:avLst/>
          </a:prstGeom>
          <a:solidFill>
            <a:srgbClr val="55FFB2"/>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Delta % vs. 2024</a:t>
            </a:r>
          </a:p>
        </p:txBody>
      </p:sp>
      <p:sp>
        <p:nvSpPr>
          <p:cNvPr id="40" name="CasellaDiTesto 39">
            <a:extLst>
              <a:ext uri="{FF2B5EF4-FFF2-40B4-BE49-F238E27FC236}">
                <a16:creationId xmlns:a16="http://schemas.microsoft.com/office/drawing/2014/main" id="{75B871E1-BF64-4AD1-B630-842A630246A9}"/>
              </a:ext>
            </a:extLst>
          </p:cNvPr>
          <p:cNvSpPr txBox="1"/>
          <p:nvPr/>
        </p:nvSpPr>
        <p:spPr>
          <a:xfrm>
            <a:off x="6821388" y="5462537"/>
            <a:ext cx="686085" cy="388568"/>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Tx/>
              <a:buFontTx/>
              <a:buNone/>
              <a:tabLst/>
              <a:defRPr/>
            </a:pPr>
            <a:r>
              <a:rPr kumimoji="0" lang="it-IT" sz="24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2025</a:t>
            </a:r>
          </a:p>
        </p:txBody>
      </p:sp>
      <p:sp>
        <p:nvSpPr>
          <p:cNvPr id="8" name="TextBox 7">
            <a:extLst>
              <a:ext uri="{FF2B5EF4-FFF2-40B4-BE49-F238E27FC236}">
                <a16:creationId xmlns:a16="http://schemas.microsoft.com/office/drawing/2014/main" id="{EDD44DED-52BC-0771-4E56-5ABF455A4756}"/>
              </a:ext>
            </a:extLst>
          </p:cNvPr>
          <p:cNvSpPr txBox="1"/>
          <p:nvPr/>
        </p:nvSpPr>
        <p:spPr>
          <a:xfrm>
            <a:off x="3000376" y="391205"/>
            <a:ext cx="8839527" cy="553998"/>
          </a:xfrm>
          <a:prstGeom prst="rect">
            <a:avLst/>
          </a:prstGeom>
          <a:noFill/>
        </p:spPr>
        <p:txBody>
          <a:bodyPr wrap="square" lIns="0" tIns="0" rIns="0" bIns="0" rtlCol="0">
            <a:spAutoFit/>
          </a:bodyPr>
          <a:lstStyle>
            <a:defPPr>
              <a:defRPr lang="fr-FR"/>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lvl="0">
              <a:spcBef>
                <a:spcPts val="400"/>
              </a:spcBef>
              <a:spcAft>
                <a:spcPts val="400"/>
              </a:spcAft>
              <a:defRPr/>
            </a:pPr>
            <a:r>
              <a:rPr lang="en-GB" b="1" dirty="0" err="1">
                <a:solidFill>
                  <a:srgbClr val="2D3D4D"/>
                </a:solidFill>
                <a:latin typeface="Arial" panose="020B0604020202020204" pitchFamily="34" charset="0"/>
                <a:cs typeface="Arial" panose="020B0604020202020204" pitchFamily="34" charset="0"/>
              </a:rPr>
              <a:t>Gli</a:t>
            </a:r>
            <a:r>
              <a:rPr lang="en-GB" b="1" dirty="0">
                <a:solidFill>
                  <a:srgbClr val="2D3D4D"/>
                </a:solidFill>
                <a:latin typeface="Arial" panose="020B0604020202020204" pitchFamily="34" charset="0"/>
                <a:cs typeface="Arial" panose="020B0604020202020204" pitchFamily="34" charset="0"/>
              </a:rPr>
              <a:t> </a:t>
            </a:r>
            <a:r>
              <a:rPr lang="en-GB" b="1" dirty="0" err="1">
                <a:solidFill>
                  <a:srgbClr val="2D3D4D"/>
                </a:solidFill>
                <a:latin typeface="Arial" panose="020B0604020202020204" pitchFamily="34" charset="0"/>
                <a:cs typeface="Arial" panose="020B0604020202020204" pitchFamily="34" charset="0"/>
              </a:rPr>
              <a:t>apparecchi</a:t>
            </a:r>
            <a:r>
              <a:rPr lang="en-GB" b="1" dirty="0">
                <a:solidFill>
                  <a:srgbClr val="2D3D4D"/>
                </a:solidFill>
                <a:latin typeface="Arial" panose="020B0604020202020204" pitchFamily="34" charset="0"/>
                <a:cs typeface="Arial" panose="020B0604020202020204" pitchFamily="34" charset="0"/>
              </a:rPr>
              <a:t> </a:t>
            </a:r>
            <a:r>
              <a:rPr lang="en-GB" b="1" dirty="0" err="1">
                <a:solidFill>
                  <a:srgbClr val="2D3D4D"/>
                </a:solidFill>
                <a:latin typeface="Arial" panose="020B0604020202020204" pitchFamily="34" charset="0"/>
                <a:cs typeface="Arial" panose="020B0604020202020204" pitchFamily="34" charset="0"/>
              </a:rPr>
              <a:t>connessi</a:t>
            </a:r>
            <a:r>
              <a:rPr lang="en-GB" b="1" dirty="0">
                <a:solidFill>
                  <a:srgbClr val="2D3D4D"/>
                </a:solidFill>
                <a:latin typeface="Arial" panose="020B0604020202020204" pitchFamily="34" charset="0"/>
                <a:cs typeface="Arial" panose="020B0604020202020204" pitchFamily="34" charset="0"/>
              </a:rPr>
              <a:t> </a:t>
            </a:r>
            <a:r>
              <a:rPr lang="en-GB" b="1" dirty="0" err="1">
                <a:solidFill>
                  <a:srgbClr val="2D3D4D"/>
                </a:solidFill>
                <a:latin typeface="Arial" panose="020B0604020202020204" pitchFamily="34" charset="0"/>
                <a:cs typeface="Arial" panose="020B0604020202020204" pitchFamily="34" charset="0"/>
              </a:rPr>
              <a:t>superano</a:t>
            </a:r>
            <a:r>
              <a:rPr lang="en-GB" b="1" dirty="0">
                <a:solidFill>
                  <a:srgbClr val="2D3D4D"/>
                </a:solidFill>
                <a:latin typeface="Arial" panose="020B0604020202020204" pitchFamily="34" charset="0"/>
                <a:cs typeface="Arial" panose="020B0604020202020204" pitchFamily="34" charset="0"/>
              </a:rPr>
              <a:t> il 60% del </a:t>
            </a:r>
            <a:r>
              <a:rPr lang="en-GB" b="1" dirty="0" err="1">
                <a:solidFill>
                  <a:srgbClr val="2D3D4D"/>
                </a:solidFill>
                <a:latin typeface="Arial" panose="020B0604020202020204" pitchFamily="34" charset="0"/>
                <a:cs typeface="Arial" panose="020B0604020202020204" pitchFamily="34" charset="0"/>
              </a:rPr>
              <a:t>parco</a:t>
            </a:r>
            <a:r>
              <a:rPr lang="en-GB" b="1" dirty="0">
                <a:solidFill>
                  <a:srgbClr val="2D3D4D"/>
                </a:solidFill>
                <a:latin typeface="Arial" panose="020B0604020202020204" pitchFamily="34" charset="0"/>
                <a:cs typeface="Arial" panose="020B0604020202020204" pitchFamily="34" charset="0"/>
              </a:rPr>
              <a:t> TV </a:t>
            </a:r>
            <a:r>
              <a:rPr lang="en-GB" b="1" dirty="0" err="1">
                <a:solidFill>
                  <a:srgbClr val="2D3D4D"/>
                </a:solidFill>
                <a:latin typeface="Arial" panose="020B0604020202020204" pitchFamily="34" charset="0"/>
                <a:cs typeface="Arial" panose="020B0604020202020204" pitchFamily="34" charset="0"/>
              </a:rPr>
              <a:t>nelle</a:t>
            </a:r>
            <a:r>
              <a:rPr lang="en-GB" b="1" dirty="0">
                <a:solidFill>
                  <a:srgbClr val="2D3D4D"/>
                </a:solidFill>
                <a:latin typeface="Arial" panose="020B0604020202020204" pitchFamily="34" charset="0"/>
                <a:cs typeface="Arial" panose="020B0604020202020204" pitchFamily="34" charset="0"/>
              </a:rPr>
              <a:t> case </a:t>
            </a:r>
            <a:r>
              <a:rPr lang="en-GB" b="1" dirty="0" err="1">
                <a:solidFill>
                  <a:srgbClr val="2D3D4D"/>
                </a:solidFill>
                <a:latin typeface="Arial" panose="020B0604020202020204" pitchFamily="34" charset="0"/>
                <a:cs typeface="Arial" panose="020B0604020202020204" pitchFamily="34" charset="0"/>
              </a:rPr>
              <a:t>italiane</a:t>
            </a:r>
            <a:r>
              <a:rPr lang="en-GB" b="1" dirty="0">
                <a:solidFill>
                  <a:srgbClr val="2D3D4D"/>
                </a:solidFill>
                <a:latin typeface="Arial" panose="020B0604020202020204" pitchFamily="34" charset="0"/>
                <a:cs typeface="Arial" panose="020B0604020202020204" pitchFamily="34" charset="0"/>
              </a:rPr>
              <a:t>. Le TV </a:t>
            </a:r>
            <a:r>
              <a:rPr lang="en-GB" b="1" dirty="0" err="1">
                <a:solidFill>
                  <a:srgbClr val="2D3D4D"/>
                </a:solidFill>
                <a:latin typeface="Arial" panose="020B0604020202020204" pitchFamily="34" charset="0"/>
                <a:cs typeface="Arial" panose="020B0604020202020204" pitchFamily="34" charset="0"/>
              </a:rPr>
              <a:t>connesse</a:t>
            </a:r>
            <a:r>
              <a:rPr lang="en-GB" b="1" dirty="0">
                <a:solidFill>
                  <a:srgbClr val="2D3D4D"/>
                </a:solidFill>
                <a:latin typeface="Arial" panose="020B0604020202020204" pitchFamily="34" charset="0"/>
                <a:cs typeface="Arial" panose="020B0604020202020204" pitchFamily="34" charset="0"/>
              </a:rPr>
              <a:t> </a:t>
            </a:r>
            <a:r>
              <a:rPr lang="en-GB" b="1" dirty="0" err="1">
                <a:solidFill>
                  <a:srgbClr val="2D3D4D"/>
                </a:solidFill>
                <a:latin typeface="Arial" panose="020B0604020202020204" pitchFamily="34" charset="0"/>
                <a:cs typeface="Arial" panose="020B0604020202020204" pitchFamily="34" charset="0"/>
              </a:rPr>
              <a:t>sono</a:t>
            </a:r>
            <a:r>
              <a:rPr lang="en-GB" b="1" dirty="0">
                <a:solidFill>
                  <a:srgbClr val="2D3D4D"/>
                </a:solidFill>
                <a:latin typeface="Arial" panose="020B0604020202020204" pitchFamily="34" charset="0"/>
                <a:cs typeface="Arial" panose="020B0604020202020204" pitchFamily="34" charset="0"/>
              </a:rPr>
              <a:t> per la gran </a:t>
            </a:r>
            <a:r>
              <a:rPr lang="en-GB" b="1" dirty="0" err="1">
                <a:solidFill>
                  <a:srgbClr val="2D3D4D"/>
                </a:solidFill>
                <a:latin typeface="Arial" panose="020B0604020202020204" pitchFamily="34" charset="0"/>
                <a:cs typeface="Arial" panose="020B0604020202020204" pitchFamily="34" charset="0"/>
              </a:rPr>
              <a:t>parte</a:t>
            </a:r>
            <a:r>
              <a:rPr lang="en-GB" b="1" dirty="0">
                <a:solidFill>
                  <a:srgbClr val="2D3D4D"/>
                </a:solidFill>
                <a:latin typeface="Arial" panose="020B0604020202020204" pitchFamily="34" charset="0"/>
                <a:cs typeface="Arial" panose="020B0604020202020204" pitchFamily="34" charset="0"/>
              </a:rPr>
              <a:t> Smart TV, </a:t>
            </a:r>
            <a:r>
              <a:rPr lang="en-GB" b="1" dirty="0" err="1">
                <a:solidFill>
                  <a:srgbClr val="2D3D4D"/>
                </a:solidFill>
                <a:latin typeface="Arial" panose="020B0604020202020204" pitchFamily="34" charset="0"/>
                <a:cs typeface="Arial" panose="020B0604020202020204" pitchFamily="34" charset="0"/>
              </a:rPr>
              <a:t>che</a:t>
            </a:r>
            <a:r>
              <a:rPr lang="en-GB" b="1" dirty="0">
                <a:solidFill>
                  <a:srgbClr val="2D3D4D"/>
                </a:solidFill>
                <a:latin typeface="Arial" panose="020B0604020202020204" pitchFamily="34" charset="0"/>
                <a:cs typeface="Arial" panose="020B0604020202020204" pitchFamily="34" charset="0"/>
              </a:rPr>
              <a:t> </a:t>
            </a:r>
            <a:r>
              <a:rPr lang="en-GB" b="1" dirty="0" err="1">
                <a:solidFill>
                  <a:srgbClr val="2D3D4D"/>
                </a:solidFill>
                <a:latin typeface="Arial" panose="020B0604020202020204" pitchFamily="34" charset="0"/>
                <a:cs typeface="Arial" panose="020B0604020202020204" pitchFamily="34" charset="0"/>
              </a:rPr>
              <a:t>continuano</a:t>
            </a:r>
            <a:r>
              <a:rPr lang="en-GB" b="1" dirty="0">
                <a:solidFill>
                  <a:srgbClr val="2D3D4D"/>
                </a:solidFill>
                <a:latin typeface="Arial" panose="020B0604020202020204" pitchFamily="34" charset="0"/>
                <a:cs typeface="Arial" panose="020B0604020202020204" pitchFamily="34" charset="0"/>
              </a:rPr>
              <a:t> il trend di </a:t>
            </a:r>
            <a:r>
              <a:rPr lang="en-GB" b="1" dirty="0" err="1">
                <a:solidFill>
                  <a:srgbClr val="2D3D4D"/>
                </a:solidFill>
                <a:latin typeface="Arial" panose="020B0604020202020204" pitchFamily="34" charset="0"/>
                <a:cs typeface="Arial" panose="020B0604020202020204" pitchFamily="34" charset="0"/>
              </a:rPr>
              <a:t>crescita</a:t>
            </a:r>
            <a:r>
              <a:rPr lang="en-GB" b="1" dirty="0">
                <a:solidFill>
                  <a:srgbClr val="2D3D4D"/>
                </a:solidFill>
                <a:latin typeface="Arial" panose="020B0604020202020204" pitchFamily="34" charset="0"/>
                <a:cs typeface="Arial" panose="020B0604020202020204" pitchFamily="34" charset="0"/>
              </a:rPr>
              <a:t>. </a:t>
            </a:r>
          </a:p>
        </p:txBody>
      </p:sp>
      <p:sp>
        <p:nvSpPr>
          <p:cNvPr id="2" name="Rettangolo 1">
            <a:extLst>
              <a:ext uri="{FF2B5EF4-FFF2-40B4-BE49-F238E27FC236}">
                <a16:creationId xmlns:a16="http://schemas.microsoft.com/office/drawing/2014/main" id="{F887DD9A-BE84-6BF5-1C62-B3FC889671C0}"/>
              </a:ext>
            </a:extLst>
          </p:cNvPr>
          <p:cNvSpPr/>
          <p:nvPr/>
        </p:nvSpPr>
        <p:spPr>
          <a:xfrm>
            <a:off x="2915957" y="6117761"/>
            <a:ext cx="7225853" cy="569387"/>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2025 -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476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E1D7E8-B15D-91A5-8132-F8F694930D20}"/>
            </a:ext>
          </a:extLst>
        </p:cNvPr>
        <p:cNvGrpSpPr/>
        <p:nvPr/>
      </p:nvGrpSpPr>
      <p:grpSpPr>
        <a:xfrm>
          <a:off x="0" y="0"/>
          <a:ext cx="0" cy="0"/>
          <a:chOff x="0" y="0"/>
          <a:chExt cx="0" cy="0"/>
        </a:xfrm>
      </p:grpSpPr>
      <p:sp>
        <p:nvSpPr>
          <p:cNvPr id="12" name="CasellaDiTesto 11">
            <a:extLst>
              <a:ext uri="{FF2B5EF4-FFF2-40B4-BE49-F238E27FC236}">
                <a16:creationId xmlns:a16="http://schemas.microsoft.com/office/drawing/2014/main" id="{4FB6F7D4-A1CF-D9BF-D90C-74416B6049D5}"/>
              </a:ext>
            </a:extLst>
          </p:cNvPr>
          <p:cNvSpPr txBox="1"/>
          <p:nvPr/>
        </p:nvSpPr>
        <p:spPr>
          <a:xfrm>
            <a:off x="4243693" y="2554385"/>
            <a:ext cx="7289495" cy="461665"/>
          </a:xfrm>
          <a:prstGeom prst="rect">
            <a:avLst/>
          </a:prstGeom>
          <a:solidFill>
            <a:schemeClr val="bg1"/>
          </a:solidFill>
        </p:spPr>
        <p:txBody>
          <a:bodyPr wrap="square" rtlCol="0">
            <a:spAutoFit/>
          </a:bodyPr>
          <a:lstStyle/>
          <a:p>
            <a:r>
              <a:rPr lang="it-IT" sz="2000" dirty="0">
                <a:solidFill>
                  <a:srgbClr val="2D3D4E"/>
                </a:solidFill>
                <a:latin typeface="Arial" panose="020B0604020202020204" pitchFamily="34" charset="0"/>
                <a:cs typeface="Arial" panose="020B0604020202020204" pitchFamily="34" charset="0"/>
              </a:rPr>
              <a:t>% famiglie che accedono </a:t>
            </a:r>
            <a:r>
              <a:rPr lang="it-IT" sz="2000" b="1" dirty="0">
                <a:solidFill>
                  <a:srgbClr val="2D3D4E"/>
                </a:solidFill>
                <a:latin typeface="Arial" panose="020B0604020202020204" pitchFamily="34" charset="0"/>
                <a:cs typeface="Arial" panose="020B0604020202020204" pitchFamily="34" charset="0"/>
              </a:rPr>
              <a:t>SOLO tramite smartphone</a:t>
            </a:r>
            <a:r>
              <a:rPr lang="it-IT" sz="2000" dirty="0">
                <a:solidFill>
                  <a:srgbClr val="2D3D4E"/>
                </a:solidFill>
                <a:latin typeface="Arial" panose="020B0604020202020204" pitchFamily="34" charset="0"/>
                <a:cs typeface="Arial" panose="020B0604020202020204" pitchFamily="34" charset="0"/>
              </a:rPr>
              <a:t>: </a:t>
            </a:r>
            <a:r>
              <a:rPr lang="it-IT" sz="2400" b="1" dirty="0">
                <a:solidFill>
                  <a:srgbClr val="00E1FA"/>
                </a:solidFill>
                <a:latin typeface="Arial" panose="020B0604020202020204" pitchFamily="34" charset="0"/>
                <a:cs typeface="Arial" panose="020B0604020202020204" pitchFamily="34" charset="0"/>
              </a:rPr>
              <a:t>25</a:t>
            </a:r>
          </a:p>
        </p:txBody>
      </p:sp>
      <p:pic>
        <p:nvPicPr>
          <p:cNvPr id="22" name="Elemento grafico 21" descr="Smartphone con riempimento a tinta unita">
            <a:extLst>
              <a:ext uri="{FF2B5EF4-FFF2-40B4-BE49-F238E27FC236}">
                <a16:creationId xmlns:a16="http://schemas.microsoft.com/office/drawing/2014/main" id="{4A042554-A4B3-F7AD-9959-9107E833F7B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800000">
            <a:off x="2934277" y="2322440"/>
            <a:ext cx="864000" cy="864000"/>
          </a:xfrm>
          <a:prstGeom prst="rect">
            <a:avLst/>
          </a:prstGeom>
        </p:spPr>
      </p:pic>
      <p:sp>
        <p:nvSpPr>
          <p:cNvPr id="2" name="CasellaDiTesto 1">
            <a:extLst>
              <a:ext uri="{FF2B5EF4-FFF2-40B4-BE49-F238E27FC236}">
                <a16:creationId xmlns:a16="http://schemas.microsoft.com/office/drawing/2014/main" id="{FFE28987-2307-36C8-D5E0-0F359D3F5205}"/>
              </a:ext>
            </a:extLst>
          </p:cNvPr>
          <p:cNvSpPr txBox="1"/>
          <p:nvPr/>
        </p:nvSpPr>
        <p:spPr>
          <a:xfrm>
            <a:off x="4243694" y="1402056"/>
            <a:ext cx="6618784" cy="461665"/>
          </a:xfrm>
          <a:prstGeom prst="rect">
            <a:avLst/>
          </a:prstGeom>
          <a:solidFill>
            <a:schemeClr val="bg1"/>
          </a:solidFill>
        </p:spPr>
        <p:txBody>
          <a:bodyPr wrap="square" rtlCol="0">
            <a:spAutoFit/>
          </a:bodyPr>
          <a:lstStyle/>
          <a:p>
            <a:r>
              <a:rPr lang="it-IT" sz="2000" dirty="0">
                <a:solidFill>
                  <a:srgbClr val="2D3D4E"/>
                </a:solidFill>
                <a:latin typeface="Arial" panose="020B0604020202020204" pitchFamily="34" charset="0"/>
                <a:cs typeface="Arial" panose="020B0604020202020204" pitchFamily="34" charset="0"/>
              </a:rPr>
              <a:t>% famiglie con </a:t>
            </a:r>
            <a:r>
              <a:rPr lang="it-IT" sz="2000" b="1" dirty="0">
                <a:solidFill>
                  <a:srgbClr val="2D3D4E"/>
                </a:solidFill>
                <a:latin typeface="Arial" panose="020B0604020202020204" pitchFamily="34" charset="0"/>
                <a:cs typeface="Arial" panose="020B0604020202020204" pitchFamily="34" charset="0"/>
              </a:rPr>
              <a:t>BANDA LARGA</a:t>
            </a:r>
            <a:r>
              <a:rPr lang="it-IT" sz="2000" dirty="0">
                <a:solidFill>
                  <a:srgbClr val="2D3D4E"/>
                </a:solidFill>
                <a:latin typeface="Arial" panose="020B0604020202020204" pitchFamily="34" charset="0"/>
                <a:cs typeface="Arial" panose="020B0604020202020204" pitchFamily="34" charset="0"/>
              </a:rPr>
              <a:t>: </a:t>
            </a:r>
            <a:r>
              <a:rPr lang="it-IT" sz="2400" b="1" dirty="0">
                <a:solidFill>
                  <a:srgbClr val="00E1FA"/>
                </a:solidFill>
                <a:latin typeface="Arial" panose="020B0604020202020204" pitchFamily="34" charset="0"/>
                <a:cs typeface="Arial" panose="020B0604020202020204" pitchFamily="34" charset="0"/>
              </a:rPr>
              <a:t>67</a:t>
            </a:r>
          </a:p>
        </p:txBody>
      </p:sp>
      <p:pic>
        <p:nvPicPr>
          <p:cNvPr id="9" name="Elemento grafico 8" descr="Router wireless contorno">
            <a:extLst>
              <a:ext uri="{FF2B5EF4-FFF2-40B4-BE49-F238E27FC236}">
                <a16:creationId xmlns:a16="http://schemas.microsoft.com/office/drawing/2014/main" id="{CABB086A-F4E9-A8E1-26CE-F40BE411337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26277" y="1004984"/>
            <a:ext cx="1080000" cy="1080000"/>
          </a:xfrm>
          <a:prstGeom prst="rect">
            <a:avLst/>
          </a:prstGeom>
        </p:spPr>
      </p:pic>
      <p:sp>
        <p:nvSpPr>
          <p:cNvPr id="6" name="Titolo 5">
            <a:extLst>
              <a:ext uri="{FF2B5EF4-FFF2-40B4-BE49-F238E27FC236}">
                <a16:creationId xmlns:a16="http://schemas.microsoft.com/office/drawing/2014/main" id="{5F54FC01-D0EF-9BA7-F19E-2EF43F5C1589}"/>
              </a:ext>
            </a:extLst>
          </p:cNvPr>
          <p:cNvSpPr>
            <a:spLocks noGrp="1"/>
          </p:cNvSpPr>
          <p:nvPr>
            <p:ph type="title"/>
          </p:nvPr>
        </p:nvSpPr>
        <p:spPr/>
        <p:txBody>
          <a:bodyPr/>
          <a:lstStyle/>
          <a:p>
            <a:r>
              <a:rPr lang="it-IT" dirty="0"/>
              <a:t>Ormai tutte le famiglie accedono ad Internet, ma un terzo di loro non dispone di banda larga</a:t>
            </a:r>
            <a:br>
              <a:rPr lang="it-IT" dirty="0"/>
            </a:br>
            <a:endParaRPr lang="it-IT" dirty="0"/>
          </a:p>
        </p:txBody>
      </p:sp>
      <p:sp>
        <p:nvSpPr>
          <p:cNvPr id="7" name="Titolo 8">
            <a:extLst>
              <a:ext uri="{FF2B5EF4-FFF2-40B4-BE49-F238E27FC236}">
                <a16:creationId xmlns:a16="http://schemas.microsoft.com/office/drawing/2014/main" id="{9C37EF3E-B5D5-13A1-2D6C-36585DEC5EF5}"/>
              </a:ext>
            </a:extLst>
          </p:cNvPr>
          <p:cNvSpPr txBox="1">
            <a:spLocks/>
          </p:cNvSpPr>
          <p:nvPr/>
        </p:nvSpPr>
        <p:spPr>
          <a:xfrm>
            <a:off x="2914719" y="367190"/>
            <a:ext cx="9599112" cy="497106"/>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D3D4E"/>
                </a:solidFill>
                <a:latin typeface="Circular Std Bold" panose="020B0604020101020102" pitchFamily="34" charset="77"/>
                <a:ea typeface="+mn-ea"/>
                <a:cs typeface="Circular Std Bold" panose="020B0604020101020102" pitchFamily="34" charset="77"/>
              </a:defRPr>
            </a:lvl1pPr>
          </a:lstStyle>
          <a:p>
            <a:pPr>
              <a:spcBef>
                <a:spcPts val="400"/>
              </a:spcBef>
              <a:spcAft>
                <a:spcPts val="400"/>
              </a:spcAft>
            </a:pPr>
            <a:r>
              <a:rPr lang="en-GB" dirty="0">
                <a:latin typeface="Arial" panose="020B0604020202020204" pitchFamily="34" charset="0"/>
                <a:cs typeface="Arial" panose="020B0604020202020204" pitchFamily="34" charset="0"/>
              </a:rPr>
              <a:t>% FAMIGLIE CHE ACCEDONO AD INTERNET: </a:t>
            </a:r>
            <a:r>
              <a:rPr lang="en-GB" sz="3200" dirty="0">
                <a:solidFill>
                  <a:srgbClr val="00E1FA"/>
                </a:solidFill>
                <a:latin typeface="Arial" panose="020B0604020202020204" pitchFamily="34" charset="0"/>
                <a:cs typeface="Arial" panose="020B0604020202020204" pitchFamily="34" charset="0"/>
              </a:rPr>
              <a:t>94</a:t>
            </a:r>
            <a:endParaRPr lang="en-GB" dirty="0">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341A8462-5681-36FE-C7D2-ACC4C31AF84B}"/>
              </a:ext>
            </a:extLst>
          </p:cNvPr>
          <p:cNvSpPr/>
          <p:nvPr/>
        </p:nvSpPr>
        <p:spPr>
          <a:xfrm>
            <a:off x="2915957" y="6117761"/>
            <a:ext cx="7225853" cy="569387"/>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2025-dic 2025</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251486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62898-FF11-EBA5-4C5A-6566C7691A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3E134D-5E6B-A13B-0D56-41110AA28531}"/>
              </a:ext>
            </a:extLst>
          </p:cNvPr>
          <p:cNvSpPr txBox="1"/>
          <p:nvPr/>
        </p:nvSpPr>
        <p:spPr>
          <a:xfrm>
            <a:off x="12422038" y="6883879"/>
            <a:ext cx="184731" cy="369332"/>
          </a:xfrm>
          <a:prstGeom prst="rect">
            <a:avLst/>
          </a:prstGeom>
          <a:noFill/>
        </p:spPr>
        <p:txBody>
          <a:bodyPr wrap="none" rtlCol="0">
            <a:spAutoFit/>
          </a:bodyPr>
          <a:lstStyle/>
          <a:p>
            <a:endParaRPr lang="it-IT"/>
          </a:p>
        </p:txBody>
      </p:sp>
      <p:sp>
        <p:nvSpPr>
          <p:cNvPr id="4" name="TextBox 3">
            <a:extLst>
              <a:ext uri="{FF2B5EF4-FFF2-40B4-BE49-F238E27FC236}">
                <a16:creationId xmlns:a16="http://schemas.microsoft.com/office/drawing/2014/main" id="{7280809A-62CD-11E1-6ECF-777405BB4635}"/>
              </a:ext>
            </a:extLst>
          </p:cNvPr>
          <p:cNvSpPr txBox="1"/>
          <p:nvPr/>
        </p:nvSpPr>
        <p:spPr>
          <a:xfrm>
            <a:off x="11794921" y="6937695"/>
            <a:ext cx="184731" cy="369332"/>
          </a:xfrm>
          <a:prstGeom prst="rect">
            <a:avLst/>
          </a:prstGeom>
          <a:noFill/>
        </p:spPr>
        <p:txBody>
          <a:bodyPr wrap="none" rtlCol="0">
            <a:spAutoFit/>
          </a:bodyPr>
          <a:lstStyle/>
          <a:p>
            <a:endParaRPr lang="it-IT"/>
          </a:p>
        </p:txBody>
      </p:sp>
      <p:sp>
        <p:nvSpPr>
          <p:cNvPr id="10" name="Google Shape;133;p26">
            <a:extLst>
              <a:ext uri="{FF2B5EF4-FFF2-40B4-BE49-F238E27FC236}">
                <a16:creationId xmlns:a16="http://schemas.microsoft.com/office/drawing/2014/main" id="{15C296C0-ABAF-B3CD-F50B-2101FA66C0A1}"/>
              </a:ext>
            </a:extLst>
          </p:cNvPr>
          <p:cNvSpPr txBox="1">
            <a:spLocks/>
          </p:cNvSpPr>
          <p:nvPr/>
        </p:nvSpPr>
        <p:spPr>
          <a:xfrm>
            <a:off x="1812000" y="2165511"/>
            <a:ext cx="8568000" cy="2526978"/>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8000" b="1" dirty="0">
                <a:solidFill>
                  <a:srgbClr val="2D3D4E"/>
                </a:solidFill>
                <a:latin typeface="Arial" panose="020B0604020202020204" pitchFamily="34" charset="0"/>
                <a:ea typeface="Montserrat"/>
                <a:cs typeface="Arial" panose="020B0604020202020204" pitchFamily="34" charset="0"/>
                <a:sym typeface="Montserrat"/>
              </a:rPr>
              <a:t>Vita da </a:t>
            </a:r>
            <a:r>
              <a:rPr lang="it-IT" sz="8000" b="1" dirty="0">
                <a:solidFill>
                  <a:srgbClr val="00E1FA"/>
                </a:solidFill>
                <a:latin typeface="Arial" panose="020B0604020202020204" pitchFamily="34" charset="0"/>
                <a:ea typeface="Montserrat"/>
                <a:cs typeface="Arial" panose="020B0604020202020204" pitchFamily="34" charset="0"/>
                <a:sym typeface="Montserrat"/>
              </a:rPr>
              <a:t>giovani oggi</a:t>
            </a:r>
          </a:p>
        </p:txBody>
      </p:sp>
    </p:spTree>
    <p:extLst>
      <p:ext uri="{BB962C8B-B14F-4D97-AF65-F5344CB8AC3E}">
        <p14:creationId xmlns:p14="http://schemas.microsoft.com/office/powerpoint/2010/main" val="221431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B3B29-622D-DDED-6947-43F2BBD9BBC8}"/>
            </a:ext>
          </a:extLst>
        </p:cNvPr>
        <p:cNvGrpSpPr/>
        <p:nvPr/>
      </p:nvGrpSpPr>
      <p:grpSpPr>
        <a:xfrm>
          <a:off x="0" y="0"/>
          <a:ext cx="0" cy="0"/>
          <a:chOff x="0" y="0"/>
          <a:chExt cx="0" cy="0"/>
        </a:xfrm>
      </p:grpSpPr>
      <p:pic>
        <p:nvPicPr>
          <p:cNvPr id="7" name="Immagine 6">
            <a:extLst>
              <a:ext uri="{FF2B5EF4-FFF2-40B4-BE49-F238E27FC236}">
                <a16:creationId xmlns:a16="http://schemas.microsoft.com/office/drawing/2014/main" id="{08DA15B0-9E26-8216-D4DA-92B537659AA7}"/>
              </a:ext>
            </a:extLst>
          </p:cNvPr>
          <p:cNvPicPr>
            <a:picLocks noChangeAspect="1"/>
          </p:cNvPicPr>
          <p:nvPr/>
        </p:nvPicPr>
        <p:blipFill>
          <a:blip r:embed="rId3"/>
          <a:stretch>
            <a:fillRect/>
          </a:stretch>
        </p:blipFill>
        <p:spPr>
          <a:xfrm>
            <a:off x="6057483" y="5016344"/>
            <a:ext cx="1036383" cy="1056605"/>
          </a:xfrm>
          <a:prstGeom prst="rect">
            <a:avLst/>
          </a:prstGeom>
        </p:spPr>
      </p:pic>
      <p:sp>
        <p:nvSpPr>
          <p:cNvPr id="9" name="Titolo 8">
            <a:extLst>
              <a:ext uri="{FF2B5EF4-FFF2-40B4-BE49-F238E27FC236}">
                <a16:creationId xmlns:a16="http://schemas.microsoft.com/office/drawing/2014/main" id="{F93A03AE-168E-BAEF-24E2-C96649CDAAB2}"/>
              </a:ext>
            </a:extLst>
          </p:cNvPr>
          <p:cNvSpPr>
            <a:spLocks noGrp="1"/>
          </p:cNvSpPr>
          <p:nvPr>
            <p:ph type="title"/>
          </p:nvPr>
        </p:nvSpPr>
        <p:spPr>
          <a:xfrm>
            <a:off x="167578" y="367190"/>
            <a:ext cx="2375205" cy="3061810"/>
          </a:xfrm>
        </p:spPr>
        <p:txBody>
          <a:bodyPr/>
          <a:lstStyle/>
          <a:p>
            <a:r>
              <a:rPr lang="it-IT" dirty="0"/>
              <a:t>I giovani in Italia sono sempre meno numerosi</a:t>
            </a:r>
          </a:p>
        </p:txBody>
      </p:sp>
      <p:graphicFrame>
        <p:nvGraphicFramePr>
          <p:cNvPr id="2" name="Grafico 1">
            <a:extLst>
              <a:ext uri="{FF2B5EF4-FFF2-40B4-BE49-F238E27FC236}">
                <a16:creationId xmlns:a16="http://schemas.microsoft.com/office/drawing/2014/main" id="{9459A772-9733-843A-0877-88B07878AA0E}"/>
              </a:ext>
            </a:extLst>
          </p:cNvPr>
          <p:cNvGraphicFramePr/>
          <p:nvPr>
            <p:extLst>
              <p:ext uri="{D42A27DB-BD31-4B8C-83A1-F6EECF244321}">
                <p14:modId xmlns:p14="http://schemas.microsoft.com/office/powerpoint/2010/main" val="4054644513"/>
              </p:ext>
            </p:extLst>
          </p:nvPr>
        </p:nvGraphicFramePr>
        <p:xfrm>
          <a:off x="2711647" y="1261778"/>
          <a:ext cx="9360901" cy="4271813"/>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Connettore 2 10">
            <a:extLst>
              <a:ext uri="{FF2B5EF4-FFF2-40B4-BE49-F238E27FC236}">
                <a16:creationId xmlns:a16="http://schemas.microsoft.com/office/drawing/2014/main" id="{6C499F89-C0EE-4F24-40FD-B1B6DF5AE655}"/>
              </a:ext>
            </a:extLst>
          </p:cNvPr>
          <p:cNvCxnSpPr>
            <a:cxnSpLocks/>
          </p:cNvCxnSpPr>
          <p:nvPr/>
        </p:nvCxnSpPr>
        <p:spPr>
          <a:xfrm>
            <a:off x="4598924" y="2110626"/>
            <a:ext cx="1107075" cy="231169"/>
          </a:xfrm>
          <a:prstGeom prst="straightConnector1">
            <a:avLst/>
          </a:prstGeom>
          <a:ln w="28575">
            <a:solidFill>
              <a:srgbClr val="232C35"/>
            </a:solidFill>
            <a:tailEnd type="triangle"/>
          </a:ln>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a16="http://schemas.microsoft.com/office/drawing/2014/main" id="{09F4CE77-6D38-3EEC-D1EA-49E3577B11B7}"/>
              </a:ext>
            </a:extLst>
          </p:cNvPr>
          <p:cNvSpPr/>
          <p:nvPr/>
        </p:nvSpPr>
        <p:spPr>
          <a:xfrm>
            <a:off x="5851224" y="1983787"/>
            <a:ext cx="6335115" cy="353372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endParaRPr>
          </a:p>
        </p:txBody>
      </p:sp>
      <p:sp>
        <p:nvSpPr>
          <p:cNvPr id="5" name="Rettangolo 4">
            <a:extLst>
              <a:ext uri="{FF2B5EF4-FFF2-40B4-BE49-F238E27FC236}">
                <a16:creationId xmlns:a16="http://schemas.microsoft.com/office/drawing/2014/main" id="{09F3A181-8CA6-8B6C-E299-EE4BCF60D54D}"/>
              </a:ext>
            </a:extLst>
          </p:cNvPr>
          <p:cNvSpPr/>
          <p:nvPr/>
        </p:nvSpPr>
        <p:spPr>
          <a:xfrm>
            <a:off x="4204909" y="1726957"/>
            <a:ext cx="1849385" cy="430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12000"/>
              </a:lnSpc>
              <a:spcBef>
                <a:spcPts val="400"/>
              </a:spcBef>
              <a:spcAft>
                <a:spcPts val="400"/>
              </a:spcAft>
            </a:pPr>
            <a:r>
              <a:rPr lang="it-IT" sz="1400" b="1" dirty="0">
                <a:solidFill>
                  <a:schemeClr val="tx1">
                    <a:lumMod val="75000"/>
                    <a:lumOff val="25000"/>
                  </a:schemeClr>
                </a:solidFill>
                <a:latin typeface="Arial" panose="020B0604020202020204" pitchFamily="34" charset="0"/>
                <a:cs typeface="Arial" panose="020B0604020202020204" pitchFamily="34" charset="0"/>
              </a:rPr>
              <a:t>-900.000 individui</a:t>
            </a:r>
          </a:p>
        </p:txBody>
      </p:sp>
      <p:sp>
        <p:nvSpPr>
          <p:cNvPr id="6" name="Rettangolo 5">
            <a:extLst>
              <a:ext uri="{FF2B5EF4-FFF2-40B4-BE49-F238E27FC236}">
                <a16:creationId xmlns:a16="http://schemas.microsoft.com/office/drawing/2014/main" id="{8196F978-40E4-2892-2025-2B4255938C7E}"/>
              </a:ext>
            </a:extLst>
          </p:cNvPr>
          <p:cNvSpPr/>
          <p:nvPr/>
        </p:nvSpPr>
        <p:spPr>
          <a:xfrm>
            <a:off x="2794641" y="1983787"/>
            <a:ext cx="1568298" cy="353372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endParaRPr>
          </a:p>
        </p:txBody>
      </p:sp>
      <p:sp>
        <p:nvSpPr>
          <p:cNvPr id="10" name="Rettangolo 9">
            <a:extLst>
              <a:ext uri="{FF2B5EF4-FFF2-40B4-BE49-F238E27FC236}">
                <a16:creationId xmlns:a16="http://schemas.microsoft.com/office/drawing/2014/main" id="{C9D0E321-AE12-33C1-F72C-C2D99E741BE7}"/>
              </a:ext>
            </a:extLst>
          </p:cNvPr>
          <p:cNvSpPr/>
          <p:nvPr/>
        </p:nvSpPr>
        <p:spPr>
          <a:xfrm>
            <a:off x="2915957" y="6117761"/>
            <a:ext cx="7225853" cy="569387"/>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2015, 2019, 2025 – base individui</a:t>
            </a:r>
          </a:p>
          <a:p>
            <a:pPr lvl="0" defTabSz="924061">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7352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822E-4A3F-F384-C222-541DB65120B6}"/>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78C8CC73-FDE4-34DD-FF7E-53FC26EB8D25}"/>
              </a:ext>
            </a:extLst>
          </p:cNvPr>
          <p:cNvSpPr>
            <a:spLocks noGrp="1"/>
          </p:cNvSpPr>
          <p:nvPr>
            <p:ph type="title"/>
          </p:nvPr>
        </p:nvSpPr>
        <p:spPr>
          <a:xfrm>
            <a:off x="167578" y="367190"/>
            <a:ext cx="2375205" cy="3061810"/>
          </a:xfrm>
        </p:spPr>
        <p:txBody>
          <a:bodyPr/>
          <a:lstStyle/>
          <a:p>
            <a:r>
              <a:rPr lang="it-IT" dirty="0"/>
              <a:t>Vivono 3 vite molto diverse</a:t>
            </a:r>
          </a:p>
        </p:txBody>
      </p:sp>
      <p:sp>
        <p:nvSpPr>
          <p:cNvPr id="10" name="Rettangolo 9">
            <a:extLst>
              <a:ext uri="{FF2B5EF4-FFF2-40B4-BE49-F238E27FC236}">
                <a16:creationId xmlns:a16="http://schemas.microsoft.com/office/drawing/2014/main" id="{15FC99D3-FD17-CC7D-631E-E06F479C6892}"/>
              </a:ext>
            </a:extLst>
          </p:cNvPr>
          <p:cNvSpPr/>
          <p:nvPr/>
        </p:nvSpPr>
        <p:spPr>
          <a:xfrm>
            <a:off x="2915957" y="6117761"/>
            <a:ext cx="7225853" cy="569387"/>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2015, 2025 – base individui</a:t>
            </a:r>
          </a:p>
          <a:p>
            <a:pPr lvl="0" defTabSz="924061">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graphicFrame>
        <p:nvGraphicFramePr>
          <p:cNvPr id="23" name="Grafico 22">
            <a:extLst>
              <a:ext uri="{FF2B5EF4-FFF2-40B4-BE49-F238E27FC236}">
                <a16:creationId xmlns:a16="http://schemas.microsoft.com/office/drawing/2014/main" id="{9666187A-EBEC-8E23-5A57-13483B2FED7A}"/>
              </a:ext>
            </a:extLst>
          </p:cNvPr>
          <p:cNvGraphicFramePr>
            <a:graphicFrameLocks/>
          </p:cNvGraphicFramePr>
          <p:nvPr>
            <p:extLst>
              <p:ext uri="{D42A27DB-BD31-4B8C-83A1-F6EECF244321}">
                <p14:modId xmlns:p14="http://schemas.microsoft.com/office/powerpoint/2010/main" val="1737170485"/>
              </p:ext>
            </p:extLst>
          </p:nvPr>
        </p:nvGraphicFramePr>
        <p:xfrm>
          <a:off x="2695828" y="1985094"/>
          <a:ext cx="5868364" cy="360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Connettore 2 4">
            <a:extLst>
              <a:ext uri="{FF2B5EF4-FFF2-40B4-BE49-F238E27FC236}">
                <a16:creationId xmlns:a16="http://schemas.microsoft.com/office/drawing/2014/main" id="{B957250D-04FD-4B30-BA10-806A5C09762A}"/>
              </a:ext>
            </a:extLst>
          </p:cNvPr>
          <p:cNvCxnSpPr>
            <a:cxnSpLocks/>
          </p:cNvCxnSpPr>
          <p:nvPr/>
        </p:nvCxnSpPr>
        <p:spPr>
          <a:xfrm flipV="1">
            <a:off x="7930439" y="3285937"/>
            <a:ext cx="64800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6">
            <a:extLst>
              <a:ext uri="{FF2B5EF4-FFF2-40B4-BE49-F238E27FC236}">
                <a16:creationId xmlns:a16="http://schemas.microsoft.com/office/drawing/2014/main" id="{63064338-9451-5D83-811C-43B1F641E268}"/>
              </a:ext>
            </a:extLst>
          </p:cNvPr>
          <p:cNvCxnSpPr>
            <a:cxnSpLocks/>
          </p:cNvCxnSpPr>
          <p:nvPr/>
        </p:nvCxnSpPr>
        <p:spPr>
          <a:xfrm>
            <a:off x="7930439" y="3893776"/>
            <a:ext cx="64800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7E88AD6A-A0E8-1DDA-7F90-0CC2D711156C}"/>
              </a:ext>
            </a:extLst>
          </p:cNvPr>
          <p:cNvSpPr/>
          <p:nvPr/>
        </p:nvSpPr>
        <p:spPr>
          <a:xfrm>
            <a:off x="8615756" y="2962249"/>
            <a:ext cx="2340000" cy="540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12000"/>
              </a:lnSpc>
              <a:spcBef>
                <a:spcPts val="400"/>
              </a:spcBef>
              <a:spcAft>
                <a:spcPts val="400"/>
              </a:spcAft>
            </a:pPr>
            <a:r>
              <a:rPr lang="it-IT" sz="2400" b="1" dirty="0">
                <a:solidFill>
                  <a:srgbClr val="2D3D4D"/>
                </a:solidFill>
                <a:latin typeface="Arial" panose="020B0604020202020204" pitchFamily="34" charset="0"/>
                <a:cs typeface="Arial" panose="020B0604020202020204" pitchFamily="34" charset="0"/>
              </a:rPr>
              <a:t>62% </a:t>
            </a:r>
            <a:r>
              <a:rPr lang="it-IT" dirty="0">
                <a:solidFill>
                  <a:srgbClr val="2D3D4D"/>
                </a:solidFill>
                <a:latin typeface="Arial" panose="020B0604020202020204" pitchFamily="34" charset="0"/>
                <a:cs typeface="Arial" panose="020B0604020202020204" pitchFamily="34" charset="0"/>
              </a:rPr>
              <a:t>indipendenti</a:t>
            </a:r>
          </a:p>
        </p:txBody>
      </p:sp>
      <p:sp>
        <p:nvSpPr>
          <p:cNvPr id="27" name="Rettangolo 26">
            <a:extLst>
              <a:ext uri="{FF2B5EF4-FFF2-40B4-BE49-F238E27FC236}">
                <a16:creationId xmlns:a16="http://schemas.microsoft.com/office/drawing/2014/main" id="{C31DBECC-CC0F-B7CA-921E-31BCA320C095}"/>
              </a:ext>
            </a:extLst>
          </p:cNvPr>
          <p:cNvSpPr/>
          <p:nvPr/>
        </p:nvSpPr>
        <p:spPr>
          <a:xfrm>
            <a:off x="8615756" y="4031718"/>
            <a:ext cx="2340000" cy="540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12000"/>
              </a:lnSpc>
              <a:spcBef>
                <a:spcPts val="400"/>
              </a:spcBef>
              <a:spcAft>
                <a:spcPts val="400"/>
              </a:spcAft>
            </a:pPr>
            <a:r>
              <a:rPr lang="it-IT" sz="2400" b="1" dirty="0">
                <a:solidFill>
                  <a:srgbClr val="2D3D4D"/>
                </a:solidFill>
                <a:latin typeface="Arial" panose="020B0604020202020204" pitchFamily="34" charset="0"/>
                <a:cs typeface="Arial" panose="020B0604020202020204" pitchFamily="34" charset="0"/>
              </a:rPr>
              <a:t>38% </a:t>
            </a:r>
            <a:r>
              <a:rPr lang="it-IT" dirty="0">
                <a:solidFill>
                  <a:srgbClr val="2D3D4D"/>
                </a:solidFill>
                <a:latin typeface="Arial" panose="020B0604020202020204" pitchFamily="34" charset="0"/>
                <a:cs typeface="Arial" panose="020B0604020202020204" pitchFamily="34" charset="0"/>
              </a:rPr>
              <a:t>nuovi genitori</a:t>
            </a:r>
          </a:p>
        </p:txBody>
      </p:sp>
      <p:sp>
        <p:nvSpPr>
          <p:cNvPr id="28" name="Ovale 27">
            <a:extLst>
              <a:ext uri="{FF2B5EF4-FFF2-40B4-BE49-F238E27FC236}">
                <a16:creationId xmlns:a16="http://schemas.microsoft.com/office/drawing/2014/main" id="{8F30E499-8D40-DD5E-DFCF-144E40E4C089}"/>
              </a:ext>
            </a:extLst>
          </p:cNvPr>
          <p:cNvSpPr/>
          <p:nvPr/>
        </p:nvSpPr>
        <p:spPr>
          <a:xfrm>
            <a:off x="4534065" y="3487421"/>
            <a:ext cx="972000" cy="972000"/>
          </a:xfrm>
          <a:prstGeom prst="ellipse">
            <a:avLst/>
          </a:prstGeom>
          <a:solidFill>
            <a:schemeClr val="bg1"/>
          </a:solidFill>
          <a:ln w="38100">
            <a:solidFill>
              <a:srgbClr val="2D3D4D"/>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it-IT" sz="1100" b="1" dirty="0">
                <a:solidFill>
                  <a:srgbClr val="2D3D4D"/>
                </a:solidFill>
                <a:latin typeface="Arial" panose="020B0604020202020204" pitchFamily="34" charset="0"/>
                <a:cs typeface="Arial" panose="020B0604020202020204" pitchFamily="34" charset="0"/>
              </a:rPr>
              <a:t>Età media</a:t>
            </a:r>
          </a:p>
          <a:p>
            <a:pPr algn="ctr"/>
            <a:r>
              <a:rPr lang="it-IT" sz="2000" b="1" dirty="0">
                <a:solidFill>
                  <a:srgbClr val="2D3D4D"/>
                </a:solidFill>
                <a:latin typeface="Arial" panose="020B0604020202020204" pitchFamily="34" charset="0"/>
                <a:cs typeface="Arial" panose="020B0604020202020204" pitchFamily="34" charset="0"/>
              </a:rPr>
              <a:t>24,1</a:t>
            </a:r>
          </a:p>
        </p:txBody>
      </p:sp>
      <p:sp>
        <p:nvSpPr>
          <p:cNvPr id="29" name="Ovale 28">
            <a:extLst>
              <a:ext uri="{FF2B5EF4-FFF2-40B4-BE49-F238E27FC236}">
                <a16:creationId xmlns:a16="http://schemas.microsoft.com/office/drawing/2014/main" id="{2CA346AE-E7B9-2EB4-2AC5-E7B2A268623E}"/>
              </a:ext>
            </a:extLst>
          </p:cNvPr>
          <p:cNvSpPr/>
          <p:nvPr/>
        </p:nvSpPr>
        <p:spPr>
          <a:xfrm>
            <a:off x="10802492" y="2746249"/>
            <a:ext cx="972000" cy="972000"/>
          </a:xfrm>
          <a:prstGeom prst="ellipse">
            <a:avLst/>
          </a:prstGeom>
          <a:solidFill>
            <a:schemeClr val="bg1"/>
          </a:solidFill>
          <a:ln w="38100">
            <a:solidFill>
              <a:srgbClr val="2D3D4D"/>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it-IT" sz="1100" b="1" dirty="0">
                <a:solidFill>
                  <a:srgbClr val="2D3D4D"/>
                </a:solidFill>
                <a:latin typeface="Arial" panose="020B0604020202020204" pitchFamily="34" charset="0"/>
                <a:cs typeface="Arial" panose="020B0604020202020204" pitchFamily="34" charset="0"/>
              </a:rPr>
              <a:t>Età media</a:t>
            </a:r>
          </a:p>
          <a:p>
            <a:pPr algn="ctr"/>
            <a:r>
              <a:rPr lang="it-IT" sz="2000" b="1" dirty="0">
                <a:solidFill>
                  <a:srgbClr val="2D3D4D"/>
                </a:solidFill>
                <a:latin typeface="Arial" panose="020B0604020202020204" pitchFamily="34" charset="0"/>
                <a:cs typeface="Arial" panose="020B0604020202020204" pitchFamily="34" charset="0"/>
              </a:rPr>
              <a:t>28,8</a:t>
            </a:r>
          </a:p>
        </p:txBody>
      </p:sp>
      <p:sp>
        <p:nvSpPr>
          <p:cNvPr id="30" name="Ovale 29">
            <a:extLst>
              <a:ext uri="{FF2B5EF4-FFF2-40B4-BE49-F238E27FC236}">
                <a16:creationId xmlns:a16="http://schemas.microsoft.com/office/drawing/2014/main" id="{47BDAD39-C6DD-4EEF-A69F-50CEF10E8553}"/>
              </a:ext>
            </a:extLst>
          </p:cNvPr>
          <p:cNvSpPr/>
          <p:nvPr/>
        </p:nvSpPr>
        <p:spPr>
          <a:xfrm>
            <a:off x="10802492" y="3815718"/>
            <a:ext cx="972000" cy="972000"/>
          </a:xfrm>
          <a:prstGeom prst="ellipse">
            <a:avLst/>
          </a:prstGeom>
          <a:solidFill>
            <a:schemeClr val="bg1"/>
          </a:solidFill>
          <a:ln w="38100">
            <a:solidFill>
              <a:srgbClr val="2D3D4D"/>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it-IT" sz="1100" b="1" dirty="0">
                <a:solidFill>
                  <a:srgbClr val="2D3D4D"/>
                </a:solidFill>
                <a:latin typeface="Arial" panose="020B0604020202020204" pitchFamily="34" charset="0"/>
                <a:cs typeface="Arial" panose="020B0604020202020204" pitchFamily="34" charset="0"/>
              </a:rPr>
              <a:t>Età media</a:t>
            </a:r>
          </a:p>
          <a:p>
            <a:pPr algn="ctr"/>
            <a:r>
              <a:rPr lang="it-IT" sz="2000" b="1" dirty="0">
                <a:solidFill>
                  <a:srgbClr val="2D3D4D"/>
                </a:solidFill>
                <a:latin typeface="Arial" panose="020B0604020202020204" pitchFamily="34" charset="0"/>
                <a:cs typeface="Arial" panose="020B0604020202020204" pitchFamily="34" charset="0"/>
              </a:rPr>
              <a:t>30,7</a:t>
            </a:r>
          </a:p>
        </p:txBody>
      </p:sp>
      <p:sp>
        <p:nvSpPr>
          <p:cNvPr id="31" name="Rettangolo 30">
            <a:extLst>
              <a:ext uri="{FF2B5EF4-FFF2-40B4-BE49-F238E27FC236}">
                <a16:creationId xmlns:a16="http://schemas.microsoft.com/office/drawing/2014/main" id="{0278A7EF-FB19-2E0E-4270-155C065B68D5}"/>
              </a:ext>
            </a:extLst>
          </p:cNvPr>
          <p:cNvSpPr/>
          <p:nvPr/>
        </p:nvSpPr>
        <p:spPr>
          <a:xfrm>
            <a:off x="7021039" y="2788781"/>
            <a:ext cx="812662" cy="1872000"/>
          </a:xfrm>
          <a:prstGeom prst="rect">
            <a:avLst/>
          </a:prstGeom>
          <a:noFill/>
          <a:ln w="38100">
            <a:solidFill>
              <a:srgbClr val="2D3D4D"/>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2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C9A9-2D95-D9C2-66EB-0B31874C87DC}"/>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33277724-A328-3EF8-B140-91B6CEDD6AE3}"/>
              </a:ext>
            </a:extLst>
          </p:cNvPr>
          <p:cNvSpPr>
            <a:spLocks noGrp="1"/>
          </p:cNvSpPr>
          <p:nvPr>
            <p:ph type="title"/>
          </p:nvPr>
        </p:nvSpPr>
        <p:spPr>
          <a:xfrm>
            <a:off x="167578" y="367190"/>
            <a:ext cx="2375205" cy="3061810"/>
          </a:xfrm>
        </p:spPr>
        <p:txBody>
          <a:bodyPr/>
          <a:lstStyle/>
          <a:p>
            <a:r>
              <a:rPr lang="it-IT" dirty="0"/>
              <a:t>In famiglie altrettanto diverse</a:t>
            </a:r>
          </a:p>
        </p:txBody>
      </p:sp>
      <p:sp>
        <p:nvSpPr>
          <p:cNvPr id="10" name="Rettangolo 9">
            <a:extLst>
              <a:ext uri="{FF2B5EF4-FFF2-40B4-BE49-F238E27FC236}">
                <a16:creationId xmlns:a16="http://schemas.microsoft.com/office/drawing/2014/main" id="{E0B6A138-7DC2-4F08-AB29-D952A24236D7}"/>
              </a:ext>
            </a:extLst>
          </p:cNvPr>
          <p:cNvSpPr/>
          <p:nvPr/>
        </p:nvSpPr>
        <p:spPr>
          <a:xfrm>
            <a:off x="2915957" y="6117761"/>
            <a:ext cx="7225853" cy="569387"/>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famiglie</a:t>
            </a:r>
          </a:p>
          <a:p>
            <a:pPr lvl="0" defTabSz="924061">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32" name="Ovale 31">
            <a:extLst>
              <a:ext uri="{FF2B5EF4-FFF2-40B4-BE49-F238E27FC236}">
                <a16:creationId xmlns:a16="http://schemas.microsoft.com/office/drawing/2014/main" id="{FB25B6D6-420A-A63F-A76F-4C6ECFA47A0C}"/>
              </a:ext>
            </a:extLst>
          </p:cNvPr>
          <p:cNvSpPr/>
          <p:nvPr/>
        </p:nvSpPr>
        <p:spPr>
          <a:xfrm>
            <a:off x="2997483" y="2027558"/>
            <a:ext cx="3060000" cy="3060000"/>
          </a:xfrm>
          <a:prstGeom prst="ellipse">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2000"/>
              </a:lnSpc>
              <a:spcBef>
                <a:spcPts val="400"/>
              </a:spcBef>
              <a:spcAft>
                <a:spcPts val="400"/>
              </a:spcAft>
              <a:buClrTx/>
              <a:buSzTx/>
              <a:buFontTx/>
              <a:buNone/>
              <a:tabLst/>
              <a:defRPr/>
            </a:pPr>
            <a:endParaRPr kumimoji="0" lang="it-IT" sz="2800" b="1" i="0" u="none" strike="noStrike" kern="1200" cap="none" spc="0" normalizeH="0" baseline="0" noProof="0" dirty="0">
              <a:ln>
                <a:noFill/>
              </a:ln>
              <a:solidFill>
                <a:srgbClr val="000000"/>
              </a:solidFill>
              <a:effectLst/>
              <a:uLnTx/>
              <a:uFillTx/>
              <a:latin typeface="Barlow"/>
              <a:ea typeface="+mn-ea"/>
              <a:cs typeface="+mn-cs"/>
            </a:endParaRPr>
          </a:p>
        </p:txBody>
      </p:sp>
      <p:sp>
        <p:nvSpPr>
          <p:cNvPr id="33" name="Ovale 32">
            <a:extLst>
              <a:ext uri="{FF2B5EF4-FFF2-40B4-BE49-F238E27FC236}">
                <a16:creationId xmlns:a16="http://schemas.microsoft.com/office/drawing/2014/main" id="{937007AA-32D9-B717-D8AF-F2D31B2A3925}"/>
              </a:ext>
            </a:extLst>
          </p:cNvPr>
          <p:cNvSpPr/>
          <p:nvPr/>
        </p:nvSpPr>
        <p:spPr>
          <a:xfrm>
            <a:off x="6751021" y="2688662"/>
            <a:ext cx="1800000" cy="1800000"/>
          </a:xfrm>
          <a:prstGeom prst="ellipse">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2000"/>
              </a:lnSpc>
              <a:spcBef>
                <a:spcPts val="400"/>
              </a:spcBef>
              <a:spcAft>
                <a:spcPts val="400"/>
              </a:spcAft>
              <a:buClrTx/>
              <a:buSzTx/>
              <a:buFontTx/>
              <a:buNone/>
              <a:tabLst/>
              <a:defRPr/>
            </a:pPr>
            <a:endParaRPr kumimoji="0" lang="it-IT" sz="2800" b="1" i="0" u="none" strike="noStrike" kern="1200" cap="none" spc="0" normalizeH="0" baseline="0" noProof="0" dirty="0">
              <a:ln>
                <a:noFill/>
              </a:ln>
              <a:solidFill>
                <a:srgbClr val="000000"/>
              </a:solidFill>
              <a:effectLst/>
              <a:uLnTx/>
              <a:uFillTx/>
              <a:latin typeface="Barlow"/>
              <a:ea typeface="+mn-ea"/>
              <a:cs typeface="+mn-cs"/>
            </a:endParaRPr>
          </a:p>
        </p:txBody>
      </p:sp>
      <p:sp>
        <p:nvSpPr>
          <p:cNvPr id="34" name="Ovale 33">
            <a:extLst>
              <a:ext uri="{FF2B5EF4-FFF2-40B4-BE49-F238E27FC236}">
                <a16:creationId xmlns:a16="http://schemas.microsoft.com/office/drawing/2014/main" id="{67CF8E69-ED79-A4E9-24B0-195C9514CE03}"/>
              </a:ext>
            </a:extLst>
          </p:cNvPr>
          <p:cNvSpPr/>
          <p:nvPr/>
        </p:nvSpPr>
        <p:spPr>
          <a:xfrm>
            <a:off x="9953977" y="3057368"/>
            <a:ext cx="1080000" cy="1080000"/>
          </a:xfrm>
          <a:prstGeom prst="ellipse">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2000"/>
              </a:lnSpc>
              <a:spcBef>
                <a:spcPts val="400"/>
              </a:spcBef>
              <a:spcAft>
                <a:spcPts val="400"/>
              </a:spcAft>
              <a:buClrTx/>
              <a:buSzTx/>
              <a:buFontTx/>
              <a:buNone/>
              <a:tabLst/>
              <a:defRPr/>
            </a:pPr>
            <a:endParaRPr kumimoji="0" lang="it-IT" sz="2800" b="1" i="0" u="none" strike="noStrike" kern="1200" cap="none" spc="0" normalizeH="0" baseline="0" noProof="0" dirty="0">
              <a:ln>
                <a:noFill/>
              </a:ln>
              <a:solidFill>
                <a:srgbClr val="000000"/>
              </a:solidFill>
              <a:effectLst/>
              <a:uLnTx/>
              <a:uFillTx/>
              <a:latin typeface="Barlow"/>
              <a:ea typeface="+mn-ea"/>
              <a:cs typeface="+mn-cs"/>
            </a:endParaRPr>
          </a:p>
        </p:txBody>
      </p:sp>
      <p:sp>
        <p:nvSpPr>
          <p:cNvPr id="35" name="CasellaDiTesto 34">
            <a:extLst>
              <a:ext uri="{FF2B5EF4-FFF2-40B4-BE49-F238E27FC236}">
                <a16:creationId xmlns:a16="http://schemas.microsoft.com/office/drawing/2014/main" id="{FBE9B23C-42A3-718C-2B74-D8B149BBC90C}"/>
              </a:ext>
            </a:extLst>
          </p:cNvPr>
          <p:cNvSpPr txBox="1"/>
          <p:nvPr/>
        </p:nvSpPr>
        <p:spPr>
          <a:xfrm>
            <a:off x="3000375" y="3212599"/>
            <a:ext cx="3046127" cy="662810"/>
          </a:xfrm>
          <a:prstGeom prst="rect">
            <a:avLst/>
          </a:prstGeom>
          <a:noFill/>
        </p:spPr>
        <p:txBody>
          <a:bodyPr wrap="square">
            <a:spAutoFit/>
          </a:bodyP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4,6</a:t>
            </a:r>
            <a:r>
              <a:rPr kumimoji="0" lang="it-IT"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it-IT"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mln.</a:t>
            </a:r>
            <a:endParaRPr kumimoji="0" lang="it-IT" sz="2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6" name="CasellaDiTesto 35">
            <a:extLst>
              <a:ext uri="{FF2B5EF4-FFF2-40B4-BE49-F238E27FC236}">
                <a16:creationId xmlns:a16="http://schemas.microsoft.com/office/drawing/2014/main" id="{1731BACD-2CCE-6527-DA5E-F2AE1BDA959E}"/>
              </a:ext>
            </a:extLst>
          </p:cNvPr>
          <p:cNvSpPr txBox="1"/>
          <p:nvPr/>
        </p:nvSpPr>
        <p:spPr>
          <a:xfrm>
            <a:off x="6305527" y="3226153"/>
            <a:ext cx="2687961" cy="662810"/>
          </a:xfrm>
          <a:prstGeom prst="rect">
            <a:avLst/>
          </a:prstGeom>
          <a:noFill/>
        </p:spPr>
        <p:txBody>
          <a:bodyPr wrap="square">
            <a:spAutoFit/>
          </a:bodyP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3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1,4</a:t>
            </a:r>
            <a:r>
              <a:rPr kumimoji="0" lang="it-IT" sz="3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 </a:t>
            </a:r>
            <a:r>
              <a:rPr kumimoji="0" lang="it-IT" sz="1600" b="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mln</a:t>
            </a:r>
            <a:endParaRPr kumimoji="0" lang="it-IT" sz="28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endParaRPr>
          </a:p>
        </p:txBody>
      </p:sp>
      <p:sp>
        <p:nvSpPr>
          <p:cNvPr id="37" name="CasellaDiTesto 36">
            <a:extLst>
              <a:ext uri="{FF2B5EF4-FFF2-40B4-BE49-F238E27FC236}">
                <a16:creationId xmlns:a16="http://schemas.microsoft.com/office/drawing/2014/main" id="{784D57D3-728E-DA4A-AE33-5F56EB7E17F7}"/>
              </a:ext>
            </a:extLst>
          </p:cNvPr>
          <p:cNvSpPr txBox="1"/>
          <p:nvPr/>
        </p:nvSpPr>
        <p:spPr>
          <a:xfrm>
            <a:off x="9031265" y="3274514"/>
            <a:ext cx="2925425" cy="599459"/>
          </a:xfrm>
          <a:prstGeom prst="rect">
            <a:avLst/>
          </a:prstGeom>
          <a:noFill/>
        </p:spPr>
        <p:txBody>
          <a:bodyPr wrap="square">
            <a:spAutoFit/>
          </a:bodyP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3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540.000</a:t>
            </a:r>
            <a:endParaRPr kumimoji="0" lang="it-IT" sz="2000" b="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endParaRPr>
          </a:p>
        </p:txBody>
      </p:sp>
      <p:grpSp>
        <p:nvGrpSpPr>
          <p:cNvPr id="38" name="Gruppo 37">
            <a:extLst>
              <a:ext uri="{FF2B5EF4-FFF2-40B4-BE49-F238E27FC236}">
                <a16:creationId xmlns:a16="http://schemas.microsoft.com/office/drawing/2014/main" id="{F266D930-4124-B6E9-8756-236523D08003}"/>
              </a:ext>
            </a:extLst>
          </p:cNvPr>
          <p:cNvGrpSpPr/>
          <p:nvPr/>
        </p:nvGrpSpPr>
        <p:grpSpPr>
          <a:xfrm>
            <a:off x="4005483" y="954737"/>
            <a:ext cx="1012617" cy="934568"/>
            <a:chOff x="2083589" y="1432031"/>
            <a:chExt cx="1012617" cy="934568"/>
          </a:xfrm>
        </p:grpSpPr>
        <p:sp>
          <p:nvSpPr>
            <p:cNvPr id="39" name="Figura a mano libera: forma 19">
              <a:extLst>
                <a:ext uri="{FF2B5EF4-FFF2-40B4-BE49-F238E27FC236}">
                  <a16:creationId xmlns:a16="http://schemas.microsoft.com/office/drawing/2014/main" id="{3894DB16-DDCC-84AB-F70A-72BA6993B326}"/>
                </a:ext>
              </a:extLst>
            </p:cNvPr>
            <p:cNvSpPr/>
            <p:nvPr/>
          </p:nvSpPr>
          <p:spPr>
            <a:xfrm>
              <a:off x="2083589" y="1432031"/>
              <a:ext cx="1012617" cy="934568"/>
            </a:xfrm>
            <a:custGeom>
              <a:avLst/>
              <a:gdLst>
                <a:gd name="csX0" fmla="*/ 0 w 1239169"/>
                <a:gd name="csY0" fmla="*/ 588599 h 1097665"/>
                <a:gd name="csX1" fmla="*/ 97041 w 1239169"/>
                <a:gd name="csY1" fmla="*/ 685618 h 1097665"/>
                <a:gd name="csX2" fmla="*/ 170963 w 1239169"/>
                <a:gd name="csY2" fmla="*/ 615616 h 1097665"/>
                <a:gd name="csX3" fmla="*/ 170963 w 1239169"/>
                <a:gd name="csY3" fmla="*/ 1097305 h 1097665"/>
                <a:gd name="csX4" fmla="*/ 544857 w 1239169"/>
                <a:gd name="csY4" fmla="*/ 1097455 h 1097665"/>
                <a:gd name="csX5" fmla="*/ 544857 w 1239169"/>
                <a:gd name="csY5" fmla="*/ 724054 h 1097665"/>
                <a:gd name="csX6" fmla="*/ 694397 w 1239169"/>
                <a:gd name="csY6" fmla="*/ 724054 h 1097665"/>
                <a:gd name="csX7" fmla="*/ 694397 w 1239169"/>
                <a:gd name="csY7" fmla="*/ 1097516 h 1097665"/>
                <a:gd name="csX8" fmla="*/ 1068202 w 1239169"/>
                <a:gd name="csY8" fmla="*/ 1097666 h 1097665"/>
                <a:gd name="csX9" fmla="*/ 1068202 w 1239169"/>
                <a:gd name="csY9" fmla="*/ 614978 h 1097665"/>
                <a:gd name="csX10" fmla="*/ 1142523 w 1239169"/>
                <a:gd name="csY10" fmla="*/ 685262 h 1097665"/>
                <a:gd name="csX11" fmla="*/ 1239169 w 1239169"/>
                <a:gd name="csY11" fmla="*/ 588601 h 1097665"/>
                <a:gd name="csX12" fmla="*/ 619626 w 1239169"/>
                <a:gd name="csY12" fmla="*/ 0 h 1097665"/>
                <a:gd name="csX13" fmla="*/ 1038294 w 1239169"/>
                <a:gd name="csY13" fmla="*/ 1067747 h 1097665"/>
                <a:gd name="csX14" fmla="*/ 724305 w 1239169"/>
                <a:gd name="csY14" fmla="*/ 1067623 h 1097665"/>
                <a:gd name="csX15" fmla="*/ 724305 w 1239169"/>
                <a:gd name="csY15" fmla="*/ 694146 h 1097665"/>
                <a:gd name="csX16" fmla="*/ 514949 w 1239169"/>
                <a:gd name="csY16" fmla="*/ 694146 h 1097665"/>
                <a:gd name="csX17" fmla="*/ 514949 w 1239169"/>
                <a:gd name="csY17" fmla="*/ 1067535 h 1097665"/>
                <a:gd name="csX18" fmla="*/ 200871 w 1239169"/>
                <a:gd name="csY18" fmla="*/ 1067411 h 1097665"/>
                <a:gd name="csX19" fmla="*/ 200871 w 1239169"/>
                <a:gd name="csY19" fmla="*/ 587295 h 1097665"/>
                <a:gd name="csX20" fmla="*/ 619627 w 1239169"/>
                <a:gd name="csY20" fmla="*/ 190754 h 1097665"/>
                <a:gd name="csX21" fmla="*/ 1038294 w 1239169"/>
                <a:gd name="csY21" fmla="*/ 586691 h 1097665"/>
                <a:gd name="csX22" fmla="*/ 1141935 w 1239169"/>
                <a:gd name="csY22" fmla="*/ 643537 h 1097665"/>
                <a:gd name="csX23" fmla="*/ 619627 w 1239169"/>
                <a:gd name="csY23" fmla="*/ 149574 h 1097665"/>
                <a:gd name="csX24" fmla="*/ 97596 w 1239169"/>
                <a:gd name="csY24" fmla="*/ 643894 h 1097665"/>
                <a:gd name="csX25" fmla="*/ 42848 w 1239169"/>
                <a:gd name="csY25" fmla="*/ 589154 h 1097665"/>
                <a:gd name="csX26" fmla="*/ 619623 w 1239169"/>
                <a:gd name="csY26" fmla="*/ 41252 h 1097665"/>
                <a:gd name="csX27" fmla="*/ 1196318 w 1239169"/>
                <a:gd name="csY27" fmla="*/ 589154 h 1097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1239169" h="1097665">
                  <a:moveTo>
                    <a:pt x="0" y="588599"/>
                  </a:moveTo>
                  <a:lnTo>
                    <a:pt x="97041" y="685618"/>
                  </a:lnTo>
                  <a:lnTo>
                    <a:pt x="170963" y="615616"/>
                  </a:lnTo>
                  <a:lnTo>
                    <a:pt x="170963" y="1097305"/>
                  </a:lnTo>
                  <a:lnTo>
                    <a:pt x="544857" y="1097455"/>
                  </a:lnTo>
                  <a:lnTo>
                    <a:pt x="544857" y="724054"/>
                  </a:lnTo>
                  <a:lnTo>
                    <a:pt x="694397" y="724054"/>
                  </a:lnTo>
                  <a:lnTo>
                    <a:pt x="694397" y="1097516"/>
                  </a:lnTo>
                  <a:lnTo>
                    <a:pt x="1068202" y="1097666"/>
                  </a:lnTo>
                  <a:lnTo>
                    <a:pt x="1068202" y="614978"/>
                  </a:lnTo>
                  <a:lnTo>
                    <a:pt x="1142523" y="685262"/>
                  </a:lnTo>
                  <a:lnTo>
                    <a:pt x="1239169" y="588601"/>
                  </a:lnTo>
                  <a:lnTo>
                    <a:pt x="619626" y="0"/>
                  </a:lnTo>
                  <a:close/>
                  <a:moveTo>
                    <a:pt x="1038294" y="1067747"/>
                  </a:moveTo>
                  <a:lnTo>
                    <a:pt x="724305" y="1067623"/>
                  </a:lnTo>
                  <a:lnTo>
                    <a:pt x="724305" y="694146"/>
                  </a:lnTo>
                  <a:lnTo>
                    <a:pt x="514949" y="694146"/>
                  </a:lnTo>
                  <a:lnTo>
                    <a:pt x="514949" y="1067535"/>
                  </a:lnTo>
                  <a:lnTo>
                    <a:pt x="200871" y="1067411"/>
                  </a:lnTo>
                  <a:lnTo>
                    <a:pt x="200871" y="587295"/>
                  </a:lnTo>
                  <a:lnTo>
                    <a:pt x="619627" y="190754"/>
                  </a:lnTo>
                  <a:lnTo>
                    <a:pt x="1038294" y="586691"/>
                  </a:lnTo>
                  <a:close/>
                  <a:moveTo>
                    <a:pt x="1141935" y="643537"/>
                  </a:moveTo>
                  <a:lnTo>
                    <a:pt x="619627" y="149574"/>
                  </a:lnTo>
                  <a:lnTo>
                    <a:pt x="97596" y="643894"/>
                  </a:lnTo>
                  <a:lnTo>
                    <a:pt x="42848" y="589154"/>
                  </a:lnTo>
                  <a:lnTo>
                    <a:pt x="619623" y="41252"/>
                  </a:lnTo>
                  <a:lnTo>
                    <a:pt x="1196318" y="589154"/>
                  </a:lnTo>
                  <a:close/>
                </a:path>
              </a:pathLst>
            </a:custGeom>
            <a:solidFill>
              <a:srgbClr val="2D3D4D"/>
            </a:solidFill>
            <a:ln w="14883" cap="flat">
              <a:noFill/>
              <a:prstDash val="solid"/>
              <a:miter/>
            </a:ln>
          </p:spPr>
          <p:txBody>
            <a:bodyPr/>
            <a:lstStyle/>
            <a:p>
              <a:endParaRPr lang="it-IT" dirty="0"/>
            </a:p>
          </p:txBody>
        </p:sp>
        <p:sp>
          <p:nvSpPr>
            <p:cNvPr id="40" name="Rettangolo 39">
              <a:extLst>
                <a:ext uri="{FF2B5EF4-FFF2-40B4-BE49-F238E27FC236}">
                  <a16:creationId xmlns:a16="http://schemas.microsoft.com/office/drawing/2014/main" id="{F9C22B64-92D9-B7CE-0F0F-97553BB3B62E}"/>
                </a:ext>
              </a:extLst>
            </p:cNvPr>
            <p:cNvSpPr/>
            <p:nvPr/>
          </p:nvSpPr>
          <p:spPr>
            <a:xfrm>
              <a:off x="2473937" y="1848182"/>
              <a:ext cx="238447" cy="4904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endParaRPr>
            </a:p>
          </p:txBody>
        </p:sp>
        <p:pic>
          <p:nvPicPr>
            <p:cNvPr id="41" name="Elemento grafico 40" descr="Due donne con riempimento a tinta unita">
              <a:extLst>
                <a:ext uri="{FF2B5EF4-FFF2-40B4-BE49-F238E27FC236}">
                  <a16:creationId xmlns:a16="http://schemas.microsoft.com/office/drawing/2014/main" id="{4E0007F0-DF40-5C1A-6E65-8C7C1D47202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93440" y="1861277"/>
              <a:ext cx="470692" cy="490415"/>
            </a:xfrm>
            <a:prstGeom prst="rect">
              <a:avLst/>
            </a:prstGeom>
          </p:spPr>
        </p:pic>
        <p:pic>
          <p:nvPicPr>
            <p:cNvPr id="42" name="Elemento grafico 41" descr="Due donne con riempimento a tinta unita">
              <a:extLst>
                <a:ext uri="{FF2B5EF4-FFF2-40B4-BE49-F238E27FC236}">
                  <a16:creationId xmlns:a16="http://schemas.microsoft.com/office/drawing/2014/main" id="{FE9DD921-B226-B9A0-E527-538110FF966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14831" y="1861277"/>
              <a:ext cx="470692" cy="490415"/>
            </a:xfrm>
            <a:prstGeom prst="rect">
              <a:avLst/>
            </a:prstGeom>
          </p:spPr>
        </p:pic>
      </p:grpSp>
      <p:pic>
        <p:nvPicPr>
          <p:cNvPr id="43" name="Elemento grafico 42" descr="Mamma con passeggino con riempimento a tinta unita">
            <a:extLst>
              <a:ext uri="{FF2B5EF4-FFF2-40B4-BE49-F238E27FC236}">
                <a16:creationId xmlns:a16="http://schemas.microsoft.com/office/drawing/2014/main" id="{94403389-4A27-F83E-4D88-A509716CBC5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06412" y="1166277"/>
            <a:ext cx="720000" cy="720000"/>
          </a:xfrm>
          <a:prstGeom prst="rect">
            <a:avLst/>
          </a:prstGeom>
        </p:spPr>
      </p:pic>
      <p:pic>
        <p:nvPicPr>
          <p:cNvPr id="44" name="Elemento grafico 43" descr="Uomo con neonato con riempimento a tinta unita">
            <a:extLst>
              <a:ext uri="{FF2B5EF4-FFF2-40B4-BE49-F238E27FC236}">
                <a16:creationId xmlns:a16="http://schemas.microsoft.com/office/drawing/2014/main" id="{4E47BF15-F85D-97C0-962C-98E1F3D94C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842551" y="1166277"/>
            <a:ext cx="720000" cy="720000"/>
          </a:xfrm>
          <a:prstGeom prst="rect">
            <a:avLst/>
          </a:prstGeom>
        </p:spPr>
      </p:pic>
      <p:pic>
        <p:nvPicPr>
          <p:cNvPr id="45" name="Elemento grafico 44" descr="Uomo con riempimento a tinta unita">
            <a:extLst>
              <a:ext uri="{FF2B5EF4-FFF2-40B4-BE49-F238E27FC236}">
                <a16:creationId xmlns:a16="http://schemas.microsoft.com/office/drawing/2014/main" id="{DEA5D20A-E34E-EE08-B71F-17EC7988A9C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65696" y="1186326"/>
            <a:ext cx="648000" cy="648000"/>
          </a:xfrm>
          <a:prstGeom prst="rect">
            <a:avLst/>
          </a:prstGeom>
        </p:spPr>
      </p:pic>
      <p:pic>
        <p:nvPicPr>
          <p:cNvPr id="46" name="Elemento grafico 45" descr="Donna con riempimento a tinta unita">
            <a:extLst>
              <a:ext uri="{FF2B5EF4-FFF2-40B4-BE49-F238E27FC236}">
                <a16:creationId xmlns:a16="http://schemas.microsoft.com/office/drawing/2014/main" id="{9C3F7B23-7F7C-2390-A694-CA42E3D996B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033288" y="1331802"/>
            <a:ext cx="648000" cy="648000"/>
          </a:xfrm>
          <a:prstGeom prst="rect">
            <a:avLst/>
          </a:prstGeom>
        </p:spPr>
      </p:pic>
      <p:pic>
        <p:nvPicPr>
          <p:cNvPr id="47" name="Elemento grafico 46" descr="Uomo con riempimento a tinta unita">
            <a:extLst>
              <a:ext uri="{FF2B5EF4-FFF2-40B4-BE49-F238E27FC236}">
                <a16:creationId xmlns:a16="http://schemas.microsoft.com/office/drawing/2014/main" id="{1C58D0CB-DD00-C0CA-140D-0389D593F47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555043" y="1271424"/>
            <a:ext cx="648000" cy="648000"/>
          </a:xfrm>
          <a:prstGeom prst="rect">
            <a:avLst/>
          </a:prstGeom>
        </p:spPr>
      </p:pic>
      <p:pic>
        <p:nvPicPr>
          <p:cNvPr id="48" name="Elemento grafico 47" descr="Donna con riempimento a tinta unita">
            <a:extLst>
              <a:ext uri="{FF2B5EF4-FFF2-40B4-BE49-F238E27FC236}">
                <a16:creationId xmlns:a16="http://schemas.microsoft.com/office/drawing/2014/main" id="{18573CE9-F8B2-4707-78E7-4D60FC48868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844660" y="1238277"/>
            <a:ext cx="648000" cy="648000"/>
          </a:xfrm>
          <a:prstGeom prst="rect">
            <a:avLst/>
          </a:prstGeom>
        </p:spPr>
      </p:pic>
      <p:pic>
        <p:nvPicPr>
          <p:cNvPr id="49" name="Elemento grafico 48" descr="Uomo con riempimento a tinta unita">
            <a:extLst>
              <a:ext uri="{FF2B5EF4-FFF2-40B4-BE49-F238E27FC236}">
                <a16:creationId xmlns:a16="http://schemas.microsoft.com/office/drawing/2014/main" id="{0C77A881-F189-811F-41BF-52E5527C5E6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284763" y="1177453"/>
            <a:ext cx="648000" cy="648000"/>
          </a:xfrm>
          <a:prstGeom prst="rect">
            <a:avLst/>
          </a:prstGeom>
        </p:spPr>
      </p:pic>
      <p:sp>
        <p:nvSpPr>
          <p:cNvPr id="51" name="TextBox 7">
            <a:extLst>
              <a:ext uri="{FF2B5EF4-FFF2-40B4-BE49-F238E27FC236}">
                <a16:creationId xmlns:a16="http://schemas.microsoft.com/office/drawing/2014/main" id="{E4159231-7794-576B-2F31-BCF249A1F13D}"/>
              </a:ext>
            </a:extLst>
          </p:cNvPr>
          <p:cNvSpPr txBox="1"/>
          <p:nvPr/>
        </p:nvSpPr>
        <p:spPr>
          <a:xfrm>
            <a:off x="2986503" y="5238261"/>
            <a:ext cx="3059999" cy="215444"/>
          </a:xfrm>
          <a:prstGeom prst="rect">
            <a:avLst/>
          </a:prstGeom>
          <a:noFill/>
        </p:spPr>
        <p:txBody>
          <a:bodyPr wrap="square" lIns="0" tIns="0" rIns="0" bIns="0" rtlCol="0">
            <a:spAutoFit/>
          </a:bodyPr>
          <a:lstStyle/>
          <a:p>
            <a:pPr algn="ctr">
              <a:spcBef>
                <a:spcPts val="400"/>
              </a:spcBef>
              <a:spcAft>
                <a:spcPts val="400"/>
              </a:spcAft>
            </a:pPr>
            <a:r>
              <a:rPr lang="en-GB" sz="1400" b="1" dirty="0">
                <a:solidFill>
                  <a:srgbClr val="2D3D4D"/>
                </a:solidFill>
                <a:latin typeface="Arial" panose="020B0604020202020204" pitchFamily="34" charset="0"/>
                <a:cs typeface="Arial" panose="020B0604020202020204" pitchFamily="34" charset="0"/>
              </a:rPr>
              <a:t>NIDI CHE NON SI SVUOTANO</a:t>
            </a:r>
          </a:p>
        </p:txBody>
      </p:sp>
      <p:sp>
        <p:nvSpPr>
          <p:cNvPr id="52" name="TextBox 7">
            <a:extLst>
              <a:ext uri="{FF2B5EF4-FFF2-40B4-BE49-F238E27FC236}">
                <a16:creationId xmlns:a16="http://schemas.microsoft.com/office/drawing/2014/main" id="{9381A3B5-48D4-D5CD-BEC6-E838F22799C0}"/>
              </a:ext>
            </a:extLst>
          </p:cNvPr>
          <p:cNvSpPr txBox="1"/>
          <p:nvPr/>
        </p:nvSpPr>
        <p:spPr>
          <a:xfrm>
            <a:off x="6153909" y="5238261"/>
            <a:ext cx="3059999" cy="215444"/>
          </a:xfrm>
          <a:prstGeom prst="rect">
            <a:avLst/>
          </a:prstGeom>
          <a:noFill/>
        </p:spPr>
        <p:txBody>
          <a:bodyPr wrap="square" lIns="0" tIns="0" rIns="0" bIns="0" rtlCol="0">
            <a:spAutoFit/>
          </a:bodyPr>
          <a:lstStyle/>
          <a:p>
            <a:pPr algn="ctr">
              <a:spcBef>
                <a:spcPts val="400"/>
              </a:spcBef>
              <a:spcAft>
                <a:spcPts val="400"/>
              </a:spcAft>
            </a:pPr>
            <a:r>
              <a:rPr lang="en-GB" sz="1400" b="1" dirty="0">
                <a:solidFill>
                  <a:srgbClr val="2D3D4D"/>
                </a:solidFill>
                <a:latin typeface="Arial" panose="020B0604020202020204" pitchFamily="34" charset="0"/>
                <a:cs typeface="Arial" panose="020B0604020202020204" pitchFamily="34" charset="0"/>
              </a:rPr>
              <a:t>GIOVANI IN VOLO</a:t>
            </a:r>
          </a:p>
        </p:txBody>
      </p:sp>
      <p:sp>
        <p:nvSpPr>
          <p:cNvPr id="53" name="TextBox 7">
            <a:extLst>
              <a:ext uri="{FF2B5EF4-FFF2-40B4-BE49-F238E27FC236}">
                <a16:creationId xmlns:a16="http://schemas.microsoft.com/office/drawing/2014/main" id="{7E21D525-83ED-C6F7-A267-16490DA5331A}"/>
              </a:ext>
            </a:extLst>
          </p:cNvPr>
          <p:cNvSpPr txBox="1"/>
          <p:nvPr/>
        </p:nvSpPr>
        <p:spPr>
          <a:xfrm>
            <a:off x="8963096" y="5238261"/>
            <a:ext cx="3059999" cy="215444"/>
          </a:xfrm>
          <a:prstGeom prst="rect">
            <a:avLst/>
          </a:prstGeom>
          <a:noFill/>
        </p:spPr>
        <p:txBody>
          <a:bodyPr wrap="square" lIns="0" tIns="0" rIns="0" bIns="0" rtlCol="0">
            <a:spAutoFit/>
          </a:bodyPr>
          <a:lstStyle/>
          <a:p>
            <a:pPr algn="ctr">
              <a:spcBef>
                <a:spcPts val="400"/>
              </a:spcBef>
              <a:spcAft>
                <a:spcPts val="400"/>
              </a:spcAft>
            </a:pPr>
            <a:r>
              <a:rPr lang="en-GB" sz="1400" b="1" dirty="0">
                <a:solidFill>
                  <a:srgbClr val="2D3D4D"/>
                </a:solidFill>
                <a:latin typeface="Arial" panose="020B0604020202020204" pitchFamily="34" charset="0"/>
                <a:cs typeface="Arial" panose="020B0604020202020204" pitchFamily="34" charset="0"/>
              </a:rPr>
              <a:t>NIDI GIOVANISSIMI</a:t>
            </a:r>
          </a:p>
        </p:txBody>
      </p:sp>
    </p:spTree>
    <p:extLst>
      <p:ext uri="{BB962C8B-B14F-4D97-AF65-F5344CB8AC3E}">
        <p14:creationId xmlns:p14="http://schemas.microsoft.com/office/powerpoint/2010/main" val="46160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AD511-B9F9-3152-578F-4CECDD28B7CD}"/>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B64A4F91-374F-1D28-B97B-8230391CE9D4}"/>
              </a:ext>
            </a:extLst>
          </p:cNvPr>
          <p:cNvSpPr>
            <a:spLocks noGrp="1"/>
          </p:cNvSpPr>
          <p:nvPr>
            <p:ph type="title"/>
          </p:nvPr>
        </p:nvSpPr>
        <p:spPr/>
        <p:txBody>
          <a:bodyPr/>
          <a:lstStyle/>
          <a:p>
            <a:r>
              <a:rPr lang="it-IT" dirty="0"/>
              <a:t>Con identikit specifici</a:t>
            </a:r>
          </a:p>
        </p:txBody>
      </p:sp>
      <p:sp>
        <p:nvSpPr>
          <p:cNvPr id="40" name="Text Box">
            <a:extLst>
              <a:ext uri="{FF2B5EF4-FFF2-40B4-BE49-F238E27FC236}">
                <a16:creationId xmlns:a16="http://schemas.microsoft.com/office/drawing/2014/main" id="{CB225F5F-B041-DB45-0F5F-40419FAAF497}"/>
              </a:ext>
              <a:ext uri="{C183D7F6-B498-43B3-948B-1728B52AA6E4}">
                <adec:decorative xmlns:adec="http://schemas.microsoft.com/office/drawing/2017/decorative" val="1"/>
              </a:ext>
            </a:extLst>
          </p:cNvPr>
          <p:cNvSpPr/>
          <p:nvPr/>
        </p:nvSpPr>
        <p:spPr>
          <a:xfrm flipV="1">
            <a:off x="3697436" y="367190"/>
            <a:ext cx="2631296" cy="5440942"/>
          </a:xfrm>
          <a:prstGeom prst="snip1Rect">
            <a:avLst>
              <a:gd name="adj" fmla="val 14766"/>
            </a:avLst>
          </a:prstGeom>
          <a:solidFill>
            <a:srgbClr val="00E1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Text Box">
            <a:extLst>
              <a:ext uri="{FF2B5EF4-FFF2-40B4-BE49-F238E27FC236}">
                <a16:creationId xmlns:a16="http://schemas.microsoft.com/office/drawing/2014/main" id="{B65A327C-772A-73D5-718B-A5E3297E0692}"/>
              </a:ext>
              <a:ext uri="{C183D7F6-B498-43B3-948B-1728B52AA6E4}">
                <adec:decorative xmlns:adec="http://schemas.microsoft.com/office/drawing/2017/decorative" val="1"/>
              </a:ext>
            </a:extLst>
          </p:cNvPr>
          <p:cNvSpPr/>
          <p:nvPr/>
        </p:nvSpPr>
        <p:spPr>
          <a:xfrm flipV="1">
            <a:off x="6439703" y="367190"/>
            <a:ext cx="2631296" cy="5440942"/>
          </a:xfrm>
          <a:prstGeom prst="snip1Rect">
            <a:avLst>
              <a:gd name="adj" fmla="val 14766"/>
            </a:avLst>
          </a:prstGeom>
          <a:solidFill>
            <a:srgbClr val="55FF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Text Box">
            <a:extLst>
              <a:ext uri="{FF2B5EF4-FFF2-40B4-BE49-F238E27FC236}">
                <a16:creationId xmlns:a16="http://schemas.microsoft.com/office/drawing/2014/main" id="{CC1F7322-063D-7F9A-4E62-99E78AFA1E6F}"/>
              </a:ext>
              <a:ext uri="{C183D7F6-B498-43B3-948B-1728B52AA6E4}">
                <adec:decorative xmlns:adec="http://schemas.microsoft.com/office/drawing/2017/decorative" val="1"/>
              </a:ext>
            </a:extLst>
          </p:cNvPr>
          <p:cNvSpPr/>
          <p:nvPr/>
        </p:nvSpPr>
        <p:spPr>
          <a:xfrm flipV="1">
            <a:off x="9174091" y="367190"/>
            <a:ext cx="2631296" cy="5440942"/>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Rettangolo 70">
            <a:extLst>
              <a:ext uri="{FF2B5EF4-FFF2-40B4-BE49-F238E27FC236}">
                <a16:creationId xmlns:a16="http://schemas.microsoft.com/office/drawing/2014/main" id="{13CB9367-8CCC-D4A0-86A9-A016F3A9DE71}"/>
              </a:ext>
            </a:extLst>
          </p:cNvPr>
          <p:cNvSpPr/>
          <p:nvPr/>
        </p:nvSpPr>
        <p:spPr>
          <a:xfrm>
            <a:off x="2915957" y="6117761"/>
            <a:ext cx="7225853" cy="569387"/>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famiglie</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pic>
        <p:nvPicPr>
          <p:cNvPr id="3" name="Elemento grafico 2" descr="Utenti con riempimento a tinta unita">
            <a:extLst>
              <a:ext uri="{FF2B5EF4-FFF2-40B4-BE49-F238E27FC236}">
                <a16:creationId xmlns:a16="http://schemas.microsoft.com/office/drawing/2014/main" id="{FC9A9FA2-4D67-A023-281E-C699DBAA4E5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93966" y="1802753"/>
            <a:ext cx="654545" cy="654545"/>
          </a:xfrm>
          <a:prstGeom prst="rect">
            <a:avLst/>
          </a:prstGeom>
        </p:spPr>
      </p:pic>
      <p:pic>
        <p:nvPicPr>
          <p:cNvPr id="4" name="Elemento grafico 3" descr="Cappello di laurea con riempimento a tinta unita">
            <a:extLst>
              <a:ext uri="{FF2B5EF4-FFF2-40B4-BE49-F238E27FC236}">
                <a16:creationId xmlns:a16="http://schemas.microsoft.com/office/drawing/2014/main" id="{987835E5-A3C4-314F-D3E5-8649044F2B5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793966" y="4072128"/>
            <a:ext cx="654545" cy="654545"/>
          </a:xfrm>
          <a:prstGeom prst="rect">
            <a:avLst/>
          </a:prstGeom>
        </p:spPr>
      </p:pic>
      <p:pic>
        <p:nvPicPr>
          <p:cNvPr id="7" name="Elemento grafico 6" descr="Monete con riempimento a tinta unita">
            <a:extLst>
              <a:ext uri="{FF2B5EF4-FFF2-40B4-BE49-F238E27FC236}">
                <a16:creationId xmlns:a16="http://schemas.microsoft.com/office/drawing/2014/main" id="{2ABF367E-9783-6AB2-8DB5-C404BA0DF97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36549" y="5189745"/>
            <a:ext cx="569379" cy="569379"/>
          </a:xfrm>
          <a:prstGeom prst="rect">
            <a:avLst/>
          </a:prstGeom>
        </p:spPr>
      </p:pic>
      <p:grpSp>
        <p:nvGrpSpPr>
          <p:cNvPr id="80" name="Gruppo 79">
            <a:extLst>
              <a:ext uri="{FF2B5EF4-FFF2-40B4-BE49-F238E27FC236}">
                <a16:creationId xmlns:a16="http://schemas.microsoft.com/office/drawing/2014/main" id="{F41D79FE-A890-B682-7606-CF950159134E}"/>
              </a:ext>
            </a:extLst>
          </p:cNvPr>
          <p:cNvGrpSpPr/>
          <p:nvPr/>
        </p:nvGrpSpPr>
        <p:grpSpPr>
          <a:xfrm>
            <a:off x="2804480" y="2773424"/>
            <a:ext cx="9218907" cy="2273300"/>
            <a:chOff x="3068962" y="2773424"/>
            <a:chExt cx="8885971" cy="2273300"/>
          </a:xfrm>
        </p:grpSpPr>
        <p:cxnSp>
          <p:nvCxnSpPr>
            <p:cNvPr id="8" name="Connettore diritto 1031">
              <a:extLst>
                <a:ext uri="{FF2B5EF4-FFF2-40B4-BE49-F238E27FC236}">
                  <a16:creationId xmlns:a16="http://schemas.microsoft.com/office/drawing/2014/main" id="{71F026F7-8728-7C30-E6C6-D1B9159A80EB}"/>
                </a:ext>
              </a:extLst>
            </p:cNvPr>
            <p:cNvCxnSpPr>
              <a:cxnSpLocks/>
            </p:cNvCxnSpPr>
            <p:nvPr/>
          </p:nvCxnSpPr>
          <p:spPr>
            <a:xfrm>
              <a:off x="3081662" y="2773424"/>
              <a:ext cx="8873271" cy="0"/>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ttore diritto 1032">
              <a:extLst>
                <a:ext uri="{FF2B5EF4-FFF2-40B4-BE49-F238E27FC236}">
                  <a16:creationId xmlns:a16="http://schemas.microsoft.com/office/drawing/2014/main" id="{24B4A810-47A1-2A41-8092-63AD1CC0BFB2}"/>
                </a:ext>
              </a:extLst>
            </p:cNvPr>
            <p:cNvCxnSpPr>
              <a:cxnSpLocks/>
            </p:cNvCxnSpPr>
            <p:nvPr/>
          </p:nvCxnSpPr>
          <p:spPr>
            <a:xfrm>
              <a:off x="3068962" y="3789424"/>
              <a:ext cx="8885971" cy="0"/>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diritto 1033">
              <a:extLst>
                <a:ext uri="{FF2B5EF4-FFF2-40B4-BE49-F238E27FC236}">
                  <a16:creationId xmlns:a16="http://schemas.microsoft.com/office/drawing/2014/main" id="{774402CD-950C-78FD-B90D-8288C16F7AB4}"/>
                </a:ext>
              </a:extLst>
            </p:cNvPr>
            <p:cNvCxnSpPr>
              <a:cxnSpLocks/>
            </p:cNvCxnSpPr>
            <p:nvPr/>
          </p:nvCxnSpPr>
          <p:spPr>
            <a:xfrm>
              <a:off x="3094362" y="5046724"/>
              <a:ext cx="8860571" cy="0"/>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7" name="CasellaDiTesto 16">
            <a:extLst>
              <a:ext uri="{FF2B5EF4-FFF2-40B4-BE49-F238E27FC236}">
                <a16:creationId xmlns:a16="http://schemas.microsoft.com/office/drawing/2014/main" id="{59E96D8D-D327-89C0-C9CE-0EEB5F7C4A91}"/>
              </a:ext>
            </a:extLst>
          </p:cNvPr>
          <p:cNvSpPr txBox="1"/>
          <p:nvPr/>
        </p:nvSpPr>
        <p:spPr>
          <a:xfrm>
            <a:off x="3744571" y="409707"/>
            <a:ext cx="1968403" cy="687817"/>
          </a:xfrm>
          <a:prstGeom prst="rect">
            <a:avLst/>
          </a:prstGeom>
          <a:noFill/>
        </p:spPr>
        <p:txBody>
          <a:bodyPr wrap="square">
            <a:spAutoFit/>
          </a:bodyPr>
          <a:lstStyle/>
          <a:p>
            <a:pPr marL="0" marR="0" lvl="0" indent="0" defTabSz="914400" rtl="0" eaLnBrk="1" fontAlgn="auto" latinLnBrk="0" hangingPunct="1">
              <a:lnSpc>
                <a:spcPct val="112000"/>
              </a:lnSpc>
              <a:spcBef>
                <a:spcPts val="400"/>
              </a:spcBef>
              <a:spcAft>
                <a:spcPts val="400"/>
              </a:spcAft>
              <a:buClrTx/>
              <a:buSzTx/>
              <a:buFontTx/>
              <a:buNone/>
              <a:tabLst/>
              <a:defRPr/>
            </a:pPr>
            <a:r>
              <a:rPr kumimoji="0" lang="it-IT"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NIDI CHE NON </a:t>
            </a:r>
            <a:br>
              <a:rPr lang="it-IT" b="1" dirty="0">
                <a:solidFill>
                  <a:srgbClr val="232C35"/>
                </a:solidFill>
                <a:latin typeface="Arial" panose="020B0604020202020204" pitchFamily="34" charset="0"/>
                <a:cs typeface="Arial" panose="020B0604020202020204" pitchFamily="34" charset="0"/>
              </a:rPr>
            </a:br>
            <a:r>
              <a:rPr kumimoji="0" lang="it-IT"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SI SVUOTANO</a:t>
            </a:r>
          </a:p>
        </p:txBody>
      </p:sp>
      <p:sp>
        <p:nvSpPr>
          <p:cNvPr id="18" name="CasellaDiTesto 17">
            <a:extLst>
              <a:ext uri="{FF2B5EF4-FFF2-40B4-BE49-F238E27FC236}">
                <a16:creationId xmlns:a16="http://schemas.microsoft.com/office/drawing/2014/main" id="{A16F4750-902B-FB14-09DA-74A8046B754D}"/>
              </a:ext>
            </a:extLst>
          </p:cNvPr>
          <p:cNvSpPr txBox="1"/>
          <p:nvPr/>
        </p:nvSpPr>
        <p:spPr>
          <a:xfrm>
            <a:off x="3744001" y="2876219"/>
            <a:ext cx="3118935" cy="796757"/>
          </a:xfrm>
          <a:prstGeom prst="rect">
            <a:avLst/>
          </a:prstGeom>
          <a:noFill/>
        </p:spPr>
        <p:txBody>
          <a:bodyPr wrap="square">
            <a:spAutoFit/>
          </a:bodyPr>
          <a:lstStyle/>
          <a:p>
            <a:pPr marL="0" marR="0" lvl="0" indent="0" defTabSz="914400" rtl="0" eaLnBrk="1" fontAlgn="auto" latinLnBrk="0" hangingPunct="1">
              <a:lnSpc>
                <a:spcPct val="112000"/>
              </a:lnSpc>
              <a:spcBef>
                <a:spcPts val="400"/>
              </a:spcBef>
              <a:spcAft>
                <a:spcPts val="400"/>
              </a:spcAft>
              <a:buClrTx/>
              <a:buSzTx/>
              <a:buFontTx/>
              <a:buNone/>
              <a:tabLst/>
              <a:defRPr/>
            </a:pPr>
            <a:r>
              <a:rPr lang="it-IT" sz="1400" b="1" dirty="0">
                <a:solidFill>
                  <a:srgbClr val="232C35"/>
                </a:solidFill>
                <a:latin typeface="Arial" panose="020B0604020202020204" pitchFamily="34" charset="0"/>
                <a:cs typeface="Arial" panose="020B0604020202020204" pitchFamily="34" charset="0"/>
              </a:rPr>
              <a:t>Distribuiti </a:t>
            </a:r>
            <a:br>
              <a:rPr lang="it-IT" sz="1400" b="1" dirty="0">
                <a:solidFill>
                  <a:srgbClr val="232C35"/>
                </a:solidFill>
                <a:latin typeface="Arial" panose="020B0604020202020204" pitchFamily="34" charset="0"/>
                <a:cs typeface="Arial" panose="020B0604020202020204" pitchFamily="34" charset="0"/>
              </a:rPr>
            </a:br>
            <a:r>
              <a:rPr lang="it-IT" sz="1400" b="1" dirty="0">
                <a:solidFill>
                  <a:srgbClr val="232C35"/>
                </a:solidFill>
                <a:latin typeface="Arial" panose="020B0604020202020204" pitchFamily="34" charset="0"/>
                <a:cs typeface="Arial" panose="020B0604020202020204" pitchFamily="34" charset="0"/>
              </a:rPr>
              <a:t>omogeneamente </a:t>
            </a:r>
            <a:br>
              <a:rPr lang="it-IT" sz="1400" b="1" dirty="0">
                <a:solidFill>
                  <a:srgbClr val="232C35"/>
                </a:solidFill>
                <a:latin typeface="Arial" panose="020B0604020202020204" pitchFamily="34" charset="0"/>
                <a:cs typeface="Arial" panose="020B0604020202020204" pitchFamily="34" charset="0"/>
              </a:rPr>
            </a:br>
            <a:r>
              <a:rPr lang="it-IT" sz="1400" b="1" dirty="0">
                <a:solidFill>
                  <a:srgbClr val="232C35"/>
                </a:solidFill>
                <a:latin typeface="Arial" panose="020B0604020202020204" pitchFamily="34" charset="0"/>
                <a:cs typeface="Arial" panose="020B0604020202020204" pitchFamily="34" charset="0"/>
              </a:rPr>
              <a:t>sul territorio</a:t>
            </a:r>
            <a:endParaRPr kumimoji="0" lang="it-IT" sz="1400"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EA68DE76-86C1-6A0C-FDD6-3F4A6A41A27B}"/>
              </a:ext>
            </a:extLst>
          </p:cNvPr>
          <p:cNvSpPr txBox="1"/>
          <p:nvPr/>
        </p:nvSpPr>
        <p:spPr>
          <a:xfrm>
            <a:off x="3753749" y="1402572"/>
            <a:ext cx="2334872" cy="1046440"/>
          </a:xfrm>
          <a:prstGeom prst="rect">
            <a:avLst/>
          </a:prstGeom>
          <a:noFill/>
        </p:spPr>
        <p:txBody>
          <a:bodyPr wrap="square">
            <a:spAutoFit/>
          </a:bodyPr>
          <a:lstStyle/>
          <a:p>
            <a:pPr>
              <a:defRPr/>
            </a:pPr>
            <a:r>
              <a:rPr lang="it-IT" sz="2000" b="1" dirty="0">
                <a:solidFill>
                  <a:srgbClr val="232C35"/>
                </a:solidFill>
                <a:latin typeface="Arial" panose="020B0604020202020204" pitchFamily="34" charset="0"/>
                <a:cs typeface="Arial" panose="020B0604020202020204" pitchFamily="34" charset="0"/>
              </a:rPr>
              <a:t>3,6</a:t>
            </a:r>
            <a:r>
              <a:rPr lang="it-IT" sz="1600" b="1" dirty="0">
                <a:solidFill>
                  <a:srgbClr val="232C35"/>
                </a:solidFill>
                <a:latin typeface="Arial" panose="020B0604020202020204" pitchFamily="34" charset="0"/>
                <a:cs typeface="Arial" panose="020B0604020202020204" pitchFamily="34" charset="0"/>
              </a:rPr>
              <a:t> componenti</a:t>
            </a:r>
          </a:p>
          <a:p>
            <a:pPr marL="0" marR="0" lvl="0" indent="0" defTabSz="914400" rtl="0" eaLnBrk="1" fontAlgn="auto" latinLnBrk="0" hangingPunct="1">
              <a:buClrTx/>
              <a:buSzTx/>
              <a:buFontTx/>
              <a:buNone/>
              <a:tabLst/>
              <a:defRPr/>
            </a:pPr>
            <a:r>
              <a:rPr lang="it-IT" sz="1400" b="1" dirty="0">
                <a:solidFill>
                  <a:srgbClr val="232C35"/>
                </a:solidFill>
                <a:latin typeface="Arial" panose="020B0604020202020204" pitchFamily="34" charset="0"/>
                <a:cs typeface="Arial" panose="020B0604020202020204" pitchFamily="34" charset="0"/>
              </a:rPr>
              <a:t>11% </a:t>
            </a:r>
            <a:r>
              <a:rPr lang="it-IT" sz="1400" dirty="0">
                <a:solidFill>
                  <a:srgbClr val="232C35"/>
                </a:solidFill>
                <a:latin typeface="Arial" panose="020B0604020202020204" pitchFamily="34" charset="0"/>
                <a:cs typeface="Arial" panose="020B0604020202020204" pitchFamily="34" charset="0"/>
              </a:rPr>
              <a:t>2 componenti </a:t>
            </a:r>
          </a:p>
          <a:p>
            <a:pPr marL="0" marR="0" lvl="0" indent="0" defTabSz="914400" rtl="0" eaLnBrk="1" fontAlgn="auto" latinLnBrk="0" hangingPunct="1">
              <a:buClrTx/>
              <a:buSzTx/>
              <a:buFontTx/>
              <a:buNone/>
              <a:tabLst/>
              <a:defRPr/>
            </a:pPr>
            <a:r>
              <a:rPr lang="it-IT" sz="1400" b="1" dirty="0">
                <a:solidFill>
                  <a:srgbClr val="232C35"/>
                </a:solidFill>
                <a:latin typeface="Arial" panose="020B0604020202020204" pitchFamily="34" charset="0"/>
                <a:cs typeface="Arial" panose="020B0604020202020204" pitchFamily="34" charset="0"/>
              </a:rPr>
              <a:t>39</a:t>
            </a:r>
            <a:r>
              <a:rPr kumimoji="0" lang="it-IT" sz="1400"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 </a:t>
            </a:r>
            <a:r>
              <a:rPr kumimoji="0" lang="it-IT" sz="1400"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3 componenti </a:t>
            </a:r>
          </a:p>
          <a:p>
            <a:pPr marL="0" marR="0" lvl="0" indent="0" defTabSz="914400" rtl="0" eaLnBrk="1" fontAlgn="auto" latinLnBrk="0" hangingPunct="1">
              <a:buClrTx/>
              <a:buSzTx/>
              <a:buFontTx/>
              <a:buNone/>
              <a:tabLst/>
              <a:defRPr/>
            </a:pPr>
            <a:r>
              <a:rPr lang="it-IT" sz="1400" b="1" dirty="0">
                <a:solidFill>
                  <a:srgbClr val="232C35"/>
                </a:solidFill>
                <a:latin typeface="Arial" panose="020B0604020202020204" pitchFamily="34" charset="0"/>
                <a:cs typeface="Arial" panose="020B0604020202020204" pitchFamily="34" charset="0"/>
              </a:rPr>
              <a:t>50% </a:t>
            </a:r>
            <a:r>
              <a:rPr lang="it-IT" sz="1400" dirty="0">
                <a:solidFill>
                  <a:srgbClr val="232C35"/>
                </a:solidFill>
                <a:latin typeface="Arial" panose="020B0604020202020204" pitchFamily="34" charset="0"/>
                <a:cs typeface="Arial" panose="020B0604020202020204" pitchFamily="34" charset="0"/>
              </a:rPr>
              <a:t>4+ componenti</a:t>
            </a:r>
          </a:p>
        </p:txBody>
      </p:sp>
      <p:sp>
        <p:nvSpPr>
          <p:cNvPr id="21" name="CasellaDiTesto 20">
            <a:extLst>
              <a:ext uri="{FF2B5EF4-FFF2-40B4-BE49-F238E27FC236}">
                <a16:creationId xmlns:a16="http://schemas.microsoft.com/office/drawing/2014/main" id="{0A5FCE5B-BD0C-9FFA-82A0-8596A234A544}"/>
              </a:ext>
            </a:extLst>
          </p:cNvPr>
          <p:cNvSpPr txBox="1"/>
          <p:nvPr/>
        </p:nvSpPr>
        <p:spPr>
          <a:xfrm>
            <a:off x="3753749" y="3845156"/>
            <a:ext cx="2398547" cy="1138773"/>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400" dirty="0">
                <a:solidFill>
                  <a:srgbClr val="232C35"/>
                </a:solidFill>
                <a:latin typeface="Arial" panose="020B0604020202020204" pitchFamily="34" charset="0"/>
                <a:cs typeface="Arial" panose="020B0604020202020204" pitchFamily="34" charset="0"/>
              </a:rPr>
              <a:t>In queste famiglie </a:t>
            </a:r>
          </a:p>
          <a:p>
            <a:pPr marL="0" marR="0" lvl="0" indent="0" defTabSz="914400" rtl="0" eaLnBrk="1" fontAlgn="auto" latinLnBrk="0" hangingPunct="1">
              <a:buClrTx/>
              <a:buSzTx/>
              <a:buFontTx/>
              <a:buNone/>
              <a:tabLst/>
              <a:defRPr/>
            </a:pPr>
            <a:r>
              <a:rPr lang="it-IT" sz="1400" dirty="0">
                <a:solidFill>
                  <a:srgbClr val="232C35"/>
                </a:solidFill>
                <a:latin typeface="Arial" panose="020B0604020202020204" pitchFamily="34" charset="0"/>
                <a:cs typeface="Arial" panose="020B0604020202020204" pitchFamily="34" charset="0"/>
              </a:rPr>
              <a:t>i 18-34enni sono:</a:t>
            </a:r>
          </a:p>
          <a:p>
            <a:pPr marL="0" marR="0" lvl="0" indent="0" defTabSz="914400" rtl="0" eaLnBrk="1" fontAlgn="auto" latinLnBrk="0" hangingPunct="1">
              <a:buClrTx/>
              <a:buSzTx/>
              <a:buFontTx/>
              <a:buNone/>
              <a:tabLst/>
              <a:defRPr/>
            </a:pPr>
            <a:r>
              <a:rPr lang="it-IT" sz="2000" b="1" dirty="0">
                <a:solidFill>
                  <a:srgbClr val="232C35"/>
                </a:solidFill>
                <a:latin typeface="Arial" panose="020B0604020202020204" pitchFamily="34" charset="0"/>
                <a:cs typeface="Arial" panose="020B0604020202020204" pitchFamily="34" charset="0"/>
              </a:rPr>
              <a:t>20% </a:t>
            </a:r>
            <a:r>
              <a:rPr lang="it-IT" sz="1600" b="1" dirty="0">
                <a:solidFill>
                  <a:srgbClr val="232C35"/>
                </a:solidFill>
                <a:latin typeface="Arial" panose="020B0604020202020204" pitchFamily="34" charset="0"/>
                <a:cs typeface="Arial" panose="020B0604020202020204" pitchFamily="34" charset="0"/>
              </a:rPr>
              <a:t>laureati</a:t>
            </a:r>
          </a:p>
          <a:p>
            <a:pPr marL="0" marR="0" lvl="0" indent="0" defTabSz="914400" rtl="0" eaLnBrk="1" fontAlgn="auto" latinLnBrk="0" hangingPunct="1">
              <a:buClrTx/>
              <a:buSzTx/>
              <a:buFontTx/>
              <a:buNone/>
              <a:tabLst/>
              <a:defRPr/>
            </a:pPr>
            <a:r>
              <a:rPr lang="it-IT" sz="2000" b="1" dirty="0">
                <a:solidFill>
                  <a:srgbClr val="232C35"/>
                </a:solidFill>
                <a:latin typeface="Arial" panose="020B0604020202020204" pitchFamily="34" charset="0"/>
                <a:cs typeface="Arial" panose="020B0604020202020204" pitchFamily="34" charset="0"/>
              </a:rPr>
              <a:t>40% </a:t>
            </a:r>
            <a:r>
              <a:rPr lang="it-IT" sz="1600" b="1" dirty="0">
                <a:solidFill>
                  <a:srgbClr val="232C35"/>
                </a:solidFill>
                <a:latin typeface="Arial" panose="020B0604020202020204" pitchFamily="34" charset="0"/>
                <a:cs typeface="Arial" panose="020B0604020202020204" pitchFamily="34" charset="0"/>
              </a:rPr>
              <a:t>studenti</a:t>
            </a:r>
          </a:p>
        </p:txBody>
      </p:sp>
      <p:sp>
        <p:nvSpPr>
          <p:cNvPr id="22" name="CasellaDiTesto 21">
            <a:extLst>
              <a:ext uri="{FF2B5EF4-FFF2-40B4-BE49-F238E27FC236}">
                <a16:creationId xmlns:a16="http://schemas.microsoft.com/office/drawing/2014/main" id="{4BEA4A43-89E6-82F7-8AB3-D3CEF6F5E00B}"/>
              </a:ext>
            </a:extLst>
          </p:cNvPr>
          <p:cNvSpPr txBox="1"/>
          <p:nvPr/>
        </p:nvSpPr>
        <p:spPr>
          <a:xfrm>
            <a:off x="3747351" y="5162246"/>
            <a:ext cx="2581382" cy="492443"/>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400" b="1" dirty="0">
                <a:solidFill>
                  <a:srgbClr val="232C35"/>
                </a:solidFill>
                <a:latin typeface="Arial" panose="020B0604020202020204" pitchFamily="34" charset="0"/>
                <a:cs typeface="Arial" panose="020B0604020202020204" pitchFamily="34" charset="0"/>
              </a:rPr>
              <a:t>CSE ALTA/MEDIO-ALTA 42% </a:t>
            </a:r>
          </a:p>
          <a:p>
            <a:pPr marL="0" marR="0" lvl="0" indent="0" defTabSz="914400" rtl="0" eaLnBrk="1" fontAlgn="auto" latinLnBrk="0" hangingPunct="1">
              <a:buClrTx/>
              <a:buSzTx/>
              <a:buFontTx/>
              <a:buNone/>
              <a:tabLst/>
              <a:defRPr/>
            </a:pPr>
            <a:r>
              <a:rPr lang="it-IT" sz="1200" dirty="0">
                <a:solidFill>
                  <a:srgbClr val="232C35"/>
                </a:solidFill>
                <a:latin typeface="Arial" panose="020B0604020202020204" pitchFamily="34" charset="0"/>
                <a:cs typeface="Arial" panose="020B0604020202020204" pitchFamily="34" charset="0"/>
              </a:rPr>
              <a:t>(vs. 30% del totale famiglie)</a:t>
            </a:r>
            <a:endParaRPr kumimoji="0" lang="it-IT" sz="1200"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endParaRPr>
          </a:p>
        </p:txBody>
      </p:sp>
      <p:grpSp>
        <p:nvGrpSpPr>
          <p:cNvPr id="23" name="Gruppo 22">
            <a:extLst>
              <a:ext uri="{FF2B5EF4-FFF2-40B4-BE49-F238E27FC236}">
                <a16:creationId xmlns:a16="http://schemas.microsoft.com/office/drawing/2014/main" id="{8BDB3741-9C4B-6E9A-9830-F2A86107FEB1}"/>
              </a:ext>
            </a:extLst>
          </p:cNvPr>
          <p:cNvGrpSpPr/>
          <p:nvPr/>
        </p:nvGrpSpPr>
        <p:grpSpPr>
          <a:xfrm>
            <a:off x="5664013" y="486716"/>
            <a:ext cx="582553" cy="535949"/>
            <a:chOff x="2083589" y="1432031"/>
            <a:chExt cx="1012617" cy="934568"/>
          </a:xfrm>
        </p:grpSpPr>
        <p:sp>
          <p:nvSpPr>
            <p:cNvPr id="24" name="Figura a mano libera: forma 1036">
              <a:extLst>
                <a:ext uri="{FF2B5EF4-FFF2-40B4-BE49-F238E27FC236}">
                  <a16:creationId xmlns:a16="http://schemas.microsoft.com/office/drawing/2014/main" id="{1A534952-A006-E8CF-A420-255B7CB9BC49}"/>
                </a:ext>
              </a:extLst>
            </p:cNvPr>
            <p:cNvSpPr/>
            <p:nvPr/>
          </p:nvSpPr>
          <p:spPr>
            <a:xfrm>
              <a:off x="2083589" y="1432031"/>
              <a:ext cx="1012617" cy="934568"/>
            </a:xfrm>
            <a:custGeom>
              <a:avLst/>
              <a:gdLst>
                <a:gd name="csX0" fmla="*/ 0 w 1239169"/>
                <a:gd name="csY0" fmla="*/ 588599 h 1097665"/>
                <a:gd name="csX1" fmla="*/ 97041 w 1239169"/>
                <a:gd name="csY1" fmla="*/ 685618 h 1097665"/>
                <a:gd name="csX2" fmla="*/ 170963 w 1239169"/>
                <a:gd name="csY2" fmla="*/ 615616 h 1097665"/>
                <a:gd name="csX3" fmla="*/ 170963 w 1239169"/>
                <a:gd name="csY3" fmla="*/ 1097305 h 1097665"/>
                <a:gd name="csX4" fmla="*/ 544857 w 1239169"/>
                <a:gd name="csY4" fmla="*/ 1097455 h 1097665"/>
                <a:gd name="csX5" fmla="*/ 544857 w 1239169"/>
                <a:gd name="csY5" fmla="*/ 724054 h 1097665"/>
                <a:gd name="csX6" fmla="*/ 694397 w 1239169"/>
                <a:gd name="csY6" fmla="*/ 724054 h 1097665"/>
                <a:gd name="csX7" fmla="*/ 694397 w 1239169"/>
                <a:gd name="csY7" fmla="*/ 1097516 h 1097665"/>
                <a:gd name="csX8" fmla="*/ 1068202 w 1239169"/>
                <a:gd name="csY8" fmla="*/ 1097666 h 1097665"/>
                <a:gd name="csX9" fmla="*/ 1068202 w 1239169"/>
                <a:gd name="csY9" fmla="*/ 614978 h 1097665"/>
                <a:gd name="csX10" fmla="*/ 1142523 w 1239169"/>
                <a:gd name="csY10" fmla="*/ 685262 h 1097665"/>
                <a:gd name="csX11" fmla="*/ 1239169 w 1239169"/>
                <a:gd name="csY11" fmla="*/ 588601 h 1097665"/>
                <a:gd name="csX12" fmla="*/ 619626 w 1239169"/>
                <a:gd name="csY12" fmla="*/ 0 h 1097665"/>
                <a:gd name="csX13" fmla="*/ 1038294 w 1239169"/>
                <a:gd name="csY13" fmla="*/ 1067747 h 1097665"/>
                <a:gd name="csX14" fmla="*/ 724305 w 1239169"/>
                <a:gd name="csY14" fmla="*/ 1067623 h 1097665"/>
                <a:gd name="csX15" fmla="*/ 724305 w 1239169"/>
                <a:gd name="csY15" fmla="*/ 694146 h 1097665"/>
                <a:gd name="csX16" fmla="*/ 514949 w 1239169"/>
                <a:gd name="csY16" fmla="*/ 694146 h 1097665"/>
                <a:gd name="csX17" fmla="*/ 514949 w 1239169"/>
                <a:gd name="csY17" fmla="*/ 1067535 h 1097665"/>
                <a:gd name="csX18" fmla="*/ 200871 w 1239169"/>
                <a:gd name="csY18" fmla="*/ 1067411 h 1097665"/>
                <a:gd name="csX19" fmla="*/ 200871 w 1239169"/>
                <a:gd name="csY19" fmla="*/ 587295 h 1097665"/>
                <a:gd name="csX20" fmla="*/ 619627 w 1239169"/>
                <a:gd name="csY20" fmla="*/ 190754 h 1097665"/>
                <a:gd name="csX21" fmla="*/ 1038294 w 1239169"/>
                <a:gd name="csY21" fmla="*/ 586691 h 1097665"/>
                <a:gd name="csX22" fmla="*/ 1141935 w 1239169"/>
                <a:gd name="csY22" fmla="*/ 643537 h 1097665"/>
                <a:gd name="csX23" fmla="*/ 619627 w 1239169"/>
                <a:gd name="csY23" fmla="*/ 149574 h 1097665"/>
                <a:gd name="csX24" fmla="*/ 97596 w 1239169"/>
                <a:gd name="csY24" fmla="*/ 643894 h 1097665"/>
                <a:gd name="csX25" fmla="*/ 42848 w 1239169"/>
                <a:gd name="csY25" fmla="*/ 589154 h 1097665"/>
                <a:gd name="csX26" fmla="*/ 619623 w 1239169"/>
                <a:gd name="csY26" fmla="*/ 41252 h 1097665"/>
                <a:gd name="csX27" fmla="*/ 1196318 w 1239169"/>
                <a:gd name="csY27" fmla="*/ 589154 h 1097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1239169" h="1097665">
                  <a:moveTo>
                    <a:pt x="0" y="588599"/>
                  </a:moveTo>
                  <a:lnTo>
                    <a:pt x="97041" y="685618"/>
                  </a:lnTo>
                  <a:lnTo>
                    <a:pt x="170963" y="615616"/>
                  </a:lnTo>
                  <a:lnTo>
                    <a:pt x="170963" y="1097305"/>
                  </a:lnTo>
                  <a:lnTo>
                    <a:pt x="544857" y="1097455"/>
                  </a:lnTo>
                  <a:lnTo>
                    <a:pt x="544857" y="724054"/>
                  </a:lnTo>
                  <a:lnTo>
                    <a:pt x="694397" y="724054"/>
                  </a:lnTo>
                  <a:lnTo>
                    <a:pt x="694397" y="1097516"/>
                  </a:lnTo>
                  <a:lnTo>
                    <a:pt x="1068202" y="1097666"/>
                  </a:lnTo>
                  <a:lnTo>
                    <a:pt x="1068202" y="614978"/>
                  </a:lnTo>
                  <a:lnTo>
                    <a:pt x="1142523" y="685262"/>
                  </a:lnTo>
                  <a:lnTo>
                    <a:pt x="1239169" y="588601"/>
                  </a:lnTo>
                  <a:lnTo>
                    <a:pt x="619626" y="0"/>
                  </a:lnTo>
                  <a:close/>
                  <a:moveTo>
                    <a:pt x="1038294" y="1067747"/>
                  </a:moveTo>
                  <a:lnTo>
                    <a:pt x="724305" y="1067623"/>
                  </a:lnTo>
                  <a:lnTo>
                    <a:pt x="724305" y="694146"/>
                  </a:lnTo>
                  <a:lnTo>
                    <a:pt x="514949" y="694146"/>
                  </a:lnTo>
                  <a:lnTo>
                    <a:pt x="514949" y="1067535"/>
                  </a:lnTo>
                  <a:lnTo>
                    <a:pt x="200871" y="1067411"/>
                  </a:lnTo>
                  <a:lnTo>
                    <a:pt x="200871" y="587295"/>
                  </a:lnTo>
                  <a:lnTo>
                    <a:pt x="619627" y="190754"/>
                  </a:lnTo>
                  <a:lnTo>
                    <a:pt x="1038294" y="586691"/>
                  </a:lnTo>
                  <a:close/>
                  <a:moveTo>
                    <a:pt x="1141935" y="643537"/>
                  </a:moveTo>
                  <a:lnTo>
                    <a:pt x="619627" y="149574"/>
                  </a:lnTo>
                  <a:lnTo>
                    <a:pt x="97596" y="643894"/>
                  </a:lnTo>
                  <a:lnTo>
                    <a:pt x="42848" y="589154"/>
                  </a:lnTo>
                  <a:lnTo>
                    <a:pt x="619623" y="41252"/>
                  </a:lnTo>
                  <a:lnTo>
                    <a:pt x="1196318" y="589154"/>
                  </a:lnTo>
                  <a:close/>
                </a:path>
              </a:pathLst>
            </a:custGeom>
            <a:solidFill>
              <a:srgbClr val="2D3D4D"/>
            </a:solidFill>
            <a:ln w="14883" cap="flat">
              <a:noFill/>
              <a:prstDash val="solid"/>
              <a:miter/>
            </a:ln>
          </p:spPr>
          <p:txBody>
            <a:bodyPr/>
            <a:lstStyle/>
            <a:p>
              <a:endParaRPr lang="it-IT" dirty="0"/>
            </a:p>
          </p:txBody>
        </p:sp>
        <p:pic>
          <p:nvPicPr>
            <p:cNvPr id="26" name="Elemento grafico 25" descr="Due donne con riempimento a tinta unita">
              <a:extLst>
                <a:ext uri="{FF2B5EF4-FFF2-40B4-BE49-F238E27FC236}">
                  <a16:creationId xmlns:a16="http://schemas.microsoft.com/office/drawing/2014/main" id="{DACA81DD-0F5A-F1E4-8A70-D8055A475CB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93440" y="1861277"/>
              <a:ext cx="470692" cy="490415"/>
            </a:xfrm>
            <a:prstGeom prst="rect">
              <a:avLst/>
            </a:prstGeom>
          </p:spPr>
        </p:pic>
        <p:pic>
          <p:nvPicPr>
            <p:cNvPr id="27" name="Elemento grafico 26" descr="Due donne con riempimento a tinta unita">
              <a:extLst>
                <a:ext uri="{FF2B5EF4-FFF2-40B4-BE49-F238E27FC236}">
                  <a16:creationId xmlns:a16="http://schemas.microsoft.com/office/drawing/2014/main" id="{46D40931-B96A-BB1C-A78C-4A596EE8488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14831" y="1861277"/>
              <a:ext cx="470692" cy="490415"/>
            </a:xfrm>
            <a:prstGeom prst="rect">
              <a:avLst/>
            </a:prstGeom>
          </p:spPr>
        </p:pic>
      </p:grpSp>
      <p:sp>
        <p:nvSpPr>
          <p:cNvPr id="30" name="CasellaDiTesto 29">
            <a:extLst>
              <a:ext uri="{FF2B5EF4-FFF2-40B4-BE49-F238E27FC236}">
                <a16:creationId xmlns:a16="http://schemas.microsoft.com/office/drawing/2014/main" id="{C1D93108-FFD6-A731-6265-700981806D66}"/>
              </a:ext>
            </a:extLst>
          </p:cNvPr>
          <p:cNvSpPr txBox="1"/>
          <p:nvPr/>
        </p:nvSpPr>
        <p:spPr>
          <a:xfrm>
            <a:off x="6468347" y="409707"/>
            <a:ext cx="1968403" cy="687817"/>
          </a:xfrm>
          <a:prstGeom prst="rect">
            <a:avLst/>
          </a:prstGeom>
          <a:noFill/>
        </p:spPr>
        <p:txBody>
          <a:bodyPr wrap="square">
            <a:spAutoFit/>
          </a:bodyPr>
          <a:lstStyle/>
          <a:p>
            <a:pPr marL="0" marR="0" lvl="0" indent="0" defTabSz="914400" rtl="0" eaLnBrk="1" fontAlgn="auto" latinLnBrk="0" hangingPunct="1">
              <a:lnSpc>
                <a:spcPct val="112000"/>
              </a:lnSpc>
              <a:spcBef>
                <a:spcPts val="400"/>
              </a:spcBef>
              <a:spcAft>
                <a:spcPts val="400"/>
              </a:spcAft>
              <a:buClrTx/>
              <a:buSzTx/>
              <a:buFontTx/>
              <a:buNone/>
              <a:tabLst/>
              <a:defRPr/>
            </a:pPr>
            <a:r>
              <a:rPr kumimoji="0" lang="it-IT"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GIOVANI </a:t>
            </a:r>
            <a:br>
              <a:rPr kumimoji="0" lang="it-IT"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br>
            <a:r>
              <a:rPr kumimoji="0" lang="it-IT"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IN VOLO</a:t>
            </a:r>
          </a:p>
        </p:txBody>
      </p:sp>
      <p:sp>
        <p:nvSpPr>
          <p:cNvPr id="31" name="CasellaDiTesto 30">
            <a:extLst>
              <a:ext uri="{FF2B5EF4-FFF2-40B4-BE49-F238E27FC236}">
                <a16:creationId xmlns:a16="http://schemas.microsoft.com/office/drawing/2014/main" id="{E0DD19B7-EDCA-7B59-2B6A-D410DE8564E1}"/>
              </a:ext>
            </a:extLst>
          </p:cNvPr>
          <p:cNvSpPr txBox="1"/>
          <p:nvPr/>
        </p:nvSpPr>
        <p:spPr>
          <a:xfrm>
            <a:off x="6468347" y="3018759"/>
            <a:ext cx="2408295" cy="614268"/>
          </a:xfrm>
          <a:prstGeom prst="rect">
            <a:avLst/>
          </a:prstGeom>
          <a:noFill/>
        </p:spPr>
        <p:txBody>
          <a:bodyPr wrap="square">
            <a:spAutoFit/>
          </a:bodyPr>
          <a:lstStyle/>
          <a:p>
            <a:pPr marL="0" marR="0" lvl="0" indent="0" defTabSz="914400" rtl="0" eaLnBrk="1" fontAlgn="auto" latinLnBrk="0" hangingPunct="1">
              <a:lnSpc>
                <a:spcPct val="112000"/>
              </a:lnSpc>
              <a:spcBef>
                <a:spcPts val="400"/>
              </a:spcBef>
              <a:spcAft>
                <a:spcPts val="400"/>
              </a:spcAft>
              <a:buClrTx/>
              <a:buSzTx/>
              <a:buFontTx/>
              <a:buNone/>
              <a:tabLst/>
              <a:defRPr/>
            </a:pPr>
            <a:r>
              <a:rPr lang="it-IT" sz="1400" b="1" dirty="0">
                <a:solidFill>
                  <a:srgbClr val="232C35"/>
                </a:solidFill>
                <a:latin typeface="Arial" panose="020B0604020202020204" pitchFamily="34" charset="0"/>
                <a:cs typeface="Arial" panose="020B0604020202020204" pitchFamily="34" charset="0"/>
              </a:rPr>
              <a:t>Nord Ovest </a:t>
            </a:r>
            <a:br>
              <a:rPr lang="it-IT" sz="1400" b="1" dirty="0">
                <a:solidFill>
                  <a:srgbClr val="232C35"/>
                </a:solidFill>
                <a:latin typeface="Arial" panose="020B0604020202020204" pitchFamily="34" charset="0"/>
                <a:cs typeface="Arial" panose="020B0604020202020204" pitchFamily="34" charset="0"/>
              </a:rPr>
            </a:br>
            <a:r>
              <a:rPr lang="it-IT" sz="1400" b="1" dirty="0">
                <a:solidFill>
                  <a:srgbClr val="232C35"/>
                </a:solidFill>
                <a:latin typeface="Arial" panose="020B0604020202020204" pitchFamily="34" charset="0"/>
                <a:cs typeface="Arial" panose="020B0604020202020204" pitchFamily="34" charset="0"/>
              </a:rPr>
              <a:t>e grandi centri</a:t>
            </a:r>
          </a:p>
          <a:p>
            <a:pPr marL="0" marR="0" lvl="0" indent="0" defTabSz="914400" rtl="0" eaLnBrk="1" fontAlgn="auto" latinLnBrk="0" hangingPunct="1">
              <a:lnSpc>
                <a:spcPct val="112000"/>
              </a:lnSpc>
              <a:spcBef>
                <a:spcPts val="400"/>
              </a:spcBef>
              <a:spcAft>
                <a:spcPts val="400"/>
              </a:spcAft>
              <a:buClrTx/>
              <a:buSzTx/>
              <a:buFontTx/>
              <a:buNone/>
              <a:tabLst/>
              <a:defRPr/>
            </a:pPr>
            <a:endParaRPr lang="it-IT" sz="1400" b="1" dirty="0">
              <a:solidFill>
                <a:srgbClr val="232C35"/>
              </a:solidFill>
              <a:latin typeface="Arial" panose="020B0604020202020204" pitchFamily="34" charset="0"/>
              <a:cs typeface="Arial" panose="020B0604020202020204" pitchFamily="34" charset="0"/>
            </a:endParaRPr>
          </a:p>
        </p:txBody>
      </p:sp>
      <p:sp>
        <p:nvSpPr>
          <p:cNvPr id="32" name="CasellaDiTesto 31">
            <a:extLst>
              <a:ext uri="{FF2B5EF4-FFF2-40B4-BE49-F238E27FC236}">
                <a16:creationId xmlns:a16="http://schemas.microsoft.com/office/drawing/2014/main" id="{79F62030-6C87-91AD-6428-45F65730001D}"/>
              </a:ext>
            </a:extLst>
          </p:cNvPr>
          <p:cNvSpPr txBox="1"/>
          <p:nvPr/>
        </p:nvSpPr>
        <p:spPr>
          <a:xfrm>
            <a:off x="6478095" y="1402572"/>
            <a:ext cx="2334872" cy="1046440"/>
          </a:xfrm>
          <a:prstGeom prst="rect">
            <a:avLst/>
          </a:prstGeom>
          <a:noFill/>
        </p:spPr>
        <p:txBody>
          <a:bodyPr wrap="square">
            <a:spAutoFit/>
          </a:bodyPr>
          <a:lstStyle/>
          <a:p>
            <a:pPr>
              <a:defRPr/>
            </a:pPr>
            <a:r>
              <a:rPr lang="it-IT" sz="2000" b="1" dirty="0">
                <a:solidFill>
                  <a:srgbClr val="232C35"/>
                </a:solidFill>
                <a:latin typeface="Arial" panose="020B0604020202020204" pitchFamily="34" charset="0"/>
                <a:cs typeface="Arial" panose="020B0604020202020204" pitchFamily="34" charset="0"/>
              </a:rPr>
              <a:t>1,8</a:t>
            </a:r>
            <a:r>
              <a:rPr lang="it-IT" sz="1600" b="1" dirty="0">
                <a:solidFill>
                  <a:srgbClr val="232C35"/>
                </a:solidFill>
                <a:latin typeface="Arial" panose="020B0604020202020204" pitchFamily="34" charset="0"/>
                <a:cs typeface="Arial" panose="020B0604020202020204" pitchFamily="34" charset="0"/>
              </a:rPr>
              <a:t> componenti</a:t>
            </a:r>
          </a:p>
          <a:p>
            <a:pPr marL="0" marR="0" lvl="0" indent="0" defTabSz="914400" rtl="0" eaLnBrk="1" fontAlgn="auto" latinLnBrk="0" hangingPunct="1">
              <a:buClrTx/>
              <a:buSzTx/>
              <a:buFontTx/>
              <a:buNone/>
              <a:tabLst/>
              <a:defRPr/>
            </a:pPr>
            <a:r>
              <a:rPr lang="it-IT" sz="1400" b="1" dirty="0">
                <a:solidFill>
                  <a:srgbClr val="232C35"/>
                </a:solidFill>
                <a:latin typeface="Arial" panose="020B0604020202020204" pitchFamily="34" charset="0"/>
                <a:cs typeface="Arial" panose="020B0604020202020204" pitchFamily="34" charset="0"/>
              </a:rPr>
              <a:t>38% </a:t>
            </a:r>
            <a:r>
              <a:rPr lang="it-IT" sz="1400" dirty="0">
                <a:solidFill>
                  <a:srgbClr val="232C35"/>
                </a:solidFill>
                <a:latin typeface="Arial" panose="020B0604020202020204" pitchFamily="34" charset="0"/>
                <a:cs typeface="Arial" panose="020B0604020202020204" pitchFamily="34" charset="0"/>
              </a:rPr>
              <a:t>vivono soli</a:t>
            </a:r>
          </a:p>
          <a:p>
            <a:pPr marL="0" marR="0" lvl="0" indent="0" defTabSz="914400" rtl="0" eaLnBrk="1" fontAlgn="auto" latinLnBrk="0" hangingPunct="1">
              <a:buClrTx/>
              <a:buSzTx/>
              <a:buFontTx/>
              <a:buNone/>
              <a:tabLst/>
              <a:defRPr/>
            </a:pPr>
            <a:r>
              <a:rPr kumimoji="0" lang="it-IT" sz="1400"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45% </a:t>
            </a:r>
            <a:r>
              <a:rPr kumimoji="0" lang="it-IT" sz="1400"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in coppia</a:t>
            </a:r>
          </a:p>
          <a:p>
            <a:pPr marL="0" marR="0" lvl="0" indent="0" defTabSz="914400" rtl="0" eaLnBrk="1" fontAlgn="auto" latinLnBrk="0" hangingPunct="1">
              <a:buClrTx/>
              <a:buSzTx/>
              <a:buFontTx/>
              <a:buNone/>
              <a:tabLst/>
              <a:defRPr/>
            </a:pPr>
            <a:r>
              <a:rPr lang="it-IT" sz="1400" b="1" dirty="0">
                <a:solidFill>
                  <a:srgbClr val="232C35"/>
                </a:solidFill>
                <a:latin typeface="Arial" panose="020B0604020202020204" pitchFamily="34" charset="0"/>
                <a:cs typeface="Arial" panose="020B0604020202020204" pitchFamily="34" charset="0"/>
              </a:rPr>
              <a:t>17% </a:t>
            </a:r>
            <a:r>
              <a:rPr lang="it-IT" sz="1400" dirty="0">
                <a:solidFill>
                  <a:srgbClr val="232C35"/>
                </a:solidFill>
                <a:latin typeface="Arial" panose="020B0604020202020204" pitchFamily="34" charset="0"/>
                <a:cs typeface="Arial" panose="020B0604020202020204" pitchFamily="34" charset="0"/>
              </a:rPr>
              <a:t>coabitano con altri</a:t>
            </a:r>
          </a:p>
        </p:txBody>
      </p:sp>
      <p:sp>
        <p:nvSpPr>
          <p:cNvPr id="33" name="CasellaDiTesto 32">
            <a:extLst>
              <a:ext uri="{FF2B5EF4-FFF2-40B4-BE49-F238E27FC236}">
                <a16:creationId xmlns:a16="http://schemas.microsoft.com/office/drawing/2014/main" id="{87BA1204-B8B8-435C-A225-B2AAEF8AA692}"/>
              </a:ext>
            </a:extLst>
          </p:cNvPr>
          <p:cNvSpPr txBox="1"/>
          <p:nvPr/>
        </p:nvSpPr>
        <p:spPr>
          <a:xfrm>
            <a:off x="6478095" y="3845156"/>
            <a:ext cx="2398547" cy="1169551"/>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400" dirty="0">
                <a:solidFill>
                  <a:srgbClr val="232C35"/>
                </a:solidFill>
                <a:latin typeface="Arial" panose="020B0604020202020204" pitchFamily="34" charset="0"/>
                <a:cs typeface="Arial" panose="020B0604020202020204" pitchFamily="34" charset="0"/>
              </a:rPr>
              <a:t>In queste famiglie </a:t>
            </a:r>
            <a:br>
              <a:rPr lang="it-IT" sz="1400" dirty="0">
                <a:solidFill>
                  <a:srgbClr val="232C35"/>
                </a:solidFill>
                <a:latin typeface="Arial" panose="020B0604020202020204" pitchFamily="34" charset="0"/>
                <a:cs typeface="Arial" panose="020B0604020202020204" pitchFamily="34" charset="0"/>
              </a:rPr>
            </a:br>
            <a:r>
              <a:rPr lang="it-IT" sz="1400" dirty="0">
                <a:solidFill>
                  <a:srgbClr val="232C35"/>
                </a:solidFill>
                <a:latin typeface="Arial" panose="020B0604020202020204" pitchFamily="34" charset="0"/>
                <a:cs typeface="Arial" panose="020B0604020202020204" pitchFamily="34" charset="0"/>
              </a:rPr>
              <a:t>i 18-34enni sono:</a:t>
            </a:r>
          </a:p>
          <a:p>
            <a:pPr marL="0" marR="0" lvl="0" indent="0" defTabSz="914400" rtl="0" eaLnBrk="1" fontAlgn="auto" latinLnBrk="0" hangingPunct="1">
              <a:buClrTx/>
              <a:buSzTx/>
              <a:buFontTx/>
              <a:buNone/>
              <a:tabLst/>
              <a:defRPr/>
            </a:pPr>
            <a:r>
              <a:rPr lang="it-IT" sz="2000" b="1" dirty="0">
                <a:solidFill>
                  <a:srgbClr val="232C35"/>
                </a:solidFill>
                <a:latin typeface="Arial" panose="020B0604020202020204" pitchFamily="34" charset="0"/>
                <a:cs typeface="Arial" panose="020B0604020202020204" pitchFamily="34" charset="0"/>
              </a:rPr>
              <a:t>38% </a:t>
            </a:r>
            <a:r>
              <a:rPr lang="it-IT" sz="1600" b="1" dirty="0">
                <a:solidFill>
                  <a:srgbClr val="232C35"/>
                </a:solidFill>
                <a:latin typeface="Arial" panose="020B0604020202020204" pitchFamily="34" charset="0"/>
                <a:cs typeface="Arial" panose="020B0604020202020204" pitchFamily="34" charset="0"/>
              </a:rPr>
              <a:t>laureati</a:t>
            </a:r>
          </a:p>
          <a:p>
            <a:pPr marL="0" marR="0" lvl="0" indent="0" defTabSz="914400" rtl="0" eaLnBrk="1" fontAlgn="auto" latinLnBrk="0" hangingPunct="1">
              <a:buClrTx/>
              <a:buSzTx/>
              <a:buFontTx/>
              <a:buNone/>
              <a:tabLst/>
              <a:defRPr/>
            </a:pPr>
            <a:r>
              <a:rPr lang="it-IT" sz="2000" b="1" dirty="0">
                <a:solidFill>
                  <a:srgbClr val="232C35"/>
                </a:solidFill>
                <a:latin typeface="Arial" panose="020B0604020202020204" pitchFamily="34" charset="0"/>
                <a:cs typeface="Arial" panose="020B0604020202020204" pitchFamily="34" charset="0"/>
              </a:rPr>
              <a:t>10% </a:t>
            </a:r>
            <a:r>
              <a:rPr lang="it-IT" sz="1600" b="1" dirty="0">
                <a:solidFill>
                  <a:srgbClr val="232C35"/>
                </a:solidFill>
                <a:latin typeface="Arial" panose="020B0604020202020204" pitchFamily="34" charset="0"/>
                <a:cs typeface="Arial" panose="020B0604020202020204" pitchFamily="34" charset="0"/>
              </a:rPr>
              <a:t>studenti</a:t>
            </a:r>
          </a:p>
        </p:txBody>
      </p:sp>
      <p:sp>
        <p:nvSpPr>
          <p:cNvPr id="34" name="CasellaDiTesto 33">
            <a:extLst>
              <a:ext uri="{FF2B5EF4-FFF2-40B4-BE49-F238E27FC236}">
                <a16:creationId xmlns:a16="http://schemas.microsoft.com/office/drawing/2014/main" id="{46A08840-EE6D-B34F-42A0-7438A56980EB}"/>
              </a:ext>
            </a:extLst>
          </p:cNvPr>
          <p:cNvSpPr txBox="1"/>
          <p:nvPr/>
        </p:nvSpPr>
        <p:spPr>
          <a:xfrm>
            <a:off x="6471697" y="5181100"/>
            <a:ext cx="2581382" cy="461665"/>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200" b="1" dirty="0">
                <a:solidFill>
                  <a:srgbClr val="232C35"/>
                </a:solidFill>
                <a:latin typeface="Arial" panose="020B0604020202020204" pitchFamily="34" charset="0"/>
                <a:cs typeface="Arial" panose="020B0604020202020204" pitchFamily="34" charset="0"/>
              </a:rPr>
              <a:t>CSE MEDIO-BASSA/BASSA 36%</a:t>
            </a:r>
          </a:p>
          <a:p>
            <a:pPr marL="0" marR="0" lvl="0" indent="0" defTabSz="914400" rtl="0" eaLnBrk="1" fontAlgn="auto" latinLnBrk="0" hangingPunct="1">
              <a:buClrTx/>
              <a:buSzTx/>
              <a:buFontTx/>
              <a:buNone/>
              <a:tabLst/>
              <a:defRPr/>
            </a:pPr>
            <a:r>
              <a:rPr lang="it-IT" sz="1200" dirty="0">
                <a:solidFill>
                  <a:srgbClr val="232C35"/>
                </a:solidFill>
                <a:latin typeface="Arial" panose="020B0604020202020204" pitchFamily="34" charset="0"/>
                <a:cs typeface="Arial" panose="020B0604020202020204" pitchFamily="34" charset="0"/>
              </a:rPr>
              <a:t>(vs. 34% del totale famiglie)</a:t>
            </a:r>
            <a:endParaRPr kumimoji="0" lang="it-IT" sz="1200"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a16="http://schemas.microsoft.com/office/drawing/2014/main" id="{B76759E5-363E-FBB7-4287-EF435273EA74}"/>
              </a:ext>
            </a:extLst>
          </p:cNvPr>
          <p:cNvSpPr txBox="1"/>
          <p:nvPr/>
        </p:nvSpPr>
        <p:spPr>
          <a:xfrm>
            <a:off x="9240394" y="409707"/>
            <a:ext cx="1968403" cy="687817"/>
          </a:xfrm>
          <a:prstGeom prst="rect">
            <a:avLst/>
          </a:prstGeom>
          <a:noFill/>
        </p:spPr>
        <p:txBody>
          <a:bodyPr wrap="square">
            <a:spAutoFit/>
          </a:bodyPr>
          <a:lstStyle/>
          <a:p>
            <a:pPr marL="0" marR="0" lvl="0" indent="0" defTabSz="914400" rtl="0" eaLnBrk="1" fontAlgn="auto" latinLnBrk="0" hangingPunct="1">
              <a:lnSpc>
                <a:spcPct val="112000"/>
              </a:lnSpc>
              <a:spcBef>
                <a:spcPts val="400"/>
              </a:spcBef>
              <a:spcAft>
                <a:spcPts val="400"/>
              </a:spcAft>
              <a:buClrTx/>
              <a:buSzTx/>
              <a:buFontTx/>
              <a:buNone/>
              <a:tabLst/>
              <a:defRPr/>
            </a:pPr>
            <a:r>
              <a:rPr kumimoji="0" lang="it-IT"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NIDI GIOVANISSIMI</a:t>
            </a:r>
          </a:p>
        </p:txBody>
      </p:sp>
      <p:sp>
        <p:nvSpPr>
          <p:cNvPr id="36" name="CasellaDiTesto 35">
            <a:extLst>
              <a:ext uri="{FF2B5EF4-FFF2-40B4-BE49-F238E27FC236}">
                <a16:creationId xmlns:a16="http://schemas.microsoft.com/office/drawing/2014/main" id="{79359C0D-FE70-A5DF-0621-C6BAD9F5FB02}"/>
              </a:ext>
            </a:extLst>
          </p:cNvPr>
          <p:cNvSpPr txBox="1"/>
          <p:nvPr/>
        </p:nvSpPr>
        <p:spPr>
          <a:xfrm>
            <a:off x="9192693" y="3016938"/>
            <a:ext cx="3118935" cy="555473"/>
          </a:xfrm>
          <a:prstGeom prst="rect">
            <a:avLst/>
          </a:prstGeom>
          <a:noFill/>
        </p:spPr>
        <p:txBody>
          <a:bodyPr wrap="square">
            <a:spAutoFit/>
          </a:bodyPr>
          <a:lstStyle/>
          <a:p>
            <a:pPr marL="0" marR="0" lvl="0" indent="0" defTabSz="914400" rtl="0" eaLnBrk="1" fontAlgn="auto" latinLnBrk="0" hangingPunct="1">
              <a:lnSpc>
                <a:spcPct val="112000"/>
              </a:lnSpc>
              <a:spcBef>
                <a:spcPts val="400"/>
              </a:spcBef>
              <a:spcAft>
                <a:spcPts val="400"/>
              </a:spcAft>
              <a:buClrTx/>
              <a:buSzTx/>
              <a:buFontTx/>
              <a:buNone/>
              <a:tabLst/>
              <a:defRPr/>
            </a:pPr>
            <a:r>
              <a:rPr lang="it-IT" sz="1400" b="1" dirty="0">
                <a:solidFill>
                  <a:schemeClr val="bg1"/>
                </a:solidFill>
                <a:latin typeface="Arial" panose="020B0604020202020204" pitchFamily="34" charset="0"/>
                <a:cs typeface="Arial" panose="020B0604020202020204" pitchFamily="34" charset="0"/>
              </a:rPr>
              <a:t>Sud e centri </a:t>
            </a:r>
            <a:br>
              <a:rPr lang="it-IT" sz="1400" b="1" dirty="0">
                <a:solidFill>
                  <a:schemeClr val="bg1"/>
                </a:solidFill>
                <a:latin typeface="Arial" panose="020B0604020202020204" pitchFamily="34" charset="0"/>
                <a:cs typeface="Arial" panose="020B0604020202020204" pitchFamily="34" charset="0"/>
              </a:rPr>
            </a:br>
            <a:r>
              <a:rPr lang="it-IT" sz="1400" b="1" dirty="0">
                <a:solidFill>
                  <a:schemeClr val="bg1"/>
                </a:solidFill>
                <a:latin typeface="Arial" panose="020B0604020202020204" pitchFamily="34" charset="0"/>
                <a:cs typeface="Arial" panose="020B0604020202020204" pitchFamily="34" charset="0"/>
              </a:rPr>
              <a:t>medio-piccoli</a:t>
            </a:r>
          </a:p>
        </p:txBody>
      </p:sp>
      <p:sp>
        <p:nvSpPr>
          <p:cNvPr id="37" name="CasellaDiTesto 36">
            <a:extLst>
              <a:ext uri="{FF2B5EF4-FFF2-40B4-BE49-F238E27FC236}">
                <a16:creationId xmlns:a16="http://schemas.microsoft.com/office/drawing/2014/main" id="{B1987FA2-4777-E9CF-6288-9CA80265C838}"/>
              </a:ext>
            </a:extLst>
          </p:cNvPr>
          <p:cNvSpPr txBox="1"/>
          <p:nvPr/>
        </p:nvSpPr>
        <p:spPr>
          <a:xfrm>
            <a:off x="9202441" y="1402572"/>
            <a:ext cx="2334872" cy="830997"/>
          </a:xfrm>
          <a:prstGeom prst="rect">
            <a:avLst/>
          </a:prstGeom>
          <a:noFill/>
        </p:spPr>
        <p:txBody>
          <a:bodyPr wrap="square">
            <a:spAutoFit/>
          </a:bodyPr>
          <a:lstStyle/>
          <a:p>
            <a:pPr>
              <a:defRPr/>
            </a:pPr>
            <a:r>
              <a:rPr lang="it-IT" sz="2000" b="1" dirty="0">
                <a:solidFill>
                  <a:schemeClr val="bg1"/>
                </a:solidFill>
                <a:latin typeface="Arial" panose="020B0604020202020204" pitchFamily="34" charset="0"/>
                <a:cs typeface="Arial" panose="020B0604020202020204" pitchFamily="34" charset="0"/>
              </a:rPr>
              <a:t>3,4</a:t>
            </a:r>
            <a:r>
              <a:rPr lang="it-IT" sz="1600" b="1" dirty="0">
                <a:solidFill>
                  <a:schemeClr val="bg1"/>
                </a:solidFill>
                <a:latin typeface="Arial" panose="020B0604020202020204" pitchFamily="34" charset="0"/>
                <a:cs typeface="Arial" panose="020B0604020202020204" pitchFamily="34" charset="0"/>
              </a:rPr>
              <a:t> componenti</a:t>
            </a:r>
          </a:p>
          <a:p>
            <a:pPr marL="0" marR="0" lvl="0" indent="0" defTabSz="914400" rtl="0" eaLnBrk="1" fontAlgn="auto" latinLnBrk="0" hangingPunct="1">
              <a:buClrTx/>
              <a:buSzTx/>
              <a:buFontTx/>
              <a:buNone/>
              <a:tabLst/>
              <a:defRPr/>
            </a:pPr>
            <a:r>
              <a:rPr lang="it-IT" sz="1400" b="1" dirty="0">
                <a:solidFill>
                  <a:schemeClr val="bg1"/>
                </a:solidFill>
                <a:latin typeface="Arial" panose="020B0604020202020204" pitchFamily="34" charset="0"/>
                <a:cs typeface="Arial" panose="020B0604020202020204" pitchFamily="34" charset="0"/>
              </a:rPr>
              <a:t>61% </a:t>
            </a:r>
            <a:r>
              <a:rPr lang="it-IT" sz="1400" dirty="0">
                <a:solidFill>
                  <a:schemeClr val="bg1"/>
                </a:solidFill>
                <a:latin typeface="Arial" panose="020B0604020202020204" pitchFamily="34" charset="0"/>
                <a:cs typeface="Arial" panose="020B0604020202020204" pitchFamily="34" charset="0"/>
              </a:rPr>
              <a:t>ha un solo figlio </a:t>
            </a:r>
          </a:p>
          <a:p>
            <a:pPr marL="0" marR="0" lvl="0" indent="0" defTabSz="914400" rtl="0" eaLnBrk="1" fontAlgn="auto" latinLnBrk="0" hangingPunct="1">
              <a:buClrTx/>
              <a:buSzTx/>
              <a:buFontTx/>
              <a:buNone/>
              <a:tabLst/>
              <a:defRPr/>
            </a:pPr>
            <a:r>
              <a:rPr lang="it-IT" sz="1400" b="1" dirty="0">
                <a:solidFill>
                  <a:schemeClr val="bg1"/>
                </a:solidFill>
                <a:latin typeface="Arial" panose="020B0604020202020204" pitchFamily="34" charset="0"/>
                <a:cs typeface="Arial" panose="020B0604020202020204" pitchFamily="34" charset="0"/>
              </a:rPr>
              <a:t>39</a:t>
            </a:r>
            <a:r>
              <a:rPr kumimoji="0" lang="it-IT"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it-IT"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ha due o più figli</a:t>
            </a:r>
          </a:p>
        </p:txBody>
      </p:sp>
      <p:sp>
        <p:nvSpPr>
          <p:cNvPr id="38" name="CasellaDiTesto 37">
            <a:extLst>
              <a:ext uri="{FF2B5EF4-FFF2-40B4-BE49-F238E27FC236}">
                <a16:creationId xmlns:a16="http://schemas.microsoft.com/office/drawing/2014/main" id="{345AD7D4-3A3D-715E-6868-A9238F2992C1}"/>
              </a:ext>
            </a:extLst>
          </p:cNvPr>
          <p:cNvSpPr txBox="1"/>
          <p:nvPr/>
        </p:nvSpPr>
        <p:spPr>
          <a:xfrm>
            <a:off x="9202441" y="3845156"/>
            <a:ext cx="2398547" cy="830997"/>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400" dirty="0">
                <a:solidFill>
                  <a:schemeClr val="bg1"/>
                </a:solidFill>
                <a:latin typeface="Arial" panose="020B0604020202020204" pitchFamily="34" charset="0"/>
                <a:cs typeface="Arial" panose="020B0604020202020204" pitchFamily="34" charset="0"/>
              </a:rPr>
              <a:t>In queste famiglie </a:t>
            </a:r>
          </a:p>
          <a:p>
            <a:pPr marL="0" marR="0" lvl="0" indent="0" defTabSz="914400" rtl="0" eaLnBrk="1" fontAlgn="auto" latinLnBrk="0" hangingPunct="1">
              <a:buClrTx/>
              <a:buSzTx/>
              <a:buFontTx/>
              <a:buNone/>
              <a:tabLst/>
              <a:defRPr/>
            </a:pPr>
            <a:r>
              <a:rPr lang="it-IT" sz="1400" dirty="0">
                <a:solidFill>
                  <a:schemeClr val="bg1"/>
                </a:solidFill>
                <a:latin typeface="Arial" panose="020B0604020202020204" pitchFamily="34" charset="0"/>
                <a:cs typeface="Arial" panose="020B0604020202020204" pitchFamily="34" charset="0"/>
              </a:rPr>
              <a:t>i 18-34enni sono:</a:t>
            </a:r>
          </a:p>
          <a:p>
            <a:pPr marL="0" marR="0" lvl="0" indent="0" defTabSz="914400" rtl="0" eaLnBrk="1" fontAlgn="auto" latinLnBrk="0" hangingPunct="1">
              <a:buClrTx/>
              <a:buSzTx/>
              <a:buFontTx/>
              <a:buNone/>
              <a:tabLst/>
              <a:defRPr/>
            </a:pPr>
            <a:r>
              <a:rPr lang="it-IT" sz="2000" b="1" dirty="0">
                <a:solidFill>
                  <a:schemeClr val="bg1"/>
                </a:solidFill>
                <a:latin typeface="Arial" panose="020B0604020202020204" pitchFamily="34" charset="0"/>
                <a:cs typeface="Arial" panose="020B0604020202020204" pitchFamily="34" charset="0"/>
              </a:rPr>
              <a:t>13% </a:t>
            </a:r>
            <a:r>
              <a:rPr lang="it-IT" sz="1600" b="1" dirty="0">
                <a:solidFill>
                  <a:schemeClr val="bg1"/>
                </a:solidFill>
                <a:latin typeface="Arial" panose="020B0604020202020204" pitchFamily="34" charset="0"/>
                <a:cs typeface="Arial" panose="020B0604020202020204" pitchFamily="34" charset="0"/>
              </a:rPr>
              <a:t>laureati</a:t>
            </a:r>
          </a:p>
        </p:txBody>
      </p:sp>
      <p:sp>
        <p:nvSpPr>
          <p:cNvPr id="39" name="CasellaDiTesto 38">
            <a:extLst>
              <a:ext uri="{FF2B5EF4-FFF2-40B4-BE49-F238E27FC236}">
                <a16:creationId xmlns:a16="http://schemas.microsoft.com/office/drawing/2014/main" id="{FB553758-A543-A107-D46C-12E55711CFE2}"/>
              </a:ext>
            </a:extLst>
          </p:cNvPr>
          <p:cNvSpPr txBox="1"/>
          <p:nvPr/>
        </p:nvSpPr>
        <p:spPr>
          <a:xfrm>
            <a:off x="9196043" y="5162246"/>
            <a:ext cx="2581382" cy="492443"/>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400" b="1" dirty="0">
                <a:solidFill>
                  <a:schemeClr val="bg1"/>
                </a:solidFill>
                <a:latin typeface="Arial" panose="020B0604020202020204" pitchFamily="34" charset="0"/>
                <a:cs typeface="Arial" panose="020B0604020202020204" pitchFamily="34" charset="0"/>
              </a:rPr>
              <a:t>CSE MEDIA 51% </a:t>
            </a:r>
          </a:p>
          <a:p>
            <a:pPr marL="0" marR="0" lvl="0" indent="0" defTabSz="914400" rtl="0" eaLnBrk="1" fontAlgn="auto" latinLnBrk="0" hangingPunct="1">
              <a:buClrTx/>
              <a:buSzTx/>
              <a:buFontTx/>
              <a:buNone/>
              <a:tabLst/>
              <a:defRPr/>
            </a:pPr>
            <a:r>
              <a:rPr lang="it-IT" sz="1200" dirty="0">
                <a:solidFill>
                  <a:schemeClr val="bg1"/>
                </a:solidFill>
                <a:latin typeface="Arial" panose="020B0604020202020204" pitchFamily="34" charset="0"/>
                <a:cs typeface="Arial" panose="020B0604020202020204" pitchFamily="34" charset="0"/>
              </a:rPr>
              <a:t>(vs. 36% del totale famiglie)</a:t>
            </a:r>
            <a:endParaRPr kumimoji="0" lang="it-IT" sz="1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73" name="Elemento grafico 72" descr="Uomo con riempimento a tinta unita">
            <a:extLst>
              <a:ext uri="{FF2B5EF4-FFF2-40B4-BE49-F238E27FC236}">
                <a16:creationId xmlns:a16="http://schemas.microsoft.com/office/drawing/2014/main" id="{6CCA2BCF-B8E0-423A-8FE6-5CFF2788B49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848681" y="565937"/>
            <a:ext cx="392727" cy="392727"/>
          </a:xfrm>
          <a:prstGeom prst="rect">
            <a:avLst/>
          </a:prstGeom>
        </p:spPr>
      </p:pic>
      <p:pic>
        <p:nvPicPr>
          <p:cNvPr id="74" name="Elemento grafico 73" descr="Donna con riempimento a tinta unita">
            <a:extLst>
              <a:ext uri="{FF2B5EF4-FFF2-40B4-BE49-F238E27FC236}">
                <a16:creationId xmlns:a16="http://schemas.microsoft.com/office/drawing/2014/main" id="{B06D0688-5D2A-D5F5-5C50-3ACBA46D691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054488" y="674342"/>
            <a:ext cx="392727" cy="392727"/>
          </a:xfrm>
          <a:prstGeom prst="rect">
            <a:avLst/>
          </a:prstGeom>
        </p:spPr>
      </p:pic>
      <p:pic>
        <p:nvPicPr>
          <p:cNvPr id="75" name="Elemento grafico 74" descr="Uomo con riempimento a tinta unita">
            <a:extLst>
              <a:ext uri="{FF2B5EF4-FFF2-40B4-BE49-F238E27FC236}">
                <a16:creationId xmlns:a16="http://schemas.microsoft.com/office/drawing/2014/main" id="{5689E033-3BB3-EDDC-FF00-701B3280A26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440316" y="651035"/>
            <a:ext cx="392727" cy="392727"/>
          </a:xfrm>
          <a:prstGeom prst="rect">
            <a:avLst/>
          </a:prstGeom>
        </p:spPr>
      </p:pic>
      <p:pic>
        <p:nvPicPr>
          <p:cNvPr id="76" name="Elemento grafico 75" descr="Donna con riempimento a tinta unita">
            <a:extLst>
              <a:ext uri="{FF2B5EF4-FFF2-40B4-BE49-F238E27FC236}">
                <a16:creationId xmlns:a16="http://schemas.microsoft.com/office/drawing/2014/main" id="{CCE379DA-517F-F7A1-4A36-2322D4E7133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643434" y="654959"/>
            <a:ext cx="392727" cy="392727"/>
          </a:xfrm>
          <a:prstGeom prst="rect">
            <a:avLst/>
          </a:prstGeom>
        </p:spPr>
      </p:pic>
      <p:pic>
        <p:nvPicPr>
          <p:cNvPr id="77" name="Elemento grafico 76" descr="Uomo con riempimento a tinta unita">
            <a:extLst>
              <a:ext uri="{FF2B5EF4-FFF2-40B4-BE49-F238E27FC236}">
                <a16:creationId xmlns:a16="http://schemas.microsoft.com/office/drawing/2014/main" id="{16DC4E2E-1260-A8CC-4AF2-03FF52B2E67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31821" y="557064"/>
            <a:ext cx="392727" cy="392727"/>
          </a:xfrm>
          <a:prstGeom prst="rect">
            <a:avLst/>
          </a:prstGeom>
        </p:spPr>
      </p:pic>
      <p:pic>
        <p:nvPicPr>
          <p:cNvPr id="78" name="Elemento grafico 77" descr="Mamma con passeggino con riempimento a tinta unita">
            <a:extLst>
              <a:ext uri="{FF2B5EF4-FFF2-40B4-BE49-F238E27FC236}">
                <a16:creationId xmlns:a16="http://schemas.microsoft.com/office/drawing/2014/main" id="{C424A1ED-5E09-D8B0-BAA3-4D9B1177B4B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1259654" y="499758"/>
            <a:ext cx="491769" cy="491769"/>
          </a:xfrm>
          <a:prstGeom prst="rect">
            <a:avLst/>
          </a:prstGeom>
        </p:spPr>
      </p:pic>
      <p:pic>
        <p:nvPicPr>
          <p:cNvPr id="79" name="Elemento grafico 78" descr="Uomo con neonato con riempimento a tinta unita">
            <a:extLst>
              <a:ext uri="{FF2B5EF4-FFF2-40B4-BE49-F238E27FC236}">
                <a16:creationId xmlns:a16="http://schemas.microsoft.com/office/drawing/2014/main" id="{46C07D62-AF16-CEA3-7ED9-81F793866E8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942543" y="524346"/>
            <a:ext cx="442593" cy="442593"/>
          </a:xfrm>
          <a:prstGeom prst="rect">
            <a:avLst/>
          </a:prstGeom>
        </p:spPr>
      </p:pic>
      <p:pic>
        <p:nvPicPr>
          <p:cNvPr id="13" name="Elemento grafico 12">
            <a:extLst>
              <a:ext uri="{FF2B5EF4-FFF2-40B4-BE49-F238E27FC236}">
                <a16:creationId xmlns:a16="http://schemas.microsoft.com/office/drawing/2014/main" id="{C71147C6-D8CB-F375-8570-6B0C682E451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818733" y="2978919"/>
            <a:ext cx="605010" cy="605010"/>
          </a:xfrm>
          <a:prstGeom prst="rect">
            <a:avLst/>
          </a:prstGeom>
        </p:spPr>
      </p:pic>
    </p:spTree>
    <p:extLst>
      <p:ext uri="{BB962C8B-B14F-4D97-AF65-F5344CB8AC3E}">
        <p14:creationId xmlns:p14="http://schemas.microsoft.com/office/powerpoint/2010/main" val="284024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81825-2C55-881F-1820-F773E76E78C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20C981-4D5A-D9EC-C9BA-88DE3BD9CCF9}"/>
              </a:ext>
            </a:extLst>
          </p:cNvPr>
          <p:cNvSpPr txBox="1"/>
          <p:nvPr/>
        </p:nvSpPr>
        <p:spPr>
          <a:xfrm>
            <a:off x="12422038" y="6883879"/>
            <a:ext cx="184731" cy="369332"/>
          </a:xfrm>
          <a:prstGeom prst="rect">
            <a:avLst/>
          </a:prstGeom>
          <a:noFill/>
        </p:spPr>
        <p:txBody>
          <a:bodyPr wrap="none" rtlCol="0">
            <a:spAutoFit/>
          </a:bodyPr>
          <a:lstStyle/>
          <a:p>
            <a:endParaRPr lang="it-IT"/>
          </a:p>
        </p:txBody>
      </p:sp>
      <p:sp>
        <p:nvSpPr>
          <p:cNvPr id="4" name="TextBox 3">
            <a:extLst>
              <a:ext uri="{FF2B5EF4-FFF2-40B4-BE49-F238E27FC236}">
                <a16:creationId xmlns:a16="http://schemas.microsoft.com/office/drawing/2014/main" id="{D3C933F1-A6A8-5CB8-B91F-7C114404B665}"/>
              </a:ext>
            </a:extLst>
          </p:cNvPr>
          <p:cNvSpPr txBox="1"/>
          <p:nvPr/>
        </p:nvSpPr>
        <p:spPr>
          <a:xfrm>
            <a:off x="11794921" y="6937695"/>
            <a:ext cx="184731" cy="369332"/>
          </a:xfrm>
          <a:prstGeom prst="rect">
            <a:avLst/>
          </a:prstGeom>
          <a:noFill/>
        </p:spPr>
        <p:txBody>
          <a:bodyPr wrap="none" rtlCol="0">
            <a:spAutoFit/>
          </a:bodyPr>
          <a:lstStyle/>
          <a:p>
            <a:endParaRPr lang="it-IT"/>
          </a:p>
        </p:txBody>
      </p:sp>
      <p:sp>
        <p:nvSpPr>
          <p:cNvPr id="5" name="Google Shape;133;p26">
            <a:extLst>
              <a:ext uri="{FF2B5EF4-FFF2-40B4-BE49-F238E27FC236}">
                <a16:creationId xmlns:a16="http://schemas.microsoft.com/office/drawing/2014/main" id="{4B286367-2A07-57A6-1B12-7CD79F62EF06}"/>
              </a:ext>
            </a:extLst>
          </p:cNvPr>
          <p:cNvSpPr txBox="1">
            <a:spLocks/>
          </p:cNvSpPr>
          <p:nvPr/>
        </p:nvSpPr>
        <p:spPr>
          <a:xfrm>
            <a:off x="1598890" y="2227733"/>
            <a:ext cx="8994220" cy="2127567"/>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b="1" dirty="0">
                <a:solidFill>
                  <a:srgbClr val="2D3D4D"/>
                </a:solidFill>
                <a:latin typeface="Arial" panose="020B0604020202020204" pitchFamily="34" charset="0"/>
                <a:ea typeface="Montserrat"/>
                <a:cs typeface="Arial" panose="020B0604020202020204" pitchFamily="34" charset="0"/>
                <a:sym typeface="Montserrat"/>
              </a:rPr>
              <a:t>La</a:t>
            </a:r>
            <a:r>
              <a:rPr lang="it-IT" b="1" dirty="0">
                <a:solidFill>
                  <a:srgbClr val="00E1FA"/>
                </a:solidFill>
                <a:latin typeface="Arial" panose="020B0604020202020204" pitchFamily="34" charset="0"/>
                <a:ea typeface="Montserrat"/>
                <a:cs typeface="Arial" panose="020B0604020202020204" pitchFamily="34" charset="0"/>
                <a:sym typeface="Montserrat"/>
              </a:rPr>
              <a:t> TV </a:t>
            </a:r>
            <a:r>
              <a:rPr lang="it-IT" b="1" dirty="0">
                <a:solidFill>
                  <a:srgbClr val="2D3D4D"/>
                </a:solidFill>
                <a:latin typeface="Arial" panose="020B0604020202020204" pitchFamily="34" charset="0"/>
                <a:ea typeface="Montserrat"/>
                <a:cs typeface="Arial" panose="020B0604020202020204" pitchFamily="34" charset="0"/>
                <a:sym typeface="Montserrat"/>
              </a:rPr>
              <a:t>nel nido</a:t>
            </a:r>
          </a:p>
        </p:txBody>
      </p:sp>
    </p:spTree>
    <p:extLst>
      <p:ext uri="{BB962C8B-B14F-4D97-AF65-F5344CB8AC3E}">
        <p14:creationId xmlns:p14="http://schemas.microsoft.com/office/powerpoint/2010/main" val="131291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3C4B-067D-EBC5-CBCA-2D8A1490F422}"/>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ECC831D2-20B4-C61E-F4F7-1A9E37E704E7}"/>
              </a:ext>
            </a:extLst>
          </p:cNvPr>
          <p:cNvSpPr>
            <a:spLocks noGrp="1"/>
          </p:cNvSpPr>
          <p:nvPr>
            <p:ph type="title"/>
          </p:nvPr>
        </p:nvSpPr>
        <p:spPr>
          <a:xfrm>
            <a:off x="167578" y="367190"/>
            <a:ext cx="2375205" cy="3061810"/>
          </a:xfrm>
        </p:spPr>
        <p:txBody>
          <a:bodyPr/>
          <a:lstStyle/>
          <a:p>
            <a:r>
              <a:rPr lang="it-IT" dirty="0"/>
              <a:t>Il televisore fa sicuramente ancora parte del nido</a:t>
            </a:r>
          </a:p>
        </p:txBody>
      </p:sp>
      <p:sp>
        <p:nvSpPr>
          <p:cNvPr id="12" name="TextBox 7">
            <a:extLst>
              <a:ext uri="{FF2B5EF4-FFF2-40B4-BE49-F238E27FC236}">
                <a16:creationId xmlns:a16="http://schemas.microsoft.com/office/drawing/2014/main" id="{31FDE266-B02D-B7D4-2528-10F7A300E14C}"/>
              </a:ext>
            </a:extLst>
          </p:cNvPr>
          <p:cNvSpPr txBox="1"/>
          <p:nvPr/>
        </p:nvSpPr>
        <p:spPr>
          <a:xfrm>
            <a:off x="2992484" y="3254481"/>
            <a:ext cx="631592" cy="533479"/>
          </a:xfrm>
          <a:prstGeom prst="rect">
            <a:avLst/>
          </a:prstGeom>
          <a:noFill/>
        </p:spPr>
        <p:txBody>
          <a:bodyPr wrap="square" lIns="0" tIns="0" rIns="0" bIns="0" rtlCol="0">
            <a:spAutoFit/>
          </a:bodyPr>
          <a:lstStyle/>
          <a:p>
            <a:pPr>
              <a:spcBef>
                <a:spcPts val="400"/>
              </a:spcBef>
              <a:spcAft>
                <a:spcPts val="400"/>
              </a:spcAft>
            </a:pPr>
            <a:r>
              <a:rPr lang="en-GB" sz="1600" b="1" dirty="0">
                <a:solidFill>
                  <a:srgbClr val="2D3D4D"/>
                </a:solidFill>
                <a:latin typeface="Arial" panose="020B0604020202020204" pitchFamily="34" charset="0"/>
                <a:cs typeface="Arial" panose="020B0604020202020204" pitchFamily="34" charset="0"/>
              </a:rPr>
              <a:t>2025</a:t>
            </a:r>
          </a:p>
          <a:p>
            <a:pPr>
              <a:spcBef>
                <a:spcPts val="400"/>
              </a:spcBef>
              <a:spcAft>
                <a:spcPts val="400"/>
              </a:spcAft>
            </a:pPr>
            <a:r>
              <a:rPr lang="en-GB" sz="1200" b="1" dirty="0">
                <a:solidFill>
                  <a:srgbClr val="2D3D4D"/>
                </a:solidFill>
                <a:latin typeface="Arial" panose="020B0604020202020204" pitchFamily="34" charset="0"/>
                <a:cs typeface="Arial" panose="020B0604020202020204" pitchFamily="34" charset="0"/>
              </a:rPr>
              <a:t>vs. 2015</a:t>
            </a:r>
          </a:p>
        </p:txBody>
      </p:sp>
      <p:graphicFrame>
        <p:nvGraphicFramePr>
          <p:cNvPr id="3" name="Grafico 2">
            <a:extLst>
              <a:ext uri="{FF2B5EF4-FFF2-40B4-BE49-F238E27FC236}">
                <a16:creationId xmlns:a16="http://schemas.microsoft.com/office/drawing/2014/main" id="{FB91FA8B-176C-F551-846D-EC2FF3A943EB}"/>
              </a:ext>
            </a:extLst>
          </p:cNvPr>
          <p:cNvGraphicFramePr/>
          <p:nvPr>
            <p:extLst>
              <p:ext uri="{D42A27DB-BD31-4B8C-83A1-F6EECF244321}">
                <p14:modId xmlns:p14="http://schemas.microsoft.com/office/powerpoint/2010/main" val="692964254"/>
              </p:ext>
            </p:extLst>
          </p:nvPr>
        </p:nvGraphicFramePr>
        <p:xfrm>
          <a:off x="3594961" y="2693649"/>
          <a:ext cx="1542838" cy="1808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co 3">
            <a:extLst>
              <a:ext uri="{FF2B5EF4-FFF2-40B4-BE49-F238E27FC236}">
                <a16:creationId xmlns:a16="http://schemas.microsoft.com/office/drawing/2014/main" id="{827E041A-DF3E-F2A3-AA53-EBC2BFC34EDD}"/>
              </a:ext>
            </a:extLst>
          </p:cNvPr>
          <p:cNvGraphicFramePr/>
          <p:nvPr>
            <p:extLst>
              <p:ext uri="{D42A27DB-BD31-4B8C-83A1-F6EECF244321}">
                <p14:modId xmlns:p14="http://schemas.microsoft.com/office/powerpoint/2010/main" val="380359928"/>
              </p:ext>
            </p:extLst>
          </p:nvPr>
        </p:nvGraphicFramePr>
        <p:xfrm>
          <a:off x="5104365" y="2285154"/>
          <a:ext cx="1844136"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co 6">
            <a:extLst>
              <a:ext uri="{FF2B5EF4-FFF2-40B4-BE49-F238E27FC236}">
                <a16:creationId xmlns:a16="http://schemas.microsoft.com/office/drawing/2014/main" id="{E971CCAD-3384-EB1B-E537-41A7E8D18334}"/>
              </a:ext>
            </a:extLst>
          </p:cNvPr>
          <p:cNvGraphicFramePr/>
          <p:nvPr>
            <p:extLst>
              <p:ext uri="{D42A27DB-BD31-4B8C-83A1-F6EECF244321}">
                <p14:modId xmlns:p14="http://schemas.microsoft.com/office/powerpoint/2010/main" val="1497146487"/>
              </p:ext>
            </p:extLst>
          </p:nvPr>
        </p:nvGraphicFramePr>
        <p:xfrm>
          <a:off x="6792065" y="2285154"/>
          <a:ext cx="1844136" cy="23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co 9">
            <a:extLst>
              <a:ext uri="{FF2B5EF4-FFF2-40B4-BE49-F238E27FC236}">
                <a16:creationId xmlns:a16="http://schemas.microsoft.com/office/drawing/2014/main" id="{7A5527D0-93EB-B3A9-0E5C-1545E2F2175F}"/>
              </a:ext>
            </a:extLst>
          </p:cNvPr>
          <p:cNvGraphicFramePr/>
          <p:nvPr>
            <p:extLst>
              <p:ext uri="{D42A27DB-BD31-4B8C-83A1-F6EECF244321}">
                <p14:modId xmlns:p14="http://schemas.microsoft.com/office/powerpoint/2010/main" val="2086790947"/>
              </p:ext>
            </p:extLst>
          </p:nvPr>
        </p:nvGraphicFramePr>
        <p:xfrm>
          <a:off x="8460433" y="2285154"/>
          <a:ext cx="1844136" cy="2340000"/>
        </p:xfrm>
        <a:graphic>
          <a:graphicData uri="http://schemas.openxmlformats.org/drawingml/2006/chart">
            <c:chart xmlns:c="http://schemas.openxmlformats.org/drawingml/2006/chart" xmlns:r="http://schemas.openxmlformats.org/officeDocument/2006/relationships" r:id="rId6"/>
          </a:graphicData>
        </a:graphic>
      </p:graphicFrame>
      <p:sp>
        <p:nvSpPr>
          <p:cNvPr id="11" name="CasellaDiTesto 10">
            <a:extLst>
              <a:ext uri="{FF2B5EF4-FFF2-40B4-BE49-F238E27FC236}">
                <a16:creationId xmlns:a16="http://schemas.microsoft.com/office/drawing/2014/main" id="{C7ACE63B-FAE8-3618-BC0D-B942E312E8C2}"/>
              </a:ext>
            </a:extLst>
          </p:cNvPr>
          <p:cNvSpPr txBox="1"/>
          <p:nvPr/>
        </p:nvSpPr>
        <p:spPr>
          <a:xfrm>
            <a:off x="5674574" y="3152448"/>
            <a:ext cx="719749" cy="646331"/>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98%</a:t>
            </a:r>
          </a:p>
          <a:p>
            <a:pPr algn="ctr"/>
            <a:r>
              <a:rPr lang="it-IT" sz="1400" b="1" dirty="0">
                <a:solidFill>
                  <a:srgbClr val="2D3D4D"/>
                </a:solidFill>
                <a:latin typeface="Arial" panose="020B0604020202020204" pitchFamily="34" charset="0"/>
                <a:cs typeface="Arial" panose="020B0604020202020204" pitchFamily="34" charset="0"/>
              </a:rPr>
              <a:t>vs. 97%</a:t>
            </a:r>
          </a:p>
        </p:txBody>
      </p:sp>
      <p:sp>
        <p:nvSpPr>
          <p:cNvPr id="15" name="CasellaDiTesto 14">
            <a:extLst>
              <a:ext uri="{FF2B5EF4-FFF2-40B4-BE49-F238E27FC236}">
                <a16:creationId xmlns:a16="http://schemas.microsoft.com/office/drawing/2014/main" id="{B443CABF-83D6-06C4-661A-AA6D378037E5}"/>
              </a:ext>
            </a:extLst>
          </p:cNvPr>
          <p:cNvSpPr txBox="1"/>
          <p:nvPr/>
        </p:nvSpPr>
        <p:spPr>
          <a:xfrm>
            <a:off x="7354259" y="3152448"/>
            <a:ext cx="719749" cy="646331"/>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82%</a:t>
            </a:r>
          </a:p>
          <a:p>
            <a:pPr algn="ctr"/>
            <a:r>
              <a:rPr lang="it-IT" sz="1400" b="1" dirty="0">
                <a:solidFill>
                  <a:srgbClr val="2D3D4D"/>
                </a:solidFill>
                <a:latin typeface="Arial" panose="020B0604020202020204" pitchFamily="34" charset="0"/>
                <a:cs typeface="Arial" panose="020B0604020202020204" pitchFamily="34" charset="0"/>
              </a:rPr>
              <a:t>vs. 81%</a:t>
            </a:r>
          </a:p>
        </p:txBody>
      </p:sp>
      <p:sp>
        <p:nvSpPr>
          <p:cNvPr id="23" name="CasellaDiTesto 22">
            <a:extLst>
              <a:ext uri="{FF2B5EF4-FFF2-40B4-BE49-F238E27FC236}">
                <a16:creationId xmlns:a16="http://schemas.microsoft.com/office/drawing/2014/main" id="{503B57CA-D291-FC2E-39E3-C5A842C294A9}"/>
              </a:ext>
            </a:extLst>
          </p:cNvPr>
          <p:cNvSpPr txBox="1"/>
          <p:nvPr/>
        </p:nvSpPr>
        <p:spPr>
          <a:xfrm>
            <a:off x="3987736" y="3354506"/>
            <a:ext cx="752969" cy="492443"/>
          </a:xfrm>
          <a:prstGeom prst="rect">
            <a:avLst/>
          </a:prstGeom>
          <a:noFill/>
        </p:spPr>
        <p:txBody>
          <a:bodyPr wrap="square" lIns="0" tIns="0" rIns="0" bIns="0" rtlCol="0">
            <a:spAutoFit/>
          </a:bodyPr>
          <a:lstStyle/>
          <a:p>
            <a:pPr algn="ctr"/>
            <a:r>
              <a:rPr lang="it-IT" sz="2000" b="1" dirty="0">
                <a:solidFill>
                  <a:srgbClr val="2D3D4D"/>
                </a:solidFill>
                <a:latin typeface="Arial" panose="020B0604020202020204" pitchFamily="34" charset="0"/>
                <a:cs typeface="Arial" panose="020B0604020202020204" pitchFamily="34" charset="0"/>
              </a:rPr>
              <a:t>96%</a:t>
            </a:r>
          </a:p>
          <a:p>
            <a:pPr algn="ctr"/>
            <a:r>
              <a:rPr lang="it-IT" sz="1200" b="1" dirty="0">
                <a:solidFill>
                  <a:srgbClr val="2D3D4D"/>
                </a:solidFill>
                <a:latin typeface="Arial" panose="020B0604020202020204" pitchFamily="34" charset="0"/>
                <a:cs typeface="Arial" panose="020B0604020202020204" pitchFamily="34" charset="0"/>
              </a:rPr>
              <a:t>vs. 96%</a:t>
            </a:r>
          </a:p>
        </p:txBody>
      </p:sp>
      <p:graphicFrame>
        <p:nvGraphicFramePr>
          <p:cNvPr id="24" name="Grafico 23">
            <a:extLst>
              <a:ext uri="{FF2B5EF4-FFF2-40B4-BE49-F238E27FC236}">
                <a16:creationId xmlns:a16="http://schemas.microsoft.com/office/drawing/2014/main" id="{23C29A26-5787-CA9A-9487-58E1A0DEBAEB}"/>
              </a:ext>
            </a:extLst>
          </p:cNvPr>
          <p:cNvGraphicFramePr/>
          <p:nvPr>
            <p:extLst>
              <p:ext uri="{D42A27DB-BD31-4B8C-83A1-F6EECF244321}">
                <p14:modId xmlns:p14="http://schemas.microsoft.com/office/powerpoint/2010/main" val="315626008"/>
              </p:ext>
            </p:extLst>
          </p:nvPr>
        </p:nvGraphicFramePr>
        <p:xfrm>
          <a:off x="10261178" y="2285154"/>
          <a:ext cx="1844136" cy="2340000"/>
        </p:xfrm>
        <a:graphic>
          <a:graphicData uri="http://schemas.openxmlformats.org/drawingml/2006/chart">
            <c:chart xmlns:c="http://schemas.openxmlformats.org/drawingml/2006/chart" xmlns:r="http://schemas.openxmlformats.org/officeDocument/2006/relationships" r:id="rId7"/>
          </a:graphicData>
        </a:graphic>
      </p:graphicFrame>
      <p:sp>
        <p:nvSpPr>
          <p:cNvPr id="27" name="CasellaDiTesto 26">
            <a:extLst>
              <a:ext uri="{FF2B5EF4-FFF2-40B4-BE49-F238E27FC236}">
                <a16:creationId xmlns:a16="http://schemas.microsoft.com/office/drawing/2014/main" id="{522CCAF3-F0D0-8A07-F84A-6E3A057CB349}"/>
              </a:ext>
            </a:extLst>
          </p:cNvPr>
          <p:cNvSpPr txBox="1"/>
          <p:nvPr/>
        </p:nvSpPr>
        <p:spPr>
          <a:xfrm>
            <a:off x="10823372" y="3152448"/>
            <a:ext cx="719749" cy="646331"/>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98%</a:t>
            </a:r>
          </a:p>
          <a:p>
            <a:pPr algn="ctr"/>
            <a:r>
              <a:rPr lang="it-IT" sz="1400" b="1" dirty="0">
                <a:solidFill>
                  <a:srgbClr val="2D3D4D"/>
                </a:solidFill>
                <a:latin typeface="Arial" panose="020B0604020202020204" pitchFamily="34" charset="0"/>
                <a:cs typeface="Arial" panose="020B0604020202020204" pitchFamily="34" charset="0"/>
              </a:rPr>
              <a:t>vs. 97%</a:t>
            </a:r>
          </a:p>
        </p:txBody>
      </p:sp>
      <p:sp>
        <p:nvSpPr>
          <p:cNvPr id="28" name="CasellaDiTesto 27">
            <a:extLst>
              <a:ext uri="{FF2B5EF4-FFF2-40B4-BE49-F238E27FC236}">
                <a16:creationId xmlns:a16="http://schemas.microsoft.com/office/drawing/2014/main" id="{16068817-87FF-0208-E4A3-C0287D45ED0D}"/>
              </a:ext>
            </a:extLst>
          </p:cNvPr>
          <p:cNvSpPr txBox="1"/>
          <p:nvPr/>
        </p:nvSpPr>
        <p:spPr>
          <a:xfrm>
            <a:off x="5264428" y="1284698"/>
            <a:ext cx="1537766" cy="830997"/>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29" name="CasellaDiTesto 28">
            <a:extLst>
              <a:ext uri="{FF2B5EF4-FFF2-40B4-BE49-F238E27FC236}">
                <a16:creationId xmlns:a16="http://schemas.microsoft.com/office/drawing/2014/main" id="{270E0BC3-A705-6930-B43D-FE9F0D30C658}"/>
              </a:ext>
            </a:extLst>
          </p:cNvPr>
          <p:cNvSpPr txBox="1"/>
          <p:nvPr/>
        </p:nvSpPr>
        <p:spPr>
          <a:xfrm>
            <a:off x="7095535" y="1284698"/>
            <a:ext cx="1275486"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30" name="CasellaDiTesto 29">
            <a:extLst>
              <a:ext uri="{FF2B5EF4-FFF2-40B4-BE49-F238E27FC236}">
                <a16:creationId xmlns:a16="http://schemas.microsoft.com/office/drawing/2014/main" id="{5B8F1F37-4590-B5EA-2E9F-40A128B29B68}"/>
              </a:ext>
            </a:extLst>
          </p:cNvPr>
          <p:cNvSpPr txBox="1"/>
          <p:nvPr/>
        </p:nvSpPr>
        <p:spPr>
          <a:xfrm>
            <a:off x="8583013" y="1284698"/>
            <a:ext cx="1596924"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31" name="CasellaDiTesto 30">
            <a:extLst>
              <a:ext uri="{FF2B5EF4-FFF2-40B4-BE49-F238E27FC236}">
                <a16:creationId xmlns:a16="http://schemas.microsoft.com/office/drawing/2014/main" id="{F0385B8E-A17E-3836-4AFF-7AA5A9BF9443}"/>
              </a:ext>
            </a:extLst>
          </p:cNvPr>
          <p:cNvSpPr txBox="1"/>
          <p:nvPr/>
        </p:nvSpPr>
        <p:spPr>
          <a:xfrm>
            <a:off x="10567945" y="1264103"/>
            <a:ext cx="1230605"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32" name="CasellaDiTesto 31">
            <a:extLst>
              <a:ext uri="{FF2B5EF4-FFF2-40B4-BE49-F238E27FC236}">
                <a16:creationId xmlns:a16="http://schemas.microsoft.com/office/drawing/2014/main" id="{50DA1489-382F-58C7-38D5-A6225BC8C719}"/>
              </a:ext>
            </a:extLst>
          </p:cNvPr>
          <p:cNvSpPr txBox="1"/>
          <p:nvPr/>
        </p:nvSpPr>
        <p:spPr>
          <a:xfrm>
            <a:off x="3757132" y="1270809"/>
            <a:ext cx="1277735"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TOTALE FAMIGLIE</a:t>
            </a:r>
          </a:p>
        </p:txBody>
      </p:sp>
      <p:pic>
        <p:nvPicPr>
          <p:cNvPr id="33" name="Elemento grafico 32" descr="Televisione con riempimento a tinta unita">
            <a:extLst>
              <a:ext uri="{FF2B5EF4-FFF2-40B4-BE49-F238E27FC236}">
                <a16:creationId xmlns:a16="http://schemas.microsoft.com/office/drawing/2014/main" id="{541305AF-2D48-505B-D974-E8BC2CDF358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50817" y="1792458"/>
            <a:ext cx="688477" cy="688477"/>
          </a:xfrm>
          <a:prstGeom prst="rect">
            <a:avLst/>
          </a:prstGeom>
        </p:spPr>
      </p:pic>
      <p:pic>
        <p:nvPicPr>
          <p:cNvPr id="34" name="Elemento grafico 33" descr="Telecomando contorno">
            <a:extLst>
              <a:ext uri="{FF2B5EF4-FFF2-40B4-BE49-F238E27FC236}">
                <a16:creationId xmlns:a16="http://schemas.microsoft.com/office/drawing/2014/main" id="{50514BC9-F4B4-158D-5BAB-06CA9AA54FF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24469" y="1911428"/>
            <a:ext cx="368827" cy="368827"/>
          </a:xfrm>
          <a:prstGeom prst="rect">
            <a:avLst/>
          </a:prstGeom>
        </p:spPr>
      </p:pic>
      <p:sp>
        <p:nvSpPr>
          <p:cNvPr id="35" name="CasellaDiTesto 34">
            <a:extLst>
              <a:ext uri="{FF2B5EF4-FFF2-40B4-BE49-F238E27FC236}">
                <a16:creationId xmlns:a16="http://schemas.microsoft.com/office/drawing/2014/main" id="{3F5C9A37-B3A8-F80B-645F-6D4F662E1E00}"/>
              </a:ext>
            </a:extLst>
          </p:cNvPr>
          <p:cNvSpPr txBox="1"/>
          <p:nvPr/>
        </p:nvSpPr>
        <p:spPr>
          <a:xfrm>
            <a:off x="9017817" y="3152448"/>
            <a:ext cx="719749" cy="646331"/>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98%</a:t>
            </a:r>
          </a:p>
          <a:p>
            <a:pPr algn="ctr"/>
            <a:r>
              <a:rPr lang="it-IT" sz="1400" b="1" dirty="0">
                <a:solidFill>
                  <a:srgbClr val="2D3D4D"/>
                </a:solidFill>
                <a:latin typeface="Arial" panose="020B0604020202020204" pitchFamily="34" charset="0"/>
                <a:cs typeface="Arial" panose="020B0604020202020204" pitchFamily="34" charset="0"/>
              </a:rPr>
              <a:t>vs. 91%</a:t>
            </a:r>
          </a:p>
        </p:txBody>
      </p:sp>
      <p:sp>
        <p:nvSpPr>
          <p:cNvPr id="36" name="Rettangolo 35">
            <a:extLst>
              <a:ext uri="{FF2B5EF4-FFF2-40B4-BE49-F238E27FC236}">
                <a16:creationId xmlns:a16="http://schemas.microsoft.com/office/drawing/2014/main" id="{C6C6F005-7C81-34CD-3242-99F91BC99E81}"/>
              </a:ext>
            </a:extLst>
          </p:cNvPr>
          <p:cNvSpPr/>
          <p:nvPr/>
        </p:nvSpPr>
        <p:spPr>
          <a:xfrm>
            <a:off x="10448823" y="1931464"/>
            <a:ext cx="1656488" cy="4170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232C35"/>
                </a:solidFill>
                <a:latin typeface="Arial" panose="020B0604020202020204" pitchFamily="34" charset="0"/>
                <a:cs typeface="Arial" panose="020B0604020202020204" pitchFamily="34" charset="0"/>
              </a:rPr>
              <a:t>Capofamiglia con 35+ anni e figli minori</a:t>
            </a:r>
          </a:p>
        </p:txBody>
      </p:sp>
      <p:sp>
        <p:nvSpPr>
          <p:cNvPr id="39" name="Rettangolo 38">
            <a:extLst>
              <a:ext uri="{FF2B5EF4-FFF2-40B4-BE49-F238E27FC236}">
                <a16:creationId xmlns:a16="http://schemas.microsoft.com/office/drawing/2014/main" id="{E0192047-FE25-E6D2-4795-E888DC6C70D1}"/>
              </a:ext>
            </a:extLst>
          </p:cNvPr>
          <p:cNvSpPr/>
          <p:nvPr/>
        </p:nvSpPr>
        <p:spPr>
          <a:xfrm>
            <a:off x="2806709" y="4796613"/>
            <a:ext cx="9060046" cy="61200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endParaRPr>
          </a:p>
        </p:txBody>
      </p:sp>
      <p:sp>
        <p:nvSpPr>
          <p:cNvPr id="40" name="CasellaDiTesto 39">
            <a:extLst>
              <a:ext uri="{FF2B5EF4-FFF2-40B4-BE49-F238E27FC236}">
                <a16:creationId xmlns:a16="http://schemas.microsoft.com/office/drawing/2014/main" id="{E58AA606-1611-DD99-2416-B6A5DE84309B}"/>
              </a:ext>
            </a:extLst>
          </p:cNvPr>
          <p:cNvSpPr txBox="1"/>
          <p:nvPr/>
        </p:nvSpPr>
        <p:spPr>
          <a:xfrm>
            <a:off x="10969245" y="4912561"/>
            <a:ext cx="428002" cy="388568"/>
          </a:xfrm>
          <a:prstGeom prst="rect">
            <a:avLst/>
          </a:prstGeom>
          <a:noFill/>
        </p:spPr>
        <p:txBody>
          <a:bodyPr wrap="none" lIns="0" tIns="0" rIns="0" bIns="0" rtlCol="0">
            <a:spAutoFit/>
          </a:bodyPr>
          <a:lstStyle/>
          <a:p>
            <a:pPr algn="l">
              <a:lnSpc>
                <a:spcPct val="115000"/>
              </a:lnSpc>
              <a:spcBef>
                <a:spcPts val="400"/>
              </a:spcBef>
              <a:spcAft>
                <a:spcPts val="400"/>
              </a:spcAft>
            </a:pPr>
            <a:r>
              <a:rPr lang="it-IT" sz="2400" b="1" dirty="0">
                <a:solidFill>
                  <a:srgbClr val="2D3D4D"/>
                </a:solidFill>
                <a:latin typeface="Arial" panose="020B0604020202020204" pitchFamily="34" charset="0"/>
                <a:cs typeface="Arial" panose="020B0604020202020204" pitchFamily="34" charset="0"/>
              </a:rPr>
              <a:t>1,9</a:t>
            </a:r>
          </a:p>
        </p:txBody>
      </p:sp>
      <p:sp>
        <p:nvSpPr>
          <p:cNvPr id="41" name="CasellaDiTesto 40">
            <a:extLst>
              <a:ext uri="{FF2B5EF4-FFF2-40B4-BE49-F238E27FC236}">
                <a16:creationId xmlns:a16="http://schemas.microsoft.com/office/drawing/2014/main" id="{14C84233-BF22-1A24-B84A-3AB446E213B8}"/>
              </a:ext>
            </a:extLst>
          </p:cNvPr>
          <p:cNvSpPr txBox="1"/>
          <p:nvPr/>
        </p:nvSpPr>
        <p:spPr>
          <a:xfrm>
            <a:off x="9174543" y="4912561"/>
            <a:ext cx="428002" cy="388568"/>
          </a:xfrm>
          <a:prstGeom prst="rect">
            <a:avLst/>
          </a:prstGeom>
          <a:noFill/>
        </p:spPr>
        <p:txBody>
          <a:bodyPr wrap="none" lIns="0" tIns="0" rIns="0" bIns="0" rtlCol="0">
            <a:spAutoFit/>
          </a:bodyPr>
          <a:lstStyle/>
          <a:p>
            <a:pPr algn="l">
              <a:lnSpc>
                <a:spcPct val="115000"/>
              </a:lnSpc>
              <a:spcBef>
                <a:spcPts val="400"/>
              </a:spcBef>
              <a:spcAft>
                <a:spcPts val="400"/>
              </a:spcAft>
            </a:pPr>
            <a:r>
              <a:rPr lang="it-IT" sz="2400" b="1" dirty="0">
                <a:solidFill>
                  <a:srgbClr val="2D3D4D"/>
                </a:solidFill>
                <a:latin typeface="Arial" panose="020B0604020202020204" pitchFamily="34" charset="0"/>
                <a:cs typeface="Arial" panose="020B0604020202020204" pitchFamily="34" charset="0"/>
              </a:rPr>
              <a:t>2,0</a:t>
            </a:r>
          </a:p>
        </p:txBody>
      </p:sp>
      <p:sp>
        <p:nvSpPr>
          <p:cNvPr id="42" name="CasellaDiTesto 41">
            <a:extLst>
              <a:ext uri="{FF2B5EF4-FFF2-40B4-BE49-F238E27FC236}">
                <a16:creationId xmlns:a16="http://schemas.microsoft.com/office/drawing/2014/main" id="{02B11DF0-8370-74EA-E67E-562EFA91DEB1}"/>
              </a:ext>
            </a:extLst>
          </p:cNvPr>
          <p:cNvSpPr txBox="1"/>
          <p:nvPr/>
        </p:nvSpPr>
        <p:spPr>
          <a:xfrm>
            <a:off x="7500132" y="4912561"/>
            <a:ext cx="428002" cy="388568"/>
          </a:xfrm>
          <a:prstGeom prst="rect">
            <a:avLst/>
          </a:prstGeom>
          <a:noFill/>
        </p:spPr>
        <p:txBody>
          <a:bodyPr wrap="none" lIns="0" tIns="0" rIns="0" bIns="0" rtlCol="0">
            <a:spAutoFit/>
          </a:bodyPr>
          <a:lstStyle/>
          <a:p>
            <a:pPr algn="l">
              <a:lnSpc>
                <a:spcPct val="115000"/>
              </a:lnSpc>
              <a:spcBef>
                <a:spcPts val="400"/>
              </a:spcBef>
              <a:spcAft>
                <a:spcPts val="400"/>
              </a:spcAft>
            </a:pPr>
            <a:r>
              <a:rPr lang="it-IT" sz="2400" b="1" dirty="0">
                <a:solidFill>
                  <a:srgbClr val="2D3D4D"/>
                </a:solidFill>
                <a:latin typeface="Arial" panose="020B0604020202020204" pitchFamily="34" charset="0"/>
                <a:cs typeface="Arial" panose="020B0604020202020204" pitchFamily="34" charset="0"/>
              </a:rPr>
              <a:t>1,2</a:t>
            </a:r>
          </a:p>
        </p:txBody>
      </p:sp>
      <p:sp>
        <p:nvSpPr>
          <p:cNvPr id="43" name="CasellaDiTesto 42">
            <a:extLst>
              <a:ext uri="{FF2B5EF4-FFF2-40B4-BE49-F238E27FC236}">
                <a16:creationId xmlns:a16="http://schemas.microsoft.com/office/drawing/2014/main" id="{2922698A-4E5E-F841-E2D3-31172583704A}"/>
              </a:ext>
            </a:extLst>
          </p:cNvPr>
          <p:cNvSpPr txBox="1"/>
          <p:nvPr/>
        </p:nvSpPr>
        <p:spPr>
          <a:xfrm>
            <a:off x="5819310" y="4912561"/>
            <a:ext cx="428002" cy="388568"/>
          </a:xfrm>
          <a:prstGeom prst="rect">
            <a:avLst/>
          </a:prstGeom>
          <a:noFill/>
        </p:spPr>
        <p:txBody>
          <a:bodyPr wrap="none" lIns="0" tIns="0" rIns="0" bIns="0" rtlCol="0">
            <a:spAutoFit/>
          </a:bodyPr>
          <a:lstStyle/>
          <a:p>
            <a:pPr algn="l">
              <a:lnSpc>
                <a:spcPct val="115000"/>
              </a:lnSpc>
              <a:spcBef>
                <a:spcPts val="400"/>
              </a:spcBef>
              <a:spcAft>
                <a:spcPts val="400"/>
              </a:spcAft>
            </a:pPr>
            <a:r>
              <a:rPr lang="it-IT" sz="2400" b="1" dirty="0">
                <a:solidFill>
                  <a:srgbClr val="2D3D4D"/>
                </a:solidFill>
                <a:latin typeface="Arial" panose="020B0604020202020204" pitchFamily="34" charset="0"/>
                <a:cs typeface="Arial" panose="020B0604020202020204" pitchFamily="34" charset="0"/>
              </a:rPr>
              <a:t>2,1</a:t>
            </a:r>
          </a:p>
        </p:txBody>
      </p:sp>
      <p:sp>
        <p:nvSpPr>
          <p:cNvPr id="44" name="CasellaDiTesto 43">
            <a:extLst>
              <a:ext uri="{FF2B5EF4-FFF2-40B4-BE49-F238E27FC236}">
                <a16:creationId xmlns:a16="http://schemas.microsoft.com/office/drawing/2014/main" id="{F7175CDE-918D-F83C-70AB-EFFEEB948252}"/>
              </a:ext>
            </a:extLst>
          </p:cNvPr>
          <p:cNvSpPr txBox="1"/>
          <p:nvPr/>
        </p:nvSpPr>
        <p:spPr>
          <a:xfrm>
            <a:off x="4218483" y="4912561"/>
            <a:ext cx="428002" cy="388568"/>
          </a:xfrm>
          <a:prstGeom prst="rect">
            <a:avLst/>
          </a:prstGeom>
          <a:noFill/>
        </p:spPr>
        <p:txBody>
          <a:bodyPr wrap="none" lIns="0" tIns="0" rIns="0" bIns="0" rtlCol="0">
            <a:spAutoFit/>
          </a:bodyPr>
          <a:lstStyle/>
          <a:p>
            <a:pPr algn="l">
              <a:lnSpc>
                <a:spcPct val="115000"/>
              </a:lnSpc>
              <a:spcBef>
                <a:spcPts val="400"/>
              </a:spcBef>
              <a:spcAft>
                <a:spcPts val="400"/>
              </a:spcAft>
            </a:pPr>
            <a:r>
              <a:rPr lang="it-IT" sz="2400" b="1" dirty="0">
                <a:solidFill>
                  <a:srgbClr val="2D3D4D"/>
                </a:solidFill>
                <a:latin typeface="Arial" panose="020B0604020202020204" pitchFamily="34" charset="0"/>
                <a:cs typeface="Arial" panose="020B0604020202020204" pitchFamily="34" charset="0"/>
              </a:rPr>
              <a:t>1,8</a:t>
            </a:r>
          </a:p>
        </p:txBody>
      </p:sp>
      <p:sp>
        <p:nvSpPr>
          <p:cNvPr id="45" name="CasellaDiTesto 44">
            <a:extLst>
              <a:ext uri="{FF2B5EF4-FFF2-40B4-BE49-F238E27FC236}">
                <a16:creationId xmlns:a16="http://schemas.microsoft.com/office/drawing/2014/main" id="{5BF7F68A-E545-2D8E-0097-4A312AFE0952}"/>
              </a:ext>
            </a:extLst>
          </p:cNvPr>
          <p:cNvSpPr txBox="1"/>
          <p:nvPr/>
        </p:nvSpPr>
        <p:spPr>
          <a:xfrm>
            <a:off x="2898421" y="4811346"/>
            <a:ext cx="1107153" cy="584775"/>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 medio TV</a:t>
            </a:r>
          </a:p>
        </p:txBody>
      </p:sp>
      <p:cxnSp>
        <p:nvCxnSpPr>
          <p:cNvPr id="37" name="Connettore diritto 5">
            <a:extLst>
              <a:ext uri="{FF2B5EF4-FFF2-40B4-BE49-F238E27FC236}">
                <a16:creationId xmlns:a16="http://schemas.microsoft.com/office/drawing/2014/main" id="{222DD6D1-AD25-0559-3B1C-D9253A83BA4F}"/>
              </a:ext>
            </a:extLst>
          </p:cNvPr>
          <p:cNvCxnSpPr>
            <a:cxnSpLocks/>
          </p:cNvCxnSpPr>
          <p:nvPr/>
        </p:nvCxnSpPr>
        <p:spPr>
          <a:xfrm>
            <a:off x="10302516" y="1359447"/>
            <a:ext cx="0" cy="4197659"/>
          </a:xfrm>
          <a:prstGeom prst="line">
            <a:avLst/>
          </a:prstGeom>
          <a:ln w="12700">
            <a:solidFill>
              <a:srgbClr val="2D3D4D"/>
            </a:solidFill>
            <a:prstDash val="sysDash"/>
          </a:ln>
        </p:spPr>
        <p:style>
          <a:lnRef idx="1">
            <a:schemeClr val="accent1"/>
          </a:lnRef>
          <a:fillRef idx="0">
            <a:schemeClr val="accent1"/>
          </a:fillRef>
          <a:effectRef idx="0">
            <a:schemeClr val="accent1"/>
          </a:effectRef>
          <a:fontRef idx="minor">
            <a:schemeClr val="tx1"/>
          </a:fontRef>
        </p:style>
      </p:cxnSp>
      <p:sp>
        <p:nvSpPr>
          <p:cNvPr id="46" name="Rettangolo 45">
            <a:extLst>
              <a:ext uri="{FF2B5EF4-FFF2-40B4-BE49-F238E27FC236}">
                <a16:creationId xmlns:a16="http://schemas.microsoft.com/office/drawing/2014/main" id="{F71A9840-D7B1-6A9C-6A7B-821FECBBD6C8}"/>
              </a:ext>
            </a:extLst>
          </p:cNvPr>
          <p:cNvSpPr/>
          <p:nvPr/>
        </p:nvSpPr>
        <p:spPr>
          <a:xfrm>
            <a:off x="2915957" y="6117761"/>
            <a:ext cx="7225853" cy="569387"/>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2015 e 2025 – base famiglie</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54846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D856-C59F-1BF8-90E6-ACE7894465E6}"/>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C62239DA-446A-20AF-C959-E18CD94DB440}"/>
              </a:ext>
            </a:extLst>
          </p:cNvPr>
          <p:cNvSpPr>
            <a:spLocks noGrp="1"/>
          </p:cNvSpPr>
          <p:nvPr>
            <p:ph type="title"/>
          </p:nvPr>
        </p:nvSpPr>
        <p:spPr>
          <a:xfrm>
            <a:off x="167578" y="367190"/>
            <a:ext cx="2375205" cy="3061810"/>
          </a:xfrm>
        </p:spPr>
        <p:txBody>
          <a:bodyPr/>
          <a:lstStyle/>
          <a:p>
            <a:r>
              <a:rPr lang="it-IT" dirty="0"/>
              <a:t>Nei nuclei più giovani, le TV sono Smart</a:t>
            </a:r>
          </a:p>
        </p:txBody>
      </p:sp>
      <p:sp>
        <p:nvSpPr>
          <p:cNvPr id="46" name="Rettangolo 45">
            <a:extLst>
              <a:ext uri="{FF2B5EF4-FFF2-40B4-BE49-F238E27FC236}">
                <a16:creationId xmlns:a16="http://schemas.microsoft.com/office/drawing/2014/main" id="{788AB9B0-9280-0E64-57C2-6EB22890B84D}"/>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famiglie con TV</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2" name="Rettangolo 1">
            <a:extLst>
              <a:ext uri="{FF2B5EF4-FFF2-40B4-BE49-F238E27FC236}">
                <a16:creationId xmlns:a16="http://schemas.microsoft.com/office/drawing/2014/main" id="{BFEF445D-E660-2C31-E997-9686B747B896}"/>
              </a:ext>
            </a:extLst>
          </p:cNvPr>
          <p:cNvSpPr/>
          <p:nvPr/>
        </p:nvSpPr>
        <p:spPr>
          <a:xfrm>
            <a:off x="5101583" y="2510354"/>
            <a:ext cx="900000" cy="2520000"/>
          </a:xfrm>
          <a:prstGeom prst="rect">
            <a:avLst/>
          </a:prstGeom>
          <a:solidFill>
            <a:srgbClr val="2D3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E09FAAFC-E865-23AE-3041-BCC965A7EB4D}"/>
              </a:ext>
            </a:extLst>
          </p:cNvPr>
          <p:cNvSpPr/>
          <p:nvPr/>
        </p:nvSpPr>
        <p:spPr>
          <a:xfrm>
            <a:off x="6573361" y="2159847"/>
            <a:ext cx="900000" cy="2880000"/>
          </a:xfrm>
          <a:prstGeom prst="rect">
            <a:avLst/>
          </a:prstGeom>
          <a:solidFill>
            <a:srgbClr val="384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83E794E9-4294-1D7F-0AAF-EA3F6D0778C6}"/>
              </a:ext>
            </a:extLst>
          </p:cNvPr>
          <p:cNvSpPr/>
          <p:nvPr/>
        </p:nvSpPr>
        <p:spPr>
          <a:xfrm>
            <a:off x="7877380" y="1862354"/>
            <a:ext cx="900000" cy="3168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5003030C-7288-7D28-2825-61FB93872420}"/>
              </a:ext>
            </a:extLst>
          </p:cNvPr>
          <p:cNvSpPr/>
          <p:nvPr/>
        </p:nvSpPr>
        <p:spPr>
          <a:xfrm>
            <a:off x="9200708" y="1862354"/>
            <a:ext cx="900000" cy="3168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590F80DB-DD1C-9CB3-385E-AB0BC8144774}"/>
              </a:ext>
            </a:extLst>
          </p:cNvPr>
          <p:cNvSpPr/>
          <p:nvPr/>
        </p:nvSpPr>
        <p:spPr>
          <a:xfrm>
            <a:off x="10630716" y="1898354"/>
            <a:ext cx="900000" cy="3132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839E40FB-09A4-DD61-C751-4CE4DBEE1377}"/>
              </a:ext>
            </a:extLst>
          </p:cNvPr>
          <p:cNvSpPr/>
          <p:nvPr/>
        </p:nvSpPr>
        <p:spPr>
          <a:xfrm>
            <a:off x="5101583" y="4022354"/>
            <a:ext cx="900000" cy="1008000"/>
          </a:xfrm>
          <a:prstGeom prst="rect">
            <a:avLst/>
          </a:prstGeom>
          <a:solidFill>
            <a:schemeClr val="bg1">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7A14D02B-4E7F-E9AF-67EB-F7B747BEF56D}"/>
              </a:ext>
            </a:extLst>
          </p:cNvPr>
          <p:cNvSpPr/>
          <p:nvPr/>
        </p:nvSpPr>
        <p:spPr>
          <a:xfrm>
            <a:off x="6573361" y="3671847"/>
            <a:ext cx="900000" cy="1368000"/>
          </a:xfrm>
          <a:prstGeom prst="rect">
            <a:avLst/>
          </a:prstGeom>
          <a:solidFill>
            <a:schemeClr val="bg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id="{0AD63343-020B-834E-F064-20E9D0209964}"/>
              </a:ext>
            </a:extLst>
          </p:cNvPr>
          <p:cNvSpPr/>
          <p:nvPr/>
        </p:nvSpPr>
        <p:spPr>
          <a:xfrm>
            <a:off x="7877380" y="4166354"/>
            <a:ext cx="900000" cy="864000"/>
          </a:xfrm>
          <a:prstGeom prst="rect">
            <a:avLst/>
          </a:prstGeom>
          <a:solidFill>
            <a:schemeClr val="bg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0E217C43-41BD-7326-AFDB-E5B8B33C32B3}"/>
              </a:ext>
            </a:extLst>
          </p:cNvPr>
          <p:cNvSpPr/>
          <p:nvPr/>
        </p:nvSpPr>
        <p:spPr>
          <a:xfrm>
            <a:off x="9200708" y="3194354"/>
            <a:ext cx="900000" cy="1836000"/>
          </a:xfrm>
          <a:prstGeom prst="rect">
            <a:avLst/>
          </a:prstGeom>
          <a:solidFill>
            <a:schemeClr val="bg1">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D3694170-0260-55D1-A1A1-0774E9BE2D2F}"/>
              </a:ext>
            </a:extLst>
          </p:cNvPr>
          <p:cNvSpPr/>
          <p:nvPr/>
        </p:nvSpPr>
        <p:spPr>
          <a:xfrm>
            <a:off x="10630716" y="3554354"/>
            <a:ext cx="900000" cy="1476000"/>
          </a:xfrm>
          <a:prstGeom prst="rect">
            <a:avLst/>
          </a:prstGeom>
          <a:solidFill>
            <a:schemeClr val="bg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30AAA69-1C7A-9FD1-8D00-C332714E2A85}"/>
              </a:ext>
            </a:extLst>
          </p:cNvPr>
          <p:cNvSpPr txBox="1"/>
          <p:nvPr/>
        </p:nvSpPr>
        <p:spPr>
          <a:xfrm>
            <a:off x="5191708" y="2018718"/>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69%</a:t>
            </a:r>
          </a:p>
        </p:txBody>
      </p:sp>
      <p:sp>
        <p:nvSpPr>
          <p:cNvPr id="21" name="CasellaDiTesto 20">
            <a:extLst>
              <a:ext uri="{FF2B5EF4-FFF2-40B4-BE49-F238E27FC236}">
                <a16:creationId xmlns:a16="http://schemas.microsoft.com/office/drawing/2014/main" id="{0AA51A63-53A5-98D5-4850-918F9E7AE487}"/>
              </a:ext>
            </a:extLst>
          </p:cNvPr>
          <p:cNvSpPr txBox="1"/>
          <p:nvPr/>
        </p:nvSpPr>
        <p:spPr>
          <a:xfrm>
            <a:off x="6663487" y="1708926"/>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80%</a:t>
            </a:r>
          </a:p>
        </p:txBody>
      </p:sp>
      <p:sp>
        <p:nvSpPr>
          <p:cNvPr id="22" name="CasellaDiTesto 21">
            <a:extLst>
              <a:ext uri="{FF2B5EF4-FFF2-40B4-BE49-F238E27FC236}">
                <a16:creationId xmlns:a16="http://schemas.microsoft.com/office/drawing/2014/main" id="{4CB98551-6915-3698-BD40-D7CCBCB202CB}"/>
              </a:ext>
            </a:extLst>
          </p:cNvPr>
          <p:cNvSpPr txBox="1"/>
          <p:nvPr/>
        </p:nvSpPr>
        <p:spPr>
          <a:xfrm>
            <a:off x="7968419" y="1435893"/>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88%</a:t>
            </a:r>
          </a:p>
        </p:txBody>
      </p:sp>
      <p:sp>
        <p:nvSpPr>
          <p:cNvPr id="25" name="CasellaDiTesto 24">
            <a:extLst>
              <a:ext uri="{FF2B5EF4-FFF2-40B4-BE49-F238E27FC236}">
                <a16:creationId xmlns:a16="http://schemas.microsoft.com/office/drawing/2014/main" id="{EEA14AB2-6872-51FF-227F-DA1AF3206512}"/>
              </a:ext>
            </a:extLst>
          </p:cNvPr>
          <p:cNvSpPr txBox="1"/>
          <p:nvPr/>
        </p:nvSpPr>
        <p:spPr>
          <a:xfrm>
            <a:off x="9290601" y="1405720"/>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88%</a:t>
            </a:r>
          </a:p>
        </p:txBody>
      </p:sp>
      <p:sp>
        <p:nvSpPr>
          <p:cNvPr id="26" name="CasellaDiTesto 25">
            <a:extLst>
              <a:ext uri="{FF2B5EF4-FFF2-40B4-BE49-F238E27FC236}">
                <a16:creationId xmlns:a16="http://schemas.microsoft.com/office/drawing/2014/main" id="{475BC348-D395-E49E-C801-66B20359B1CC}"/>
              </a:ext>
            </a:extLst>
          </p:cNvPr>
          <p:cNvSpPr txBox="1"/>
          <p:nvPr/>
        </p:nvSpPr>
        <p:spPr>
          <a:xfrm>
            <a:off x="10772452" y="1454185"/>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87%</a:t>
            </a:r>
          </a:p>
        </p:txBody>
      </p:sp>
      <p:sp>
        <p:nvSpPr>
          <p:cNvPr id="38" name="CasellaDiTesto 37">
            <a:extLst>
              <a:ext uri="{FF2B5EF4-FFF2-40B4-BE49-F238E27FC236}">
                <a16:creationId xmlns:a16="http://schemas.microsoft.com/office/drawing/2014/main" id="{14A78519-84A1-66A5-BEAC-F1329290AB26}"/>
              </a:ext>
            </a:extLst>
          </p:cNvPr>
          <p:cNvSpPr txBox="1"/>
          <p:nvPr/>
        </p:nvSpPr>
        <p:spPr>
          <a:xfrm>
            <a:off x="5243004" y="3545303"/>
            <a:ext cx="617157" cy="369332"/>
          </a:xfrm>
          <a:prstGeom prst="rect">
            <a:avLst/>
          </a:prstGeom>
          <a:noFill/>
        </p:spPr>
        <p:txBody>
          <a:bodyPr wrap="none" lIns="0" tIns="0" rIns="0" bIns="0" rtlCol="0">
            <a:spAutoFit/>
          </a:bodyPr>
          <a:lstStyle/>
          <a:p>
            <a:pPr algn="ctr"/>
            <a:r>
              <a:rPr lang="it-IT" sz="2400" b="1" dirty="0">
                <a:solidFill>
                  <a:schemeClr val="bg1"/>
                </a:solidFill>
                <a:latin typeface="Arial" panose="020B0604020202020204" pitchFamily="34" charset="0"/>
                <a:cs typeface="Arial" panose="020B0604020202020204" pitchFamily="34" charset="0"/>
              </a:rPr>
              <a:t>28%</a:t>
            </a:r>
          </a:p>
        </p:txBody>
      </p:sp>
      <p:sp>
        <p:nvSpPr>
          <p:cNvPr id="47" name="CasellaDiTesto 46">
            <a:extLst>
              <a:ext uri="{FF2B5EF4-FFF2-40B4-BE49-F238E27FC236}">
                <a16:creationId xmlns:a16="http://schemas.microsoft.com/office/drawing/2014/main" id="{0639FB34-E215-07C3-877A-A92CBD5CBA1C}"/>
              </a:ext>
            </a:extLst>
          </p:cNvPr>
          <p:cNvSpPr txBox="1"/>
          <p:nvPr/>
        </p:nvSpPr>
        <p:spPr>
          <a:xfrm>
            <a:off x="6736660" y="3194354"/>
            <a:ext cx="617157" cy="369332"/>
          </a:xfrm>
          <a:prstGeom prst="rect">
            <a:avLst/>
          </a:prstGeom>
          <a:noFill/>
        </p:spPr>
        <p:txBody>
          <a:bodyPr wrap="none" lIns="0" tIns="0" rIns="0" bIns="0" rtlCol="0">
            <a:spAutoFit/>
          </a:bodyPr>
          <a:lstStyle/>
          <a:p>
            <a:pPr algn="ctr"/>
            <a:r>
              <a:rPr lang="it-IT" sz="2400" b="1" dirty="0">
                <a:solidFill>
                  <a:schemeClr val="bg1"/>
                </a:solidFill>
                <a:latin typeface="Arial" panose="020B0604020202020204" pitchFamily="34" charset="0"/>
                <a:cs typeface="Arial" panose="020B0604020202020204" pitchFamily="34" charset="0"/>
              </a:rPr>
              <a:t>38%</a:t>
            </a:r>
          </a:p>
        </p:txBody>
      </p:sp>
      <p:sp>
        <p:nvSpPr>
          <p:cNvPr id="48" name="CasellaDiTesto 47">
            <a:extLst>
              <a:ext uri="{FF2B5EF4-FFF2-40B4-BE49-F238E27FC236}">
                <a16:creationId xmlns:a16="http://schemas.microsoft.com/office/drawing/2014/main" id="{B98D3B26-92EF-E15F-91D5-414605C536FE}"/>
              </a:ext>
            </a:extLst>
          </p:cNvPr>
          <p:cNvSpPr txBox="1"/>
          <p:nvPr/>
        </p:nvSpPr>
        <p:spPr>
          <a:xfrm>
            <a:off x="8071010" y="3671847"/>
            <a:ext cx="612348"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24%</a:t>
            </a:r>
          </a:p>
        </p:txBody>
      </p:sp>
      <p:sp>
        <p:nvSpPr>
          <p:cNvPr id="49" name="CasellaDiTesto 48">
            <a:extLst>
              <a:ext uri="{FF2B5EF4-FFF2-40B4-BE49-F238E27FC236}">
                <a16:creationId xmlns:a16="http://schemas.microsoft.com/office/drawing/2014/main" id="{19DC4439-23D8-BDF0-7730-C8B27F50A8C9}"/>
              </a:ext>
            </a:extLst>
          </p:cNvPr>
          <p:cNvSpPr txBox="1"/>
          <p:nvPr/>
        </p:nvSpPr>
        <p:spPr>
          <a:xfrm>
            <a:off x="9341896" y="2741081"/>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51%</a:t>
            </a:r>
          </a:p>
        </p:txBody>
      </p:sp>
      <p:sp>
        <p:nvSpPr>
          <p:cNvPr id="50" name="CasellaDiTesto 49">
            <a:extLst>
              <a:ext uri="{FF2B5EF4-FFF2-40B4-BE49-F238E27FC236}">
                <a16:creationId xmlns:a16="http://schemas.microsoft.com/office/drawing/2014/main" id="{C9FFE2A5-1738-F029-08BD-E095055A770F}"/>
              </a:ext>
            </a:extLst>
          </p:cNvPr>
          <p:cNvSpPr txBox="1"/>
          <p:nvPr/>
        </p:nvSpPr>
        <p:spPr>
          <a:xfrm>
            <a:off x="10823748" y="3077022"/>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41%</a:t>
            </a:r>
          </a:p>
        </p:txBody>
      </p:sp>
      <p:sp>
        <p:nvSpPr>
          <p:cNvPr id="51" name="CasellaDiTesto 50">
            <a:extLst>
              <a:ext uri="{FF2B5EF4-FFF2-40B4-BE49-F238E27FC236}">
                <a16:creationId xmlns:a16="http://schemas.microsoft.com/office/drawing/2014/main" id="{CCD27993-45E6-0672-8D49-64F015D152FC}"/>
              </a:ext>
            </a:extLst>
          </p:cNvPr>
          <p:cNvSpPr txBox="1"/>
          <p:nvPr/>
        </p:nvSpPr>
        <p:spPr>
          <a:xfrm>
            <a:off x="6532763" y="5030354"/>
            <a:ext cx="123831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52" name="CasellaDiTesto 51">
            <a:extLst>
              <a:ext uri="{FF2B5EF4-FFF2-40B4-BE49-F238E27FC236}">
                <a16:creationId xmlns:a16="http://schemas.microsoft.com/office/drawing/2014/main" id="{3F6F94DE-D0BC-5408-AEF2-3FCF80BD115D}"/>
              </a:ext>
            </a:extLst>
          </p:cNvPr>
          <p:cNvSpPr txBox="1"/>
          <p:nvPr/>
        </p:nvSpPr>
        <p:spPr>
          <a:xfrm>
            <a:off x="7874461" y="5030354"/>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53" name="CasellaDiTesto 52">
            <a:extLst>
              <a:ext uri="{FF2B5EF4-FFF2-40B4-BE49-F238E27FC236}">
                <a16:creationId xmlns:a16="http://schemas.microsoft.com/office/drawing/2014/main" id="{BAB9D515-889B-5724-723B-AC1EB8C662FD}"/>
              </a:ext>
            </a:extLst>
          </p:cNvPr>
          <p:cNvSpPr txBox="1"/>
          <p:nvPr/>
        </p:nvSpPr>
        <p:spPr>
          <a:xfrm>
            <a:off x="8990640" y="5030354"/>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54" name="CasellaDiTesto 53">
            <a:extLst>
              <a:ext uri="{FF2B5EF4-FFF2-40B4-BE49-F238E27FC236}">
                <a16:creationId xmlns:a16="http://schemas.microsoft.com/office/drawing/2014/main" id="{CCBE9FCD-B000-3279-2094-BAC914189D12}"/>
              </a:ext>
            </a:extLst>
          </p:cNvPr>
          <p:cNvSpPr txBox="1"/>
          <p:nvPr/>
        </p:nvSpPr>
        <p:spPr>
          <a:xfrm>
            <a:off x="10537223" y="5030354"/>
            <a:ext cx="108698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55" name="CasellaDiTesto 54">
            <a:extLst>
              <a:ext uri="{FF2B5EF4-FFF2-40B4-BE49-F238E27FC236}">
                <a16:creationId xmlns:a16="http://schemas.microsoft.com/office/drawing/2014/main" id="{5D1F3078-CFEA-95A8-5650-3A27F7ADFC81}"/>
              </a:ext>
            </a:extLst>
          </p:cNvPr>
          <p:cNvSpPr txBox="1"/>
          <p:nvPr/>
        </p:nvSpPr>
        <p:spPr>
          <a:xfrm>
            <a:off x="5069993" y="5030354"/>
            <a:ext cx="950904"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TOTALE FAMIGLIE</a:t>
            </a:r>
          </a:p>
        </p:txBody>
      </p:sp>
      <p:sp>
        <p:nvSpPr>
          <p:cNvPr id="56" name="CasellaDiTesto 55">
            <a:extLst>
              <a:ext uri="{FF2B5EF4-FFF2-40B4-BE49-F238E27FC236}">
                <a16:creationId xmlns:a16="http://schemas.microsoft.com/office/drawing/2014/main" id="{B54A90DE-B0E3-5AB8-84A3-4F1D8240CDB5}"/>
              </a:ext>
            </a:extLst>
          </p:cNvPr>
          <p:cNvSpPr txBox="1"/>
          <p:nvPr/>
        </p:nvSpPr>
        <p:spPr>
          <a:xfrm>
            <a:off x="2915957" y="2064884"/>
            <a:ext cx="2317987" cy="584775"/>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ALMENO </a:t>
            </a:r>
          </a:p>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1 SMART TV</a:t>
            </a:r>
          </a:p>
        </p:txBody>
      </p:sp>
      <p:sp>
        <p:nvSpPr>
          <p:cNvPr id="57" name="CasellaDiTesto 56">
            <a:extLst>
              <a:ext uri="{FF2B5EF4-FFF2-40B4-BE49-F238E27FC236}">
                <a16:creationId xmlns:a16="http://schemas.microsoft.com/office/drawing/2014/main" id="{E121E65A-BD07-5223-FA2B-F8B213C2837F}"/>
              </a:ext>
            </a:extLst>
          </p:cNvPr>
          <p:cNvSpPr txBox="1"/>
          <p:nvPr/>
        </p:nvSpPr>
        <p:spPr>
          <a:xfrm>
            <a:off x="2915957" y="3576081"/>
            <a:ext cx="2317987" cy="338554"/>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PIÙ DI 1 SMART TV</a:t>
            </a:r>
          </a:p>
        </p:txBody>
      </p:sp>
    </p:spTree>
    <p:extLst>
      <p:ext uri="{BB962C8B-B14F-4D97-AF65-F5344CB8AC3E}">
        <p14:creationId xmlns:p14="http://schemas.microsoft.com/office/powerpoint/2010/main" val="189501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DFA6F-7551-B572-2CB6-E76D5E1EFB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B79A01-619D-124E-7A79-9E368DC394A6}"/>
              </a:ext>
            </a:extLst>
          </p:cNvPr>
          <p:cNvSpPr txBox="1"/>
          <p:nvPr/>
        </p:nvSpPr>
        <p:spPr>
          <a:xfrm>
            <a:off x="12422038" y="6883879"/>
            <a:ext cx="184731" cy="369332"/>
          </a:xfrm>
          <a:prstGeom prst="rect">
            <a:avLst/>
          </a:prstGeom>
          <a:noFill/>
        </p:spPr>
        <p:txBody>
          <a:bodyPr wrap="none" rtlCol="0">
            <a:spAutoFit/>
          </a:bodyPr>
          <a:lstStyle/>
          <a:p>
            <a:endParaRPr lang="it-IT"/>
          </a:p>
        </p:txBody>
      </p:sp>
      <p:sp>
        <p:nvSpPr>
          <p:cNvPr id="4" name="TextBox 3">
            <a:extLst>
              <a:ext uri="{FF2B5EF4-FFF2-40B4-BE49-F238E27FC236}">
                <a16:creationId xmlns:a16="http://schemas.microsoft.com/office/drawing/2014/main" id="{8EB43CAE-5B32-EA50-6E66-0613E4F43958}"/>
              </a:ext>
            </a:extLst>
          </p:cNvPr>
          <p:cNvSpPr txBox="1"/>
          <p:nvPr/>
        </p:nvSpPr>
        <p:spPr>
          <a:xfrm>
            <a:off x="11794921" y="6937695"/>
            <a:ext cx="184731" cy="369332"/>
          </a:xfrm>
          <a:prstGeom prst="rect">
            <a:avLst/>
          </a:prstGeom>
          <a:noFill/>
        </p:spPr>
        <p:txBody>
          <a:bodyPr wrap="none" rtlCol="0">
            <a:spAutoFit/>
          </a:bodyPr>
          <a:lstStyle/>
          <a:p>
            <a:endParaRPr lang="it-IT"/>
          </a:p>
        </p:txBody>
      </p:sp>
      <p:sp>
        <p:nvSpPr>
          <p:cNvPr id="10" name="Google Shape;133;p26">
            <a:extLst>
              <a:ext uri="{FF2B5EF4-FFF2-40B4-BE49-F238E27FC236}">
                <a16:creationId xmlns:a16="http://schemas.microsoft.com/office/drawing/2014/main" id="{8A3818C1-C4A4-F9D4-B367-E0BFC8AA100A}"/>
              </a:ext>
            </a:extLst>
          </p:cNvPr>
          <p:cNvSpPr txBox="1">
            <a:spLocks/>
          </p:cNvSpPr>
          <p:nvPr/>
        </p:nvSpPr>
        <p:spPr>
          <a:xfrm>
            <a:off x="1598890" y="2165511"/>
            <a:ext cx="9259610" cy="2526978"/>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it-IT" sz="8000" b="1" dirty="0">
                <a:solidFill>
                  <a:srgbClr val="2D3D4D"/>
                </a:solidFill>
                <a:latin typeface="Arial" panose="020B0604020202020204" pitchFamily="34" charset="0"/>
                <a:ea typeface="Montserrat"/>
                <a:cs typeface="Arial" panose="020B0604020202020204" pitchFamily="34" charset="0"/>
                <a:sym typeface="Montserrat"/>
              </a:rPr>
              <a:t>La</a:t>
            </a:r>
            <a:r>
              <a:rPr lang="it-IT" sz="8000" b="1" dirty="0">
                <a:solidFill>
                  <a:srgbClr val="0E2947"/>
                </a:solidFill>
                <a:latin typeface="Arial" panose="020B0604020202020204" pitchFamily="34" charset="0"/>
                <a:ea typeface="Montserrat"/>
                <a:cs typeface="Arial" panose="020B0604020202020204" pitchFamily="34" charset="0"/>
                <a:sym typeface="Montserrat"/>
              </a:rPr>
              <a:t> </a:t>
            </a:r>
            <a:r>
              <a:rPr lang="it-IT" sz="8000" b="1" dirty="0">
                <a:solidFill>
                  <a:srgbClr val="00E1FA"/>
                </a:solidFill>
                <a:latin typeface="Arial" panose="020B0604020202020204" pitchFamily="34" charset="0"/>
                <a:ea typeface="Montserrat"/>
                <a:cs typeface="Arial" panose="020B0604020202020204" pitchFamily="34" charset="0"/>
                <a:sym typeface="Montserrat"/>
              </a:rPr>
              <a:t>Ricerca di base </a:t>
            </a:r>
            <a:r>
              <a:rPr lang="it-IT" sz="8000" b="1" dirty="0">
                <a:solidFill>
                  <a:srgbClr val="2D3D4D"/>
                </a:solidFill>
                <a:latin typeface="Arial" panose="020B0604020202020204" pitchFamily="34" charset="0"/>
                <a:ea typeface="Montserrat"/>
                <a:cs typeface="Arial" panose="020B0604020202020204" pitchFamily="34" charset="0"/>
                <a:sym typeface="Montserrat"/>
              </a:rPr>
              <a:t>Auditel</a:t>
            </a:r>
            <a:endParaRPr lang="it-IT" sz="5600" b="1" dirty="0">
              <a:solidFill>
                <a:srgbClr val="2D3D4D"/>
              </a:solidFill>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42377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25593-0555-FE9E-F512-EFEC182A0471}"/>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68EF5E92-DF9D-59FC-FF45-E82428EAB6AC}"/>
              </a:ext>
            </a:extLst>
          </p:cNvPr>
          <p:cNvSpPr>
            <a:spLocks noGrp="1"/>
          </p:cNvSpPr>
          <p:nvPr>
            <p:ph type="title"/>
          </p:nvPr>
        </p:nvSpPr>
        <p:spPr>
          <a:xfrm>
            <a:off x="167578" y="367190"/>
            <a:ext cx="2375205" cy="3061810"/>
          </a:xfrm>
        </p:spPr>
        <p:txBody>
          <a:bodyPr/>
          <a:lstStyle/>
          <a:p>
            <a:r>
              <a:rPr lang="it-IT" dirty="0"/>
              <a:t>Il numero </a:t>
            </a:r>
            <a:br>
              <a:rPr lang="it-IT" dirty="0"/>
            </a:br>
            <a:r>
              <a:rPr lang="it-IT" dirty="0"/>
              <a:t>di televisori aumenta, anche nelle famiglie giovani</a:t>
            </a:r>
          </a:p>
        </p:txBody>
      </p:sp>
      <p:sp>
        <p:nvSpPr>
          <p:cNvPr id="46" name="Rettangolo 45">
            <a:extLst>
              <a:ext uri="{FF2B5EF4-FFF2-40B4-BE49-F238E27FC236}">
                <a16:creationId xmlns:a16="http://schemas.microsoft.com/office/drawing/2014/main" id="{78D8603E-DA62-87F7-7726-4E095D7E93C8}"/>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2015 e 2025 – base apparecchi</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39" name="Rettangolo 38">
            <a:extLst>
              <a:ext uri="{FF2B5EF4-FFF2-40B4-BE49-F238E27FC236}">
                <a16:creationId xmlns:a16="http://schemas.microsoft.com/office/drawing/2014/main" id="{35C3CC43-1F56-2608-E331-10DF6ABDC979}"/>
              </a:ext>
            </a:extLst>
          </p:cNvPr>
          <p:cNvSpPr/>
          <p:nvPr/>
        </p:nvSpPr>
        <p:spPr>
          <a:xfrm>
            <a:off x="3216274" y="2134786"/>
            <a:ext cx="2292467" cy="2880000"/>
          </a:xfrm>
          <a:prstGeom prst="rect">
            <a:avLst/>
          </a:prstGeom>
          <a:solidFill>
            <a:srgbClr val="2D3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40" name="CasellaDiTesto 39">
            <a:extLst>
              <a:ext uri="{FF2B5EF4-FFF2-40B4-BE49-F238E27FC236}">
                <a16:creationId xmlns:a16="http://schemas.microsoft.com/office/drawing/2014/main" id="{4F783B9E-181E-26BB-B2B0-F5D3CBD684A7}"/>
              </a:ext>
            </a:extLst>
          </p:cNvPr>
          <p:cNvSpPr txBox="1"/>
          <p:nvPr/>
        </p:nvSpPr>
        <p:spPr>
          <a:xfrm>
            <a:off x="3216274" y="1325833"/>
            <a:ext cx="2292467" cy="738664"/>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44,3 mln </a:t>
            </a:r>
          </a:p>
          <a:p>
            <a:pPr algn="ctr"/>
            <a:r>
              <a:rPr lang="it-IT" sz="2000" dirty="0">
                <a:solidFill>
                  <a:srgbClr val="2D3D4D"/>
                </a:solidFill>
                <a:latin typeface="Arial" panose="020B0604020202020204" pitchFamily="34" charset="0"/>
                <a:cs typeface="Arial" panose="020B0604020202020204" pitchFamily="34" charset="0"/>
              </a:rPr>
              <a:t>di apparecchi TV</a:t>
            </a:r>
          </a:p>
        </p:txBody>
      </p:sp>
      <p:sp>
        <p:nvSpPr>
          <p:cNvPr id="41" name="Rettangolo 40">
            <a:extLst>
              <a:ext uri="{FF2B5EF4-FFF2-40B4-BE49-F238E27FC236}">
                <a16:creationId xmlns:a16="http://schemas.microsoft.com/office/drawing/2014/main" id="{F481761E-050C-97BC-5A46-F664F15EE2CF}"/>
              </a:ext>
            </a:extLst>
          </p:cNvPr>
          <p:cNvSpPr/>
          <p:nvPr/>
        </p:nvSpPr>
        <p:spPr>
          <a:xfrm>
            <a:off x="5953467" y="3214786"/>
            <a:ext cx="1352367" cy="1800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42" name="Rettangolo 41">
            <a:extLst>
              <a:ext uri="{FF2B5EF4-FFF2-40B4-BE49-F238E27FC236}">
                <a16:creationId xmlns:a16="http://schemas.microsoft.com/office/drawing/2014/main" id="{34220F05-D877-715B-9163-C23767197D52}"/>
              </a:ext>
            </a:extLst>
          </p:cNvPr>
          <p:cNvSpPr/>
          <p:nvPr/>
        </p:nvSpPr>
        <p:spPr>
          <a:xfrm>
            <a:off x="7750559" y="3754786"/>
            <a:ext cx="946657" cy="1260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43" name="Rettangolo 42">
            <a:extLst>
              <a:ext uri="{FF2B5EF4-FFF2-40B4-BE49-F238E27FC236}">
                <a16:creationId xmlns:a16="http://schemas.microsoft.com/office/drawing/2014/main" id="{5784A249-004E-5C77-B075-4691F06D61BD}"/>
              </a:ext>
            </a:extLst>
          </p:cNvPr>
          <p:cNvSpPr/>
          <p:nvPr/>
        </p:nvSpPr>
        <p:spPr>
          <a:xfrm>
            <a:off x="9103356" y="3934786"/>
            <a:ext cx="811420" cy="1080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44" name="Rettangolo 43">
            <a:extLst>
              <a:ext uri="{FF2B5EF4-FFF2-40B4-BE49-F238E27FC236}">
                <a16:creationId xmlns:a16="http://schemas.microsoft.com/office/drawing/2014/main" id="{4F461FC2-FFC3-C7EB-DBD6-42902F881F05}"/>
              </a:ext>
            </a:extLst>
          </p:cNvPr>
          <p:cNvSpPr/>
          <p:nvPr/>
        </p:nvSpPr>
        <p:spPr>
          <a:xfrm>
            <a:off x="10316058" y="3394786"/>
            <a:ext cx="1217130" cy="162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pic>
        <p:nvPicPr>
          <p:cNvPr id="45" name="Elemento grafico 44" descr="Televisione con riempimento a tinta unita">
            <a:extLst>
              <a:ext uri="{FF2B5EF4-FFF2-40B4-BE49-F238E27FC236}">
                <a16:creationId xmlns:a16="http://schemas.microsoft.com/office/drawing/2014/main" id="{4D32854A-5667-203D-260A-4745B2C25C3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73647" y="4026279"/>
            <a:ext cx="757325" cy="757325"/>
          </a:xfrm>
          <a:prstGeom prst="rect">
            <a:avLst/>
          </a:prstGeom>
        </p:spPr>
      </p:pic>
      <p:pic>
        <p:nvPicPr>
          <p:cNvPr id="58" name="Elemento grafico 57" descr="Telecomando contorno">
            <a:extLst>
              <a:ext uri="{FF2B5EF4-FFF2-40B4-BE49-F238E27FC236}">
                <a16:creationId xmlns:a16="http://schemas.microsoft.com/office/drawing/2014/main" id="{D71C6624-6E00-5351-1166-24C515F88DB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47115" y="4166858"/>
            <a:ext cx="405710" cy="405710"/>
          </a:xfrm>
          <a:prstGeom prst="rect">
            <a:avLst/>
          </a:prstGeom>
        </p:spPr>
      </p:pic>
      <p:sp>
        <p:nvSpPr>
          <p:cNvPr id="59" name="CasellaDiTesto 58">
            <a:extLst>
              <a:ext uri="{FF2B5EF4-FFF2-40B4-BE49-F238E27FC236}">
                <a16:creationId xmlns:a16="http://schemas.microsoft.com/office/drawing/2014/main" id="{A62DB568-B5CD-7E66-5498-775607901FF6}"/>
              </a:ext>
            </a:extLst>
          </p:cNvPr>
          <p:cNvSpPr txBox="1"/>
          <p:nvPr/>
        </p:nvSpPr>
        <p:spPr>
          <a:xfrm>
            <a:off x="7534707" y="5038808"/>
            <a:ext cx="137836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a:t>
            </a:r>
          </a:p>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IN VOLO</a:t>
            </a:r>
          </a:p>
        </p:txBody>
      </p:sp>
      <p:sp>
        <p:nvSpPr>
          <p:cNvPr id="60" name="CasellaDiTesto 59">
            <a:extLst>
              <a:ext uri="{FF2B5EF4-FFF2-40B4-BE49-F238E27FC236}">
                <a16:creationId xmlns:a16="http://schemas.microsoft.com/office/drawing/2014/main" id="{A239DBCB-2F10-8BD3-15FF-8E3688A5B275}"/>
              </a:ext>
            </a:extLst>
          </p:cNvPr>
          <p:cNvSpPr txBox="1"/>
          <p:nvPr/>
        </p:nvSpPr>
        <p:spPr>
          <a:xfrm>
            <a:off x="8858394" y="5038808"/>
            <a:ext cx="1325615"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61" name="CasellaDiTesto 60">
            <a:extLst>
              <a:ext uri="{FF2B5EF4-FFF2-40B4-BE49-F238E27FC236}">
                <a16:creationId xmlns:a16="http://schemas.microsoft.com/office/drawing/2014/main" id="{A415FD91-4D53-68A9-5BEA-48C1E6405504}"/>
              </a:ext>
            </a:extLst>
          </p:cNvPr>
          <p:cNvSpPr txBox="1"/>
          <p:nvPr/>
        </p:nvSpPr>
        <p:spPr>
          <a:xfrm>
            <a:off x="10324124" y="5038808"/>
            <a:ext cx="1200999"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62" name="CasellaDiTesto 61">
            <a:extLst>
              <a:ext uri="{FF2B5EF4-FFF2-40B4-BE49-F238E27FC236}">
                <a16:creationId xmlns:a16="http://schemas.microsoft.com/office/drawing/2014/main" id="{6389FF9B-5C8F-4F02-7E36-333EA9CB8FAD}"/>
              </a:ext>
            </a:extLst>
          </p:cNvPr>
          <p:cNvSpPr txBox="1"/>
          <p:nvPr/>
        </p:nvSpPr>
        <p:spPr>
          <a:xfrm>
            <a:off x="3216274" y="5038808"/>
            <a:ext cx="2292467"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TOTALE</a:t>
            </a:r>
          </a:p>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FAMIGLIE</a:t>
            </a:r>
          </a:p>
        </p:txBody>
      </p:sp>
      <p:sp>
        <p:nvSpPr>
          <p:cNvPr id="63" name="CasellaDiTesto 62">
            <a:extLst>
              <a:ext uri="{FF2B5EF4-FFF2-40B4-BE49-F238E27FC236}">
                <a16:creationId xmlns:a16="http://schemas.microsoft.com/office/drawing/2014/main" id="{E9317DBE-32A7-2D93-C4B8-4C0F87F6E4F9}"/>
              </a:ext>
            </a:extLst>
          </p:cNvPr>
          <p:cNvSpPr txBox="1"/>
          <p:nvPr/>
        </p:nvSpPr>
        <p:spPr>
          <a:xfrm>
            <a:off x="5953467" y="5038808"/>
            <a:ext cx="135236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64" name="CasellaDiTesto 63">
            <a:extLst>
              <a:ext uri="{FF2B5EF4-FFF2-40B4-BE49-F238E27FC236}">
                <a16:creationId xmlns:a16="http://schemas.microsoft.com/office/drawing/2014/main" id="{9E12A348-E4F9-9B34-2D5B-7958166A5B6B}"/>
              </a:ext>
            </a:extLst>
          </p:cNvPr>
          <p:cNvSpPr txBox="1"/>
          <p:nvPr/>
        </p:nvSpPr>
        <p:spPr>
          <a:xfrm>
            <a:off x="5961198" y="2660788"/>
            <a:ext cx="1264137"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9,9 mln</a:t>
            </a:r>
            <a:endParaRPr lang="it-IT" sz="2000" dirty="0">
              <a:solidFill>
                <a:srgbClr val="2D3D4D"/>
              </a:solidFill>
              <a:latin typeface="Arial" panose="020B0604020202020204" pitchFamily="34" charset="0"/>
              <a:cs typeface="Arial" panose="020B0604020202020204" pitchFamily="34" charset="0"/>
            </a:endParaRPr>
          </a:p>
        </p:txBody>
      </p:sp>
      <p:sp>
        <p:nvSpPr>
          <p:cNvPr id="65" name="CasellaDiTesto 64">
            <a:extLst>
              <a:ext uri="{FF2B5EF4-FFF2-40B4-BE49-F238E27FC236}">
                <a16:creationId xmlns:a16="http://schemas.microsoft.com/office/drawing/2014/main" id="{A444A99F-7FF3-BFA4-E819-4765ED738521}"/>
              </a:ext>
            </a:extLst>
          </p:cNvPr>
          <p:cNvSpPr txBox="1"/>
          <p:nvPr/>
        </p:nvSpPr>
        <p:spPr>
          <a:xfrm>
            <a:off x="7594257" y="3271590"/>
            <a:ext cx="1264137"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1,7 mln</a:t>
            </a:r>
            <a:endParaRPr lang="it-IT" sz="2000" dirty="0">
              <a:solidFill>
                <a:srgbClr val="2D3D4D"/>
              </a:solidFill>
              <a:latin typeface="Arial" panose="020B0604020202020204" pitchFamily="34" charset="0"/>
              <a:cs typeface="Arial" panose="020B0604020202020204" pitchFamily="34" charset="0"/>
            </a:endParaRPr>
          </a:p>
        </p:txBody>
      </p:sp>
      <p:sp>
        <p:nvSpPr>
          <p:cNvPr id="66" name="CasellaDiTesto 65">
            <a:extLst>
              <a:ext uri="{FF2B5EF4-FFF2-40B4-BE49-F238E27FC236}">
                <a16:creationId xmlns:a16="http://schemas.microsoft.com/office/drawing/2014/main" id="{9F8A30A6-D8F5-502B-D12E-8E949FFCD451}"/>
              </a:ext>
            </a:extLst>
          </p:cNvPr>
          <p:cNvSpPr txBox="1"/>
          <p:nvPr/>
        </p:nvSpPr>
        <p:spPr>
          <a:xfrm>
            <a:off x="8945974" y="3479877"/>
            <a:ext cx="1264136"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1,1 mln</a:t>
            </a:r>
            <a:endParaRPr lang="it-IT" sz="2000" dirty="0">
              <a:solidFill>
                <a:srgbClr val="2D3D4D"/>
              </a:solidFill>
              <a:latin typeface="Arial" panose="020B0604020202020204" pitchFamily="34" charset="0"/>
              <a:cs typeface="Arial" panose="020B0604020202020204" pitchFamily="34" charset="0"/>
            </a:endParaRPr>
          </a:p>
        </p:txBody>
      </p:sp>
      <p:sp>
        <p:nvSpPr>
          <p:cNvPr id="67" name="CasellaDiTesto 66">
            <a:extLst>
              <a:ext uri="{FF2B5EF4-FFF2-40B4-BE49-F238E27FC236}">
                <a16:creationId xmlns:a16="http://schemas.microsoft.com/office/drawing/2014/main" id="{95CF84BC-F23A-45F5-B940-5101F3E16718}"/>
              </a:ext>
            </a:extLst>
          </p:cNvPr>
          <p:cNvSpPr txBox="1"/>
          <p:nvPr/>
        </p:nvSpPr>
        <p:spPr>
          <a:xfrm>
            <a:off x="10269051" y="2907868"/>
            <a:ext cx="1264137"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7,5 mln</a:t>
            </a:r>
            <a:endParaRPr lang="it-IT" sz="2000" dirty="0">
              <a:solidFill>
                <a:srgbClr val="2D3D4D"/>
              </a:solidFill>
              <a:latin typeface="Arial" panose="020B0604020202020204" pitchFamily="34" charset="0"/>
              <a:cs typeface="Arial" panose="020B0604020202020204" pitchFamily="34" charset="0"/>
            </a:endParaRPr>
          </a:p>
        </p:txBody>
      </p:sp>
      <p:sp>
        <p:nvSpPr>
          <p:cNvPr id="68" name="CasellaDiTesto 67">
            <a:extLst>
              <a:ext uri="{FF2B5EF4-FFF2-40B4-BE49-F238E27FC236}">
                <a16:creationId xmlns:a16="http://schemas.microsoft.com/office/drawing/2014/main" id="{631D2126-DEE5-4E64-B88B-23034549B536}"/>
              </a:ext>
            </a:extLst>
          </p:cNvPr>
          <p:cNvSpPr txBox="1"/>
          <p:nvPr/>
        </p:nvSpPr>
        <p:spPr>
          <a:xfrm>
            <a:off x="3762126" y="2176515"/>
            <a:ext cx="1135987" cy="325823"/>
          </a:xfrm>
          <a:prstGeom prst="rect">
            <a:avLst/>
          </a:prstGeom>
          <a:noFill/>
        </p:spPr>
        <p:txBody>
          <a:bodyPr wrap="none" lIns="72000" tIns="36000" rIns="72000" bIns="36000" rtlCol="0">
            <a:noAutofit/>
          </a:bodyPr>
          <a:lstStyle/>
          <a:p>
            <a:pPr algn="ctr">
              <a:lnSpc>
                <a:spcPct val="115000"/>
              </a:lnSpc>
              <a:spcBef>
                <a:spcPts val="400"/>
              </a:spcBef>
              <a:spcAft>
                <a:spcPts val="400"/>
              </a:spcAft>
            </a:pPr>
            <a:r>
              <a:rPr lang="it-IT" sz="1400" dirty="0">
                <a:solidFill>
                  <a:schemeClr val="bg1"/>
                </a:solidFill>
                <a:latin typeface="Arial" panose="020B0604020202020204" pitchFamily="34" charset="0"/>
                <a:cs typeface="Arial" panose="020B0604020202020204" pitchFamily="34" charset="0"/>
              </a:rPr>
              <a:t>+2,8 mln vs. 2015</a:t>
            </a:r>
          </a:p>
        </p:txBody>
      </p:sp>
      <p:sp>
        <p:nvSpPr>
          <p:cNvPr id="69" name="CasellaDiTesto 68">
            <a:extLst>
              <a:ext uri="{FF2B5EF4-FFF2-40B4-BE49-F238E27FC236}">
                <a16:creationId xmlns:a16="http://schemas.microsoft.com/office/drawing/2014/main" id="{EFA8C073-166E-3608-F313-637D2290E872}"/>
              </a:ext>
            </a:extLst>
          </p:cNvPr>
          <p:cNvSpPr txBox="1"/>
          <p:nvPr/>
        </p:nvSpPr>
        <p:spPr>
          <a:xfrm>
            <a:off x="6104800" y="3243362"/>
            <a:ext cx="1054846" cy="325823"/>
          </a:xfrm>
          <a:prstGeom prst="rect">
            <a:avLst/>
          </a:prstGeom>
          <a:noFill/>
        </p:spPr>
        <p:txBody>
          <a:bodyPr wrap="none" lIns="72000" tIns="36000" rIns="72000" bIns="36000" rtlCol="0">
            <a:noAutofit/>
          </a:bodyPr>
          <a:lstStyle/>
          <a:p>
            <a:pPr algn="ctr">
              <a:lnSpc>
                <a:spcPct val="115000"/>
              </a:lnSpc>
              <a:spcBef>
                <a:spcPts val="400"/>
              </a:spcBef>
              <a:spcAft>
                <a:spcPts val="400"/>
              </a:spcAft>
            </a:pPr>
            <a:r>
              <a:rPr lang="it-IT" sz="1400" dirty="0">
                <a:solidFill>
                  <a:schemeClr val="bg1"/>
                </a:solidFill>
                <a:latin typeface="Arial" panose="020B0604020202020204" pitchFamily="34" charset="0"/>
                <a:cs typeface="Arial" panose="020B0604020202020204" pitchFamily="34" charset="0"/>
              </a:rPr>
              <a:t>+1 mln vs. 2015</a:t>
            </a:r>
          </a:p>
        </p:txBody>
      </p:sp>
      <p:sp>
        <p:nvSpPr>
          <p:cNvPr id="70" name="CasellaDiTesto 69">
            <a:extLst>
              <a:ext uri="{FF2B5EF4-FFF2-40B4-BE49-F238E27FC236}">
                <a16:creationId xmlns:a16="http://schemas.microsoft.com/office/drawing/2014/main" id="{E0C45BF1-58F7-E4EF-5495-18B4681E860F}"/>
              </a:ext>
            </a:extLst>
          </p:cNvPr>
          <p:cNvSpPr txBox="1"/>
          <p:nvPr/>
        </p:nvSpPr>
        <p:spPr>
          <a:xfrm>
            <a:off x="7729642" y="3780910"/>
            <a:ext cx="988490" cy="525853"/>
          </a:xfrm>
          <a:prstGeom prst="rect">
            <a:avLst/>
          </a:prstGeom>
          <a:noFill/>
        </p:spPr>
        <p:txBody>
          <a:bodyPr wrap="square" lIns="72000" tIns="36000" rIns="72000" bIns="36000" rtlCol="0">
            <a:noAutofit/>
          </a:bodyPr>
          <a:lstStyle/>
          <a:p>
            <a:pPr algn="ctr">
              <a:lnSpc>
                <a:spcPct val="115000"/>
              </a:lnSpc>
              <a:spcBef>
                <a:spcPts val="400"/>
              </a:spcBef>
              <a:spcAft>
                <a:spcPts val="400"/>
              </a:spcAft>
            </a:pPr>
            <a:r>
              <a:rPr lang="it-IT" sz="1400" dirty="0">
                <a:solidFill>
                  <a:srgbClr val="2D3D4D"/>
                </a:solidFill>
                <a:latin typeface="Arial" panose="020B0604020202020204" pitchFamily="34" charset="0"/>
                <a:cs typeface="Arial" panose="020B0604020202020204" pitchFamily="34" charset="0"/>
              </a:rPr>
              <a:t>+415.000 vs. 2015</a:t>
            </a:r>
          </a:p>
        </p:txBody>
      </p:sp>
    </p:spTree>
    <p:extLst>
      <p:ext uri="{BB962C8B-B14F-4D97-AF65-F5344CB8AC3E}">
        <p14:creationId xmlns:p14="http://schemas.microsoft.com/office/powerpoint/2010/main" val="96977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B89D5-CFCB-F268-B141-F0E1AB876BBC}"/>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0A4BC85D-63F7-1017-6BAA-EC248F419948}"/>
              </a:ext>
            </a:extLst>
          </p:cNvPr>
          <p:cNvSpPr>
            <a:spLocks noGrp="1"/>
          </p:cNvSpPr>
          <p:nvPr>
            <p:ph type="title"/>
          </p:nvPr>
        </p:nvSpPr>
        <p:spPr>
          <a:xfrm>
            <a:off x="167578" y="367190"/>
            <a:ext cx="2375205" cy="3061810"/>
          </a:xfrm>
        </p:spPr>
        <p:txBody>
          <a:bodyPr/>
          <a:lstStyle/>
          <a:p>
            <a:r>
              <a:rPr lang="it-IT" dirty="0"/>
              <a:t>I giovani cercano l’effetto cinema a casa</a:t>
            </a:r>
          </a:p>
        </p:txBody>
      </p:sp>
      <p:sp>
        <p:nvSpPr>
          <p:cNvPr id="46" name="Rettangolo 45">
            <a:extLst>
              <a:ext uri="{FF2B5EF4-FFF2-40B4-BE49-F238E27FC236}">
                <a16:creationId xmlns:a16="http://schemas.microsoft.com/office/drawing/2014/main" id="{5ED35351-2E76-4DCC-190D-B7BEBF924BFC}"/>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apparecchi</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14" name="Rettangolo 13">
            <a:extLst>
              <a:ext uri="{FF2B5EF4-FFF2-40B4-BE49-F238E27FC236}">
                <a16:creationId xmlns:a16="http://schemas.microsoft.com/office/drawing/2014/main" id="{89C10C58-E835-4766-BC8A-F19FB355E9FC}"/>
              </a:ext>
            </a:extLst>
          </p:cNvPr>
          <p:cNvSpPr/>
          <p:nvPr/>
        </p:nvSpPr>
        <p:spPr>
          <a:xfrm>
            <a:off x="5018029" y="4022834"/>
            <a:ext cx="900000" cy="1008000"/>
          </a:xfrm>
          <a:prstGeom prst="rect">
            <a:avLst/>
          </a:prstGeom>
          <a:solidFill>
            <a:schemeClr val="bg1">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49" name="CasellaDiTesto 48">
            <a:extLst>
              <a:ext uri="{FF2B5EF4-FFF2-40B4-BE49-F238E27FC236}">
                <a16:creationId xmlns:a16="http://schemas.microsoft.com/office/drawing/2014/main" id="{EF233855-4606-E8DB-32C0-C52DDEE2DA56}"/>
              </a:ext>
            </a:extLst>
          </p:cNvPr>
          <p:cNvSpPr txBox="1"/>
          <p:nvPr/>
        </p:nvSpPr>
        <p:spPr>
          <a:xfrm>
            <a:off x="9422939" y="3266214"/>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37%</a:t>
            </a:r>
          </a:p>
        </p:txBody>
      </p:sp>
      <p:sp>
        <p:nvSpPr>
          <p:cNvPr id="51" name="CasellaDiTesto 50">
            <a:extLst>
              <a:ext uri="{FF2B5EF4-FFF2-40B4-BE49-F238E27FC236}">
                <a16:creationId xmlns:a16="http://schemas.microsoft.com/office/drawing/2014/main" id="{1083D6D0-9375-80BB-F66F-9C5CAB402630}"/>
              </a:ext>
            </a:extLst>
          </p:cNvPr>
          <p:cNvSpPr txBox="1"/>
          <p:nvPr/>
        </p:nvSpPr>
        <p:spPr>
          <a:xfrm>
            <a:off x="6491963" y="5030834"/>
            <a:ext cx="125434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52" name="CasellaDiTesto 51">
            <a:extLst>
              <a:ext uri="{FF2B5EF4-FFF2-40B4-BE49-F238E27FC236}">
                <a16:creationId xmlns:a16="http://schemas.microsoft.com/office/drawing/2014/main" id="{423B8A88-2322-CCBB-ADE0-EA7C4A3ACC81}"/>
              </a:ext>
            </a:extLst>
          </p:cNvPr>
          <p:cNvSpPr txBox="1"/>
          <p:nvPr/>
        </p:nvSpPr>
        <p:spPr>
          <a:xfrm>
            <a:off x="7958876" y="5030834"/>
            <a:ext cx="895111"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53" name="CasellaDiTesto 52">
            <a:extLst>
              <a:ext uri="{FF2B5EF4-FFF2-40B4-BE49-F238E27FC236}">
                <a16:creationId xmlns:a16="http://schemas.microsoft.com/office/drawing/2014/main" id="{FE3AF50B-6D82-7F5E-5AF4-E785198DBC2A}"/>
              </a:ext>
            </a:extLst>
          </p:cNvPr>
          <p:cNvSpPr txBox="1"/>
          <p:nvPr/>
        </p:nvSpPr>
        <p:spPr>
          <a:xfrm>
            <a:off x="9071683" y="5030834"/>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54" name="CasellaDiTesto 53">
            <a:extLst>
              <a:ext uri="{FF2B5EF4-FFF2-40B4-BE49-F238E27FC236}">
                <a16:creationId xmlns:a16="http://schemas.microsoft.com/office/drawing/2014/main" id="{33C96133-61E9-1C13-30B6-E6BFE0C63AE3}"/>
              </a:ext>
            </a:extLst>
          </p:cNvPr>
          <p:cNvSpPr txBox="1"/>
          <p:nvPr/>
        </p:nvSpPr>
        <p:spPr>
          <a:xfrm>
            <a:off x="10639634" y="5030834"/>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55" name="CasellaDiTesto 54">
            <a:extLst>
              <a:ext uri="{FF2B5EF4-FFF2-40B4-BE49-F238E27FC236}">
                <a16:creationId xmlns:a16="http://schemas.microsoft.com/office/drawing/2014/main" id="{39F6C0CE-64C9-71F1-DAF9-799C575FBD48}"/>
              </a:ext>
            </a:extLst>
          </p:cNvPr>
          <p:cNvSpPr txBox="1"/>
          <p:nvPr/>
        </p:nvSpPr>
        <p:spPr>
          <a:xfrm>
            <a:off x="4889038" y="5030834"/>
            <a:ext cx="1182623"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TOTALE FAMIGLIE</a:t>
            </a:r>
          </a:p>
        </p:txBody>
      </p:sp>
      <p:sp>
        <p:nvSpPr>
          <p:cNvPr id="56" name="CasellaDiTesto 55">
            <a:extLst>
              <a:ext uri="{FF2B5EF4-FFF2-40B4-BE49-F238E27FC236}">
                <a16:creationId xmlns:a16="http://schemas.microsoft.com/office/drawing/2014/main" id="{58E84819-06E8-16FE-C3F3-0A794565A856}"/>
              </a:ext>
            </a:extLst>
          </p:cNvPr>
          <p:cNvSpPr txBox="1"/>
          <p:nvPr/>
        </p:nvSpPr>
        <p:spPr>
          <a:xfrm>
            <a:off x="2915957" y="2572100"/>
            <a:ext cx="2317987" cy="830997"/>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TV GRANDI </a:t>
            </a:r>
          </a:p>
          <a:p>
            <a:pPr marL="0" marR="0" lvl="0" indent="0" defTabSz="914400" rtl="0" eaLnBrk="1" fontAlgn="auto" latinLnBrk="0" hangingPunct="1">
              <a:buClrTx/>
              <a:buSzTx/>
              <a:buFontTx/>
              <a:buNone/>
              <a:tabLst/>
              <a:defRPr/>
            </a:pPr>
            <a:r>
              <a:rPr kumimoji="0" lang="it-IT" sz="160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(50+ pollici)</a:t>
            </a:r>
          </a:p>
          <a:p>
            <a:pPr marL="0" marR="0" lvl="0" indent="0" defTabSz="914400" rtl="0" eaLnBrk="1" fontAlgn="auto" latinLnBrk="0" hangingPunct="1">
              <a:buClrTx/>
              <a:buSzTx/>
              <a:buFontTx/>
              <a:buNone/>
              <a:tabLst/>
              <a:defRPr/>
            </a:pPr>
            <a:endPar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endParaRPr>
          </a:p>
        </p:txBody>
      </p:sp>
      <p:sp>
        <p:nvSpPr>
          <p:cNvPr id="57" name="CasellaDiTesto 56">
            <a:extLst>
              <a:ext uri="{FF2B5EF4-FFF2-40B4-BE49-F238E27FC236}">
                <a16:creationId xmlns:a16="http://schemas.microsoft.com/office/drawing/2014/main" id="{75923AD7-E3A0-417B-4062-3A4BA92FF774}"/>
              </a:ext>
            </a:extLst>
          </p:cNvPr>
          <p:cNvSpPr txBox="1"/>
          <p:nvPr/>
        </p:nvSpPr>
        <p:spPr>
          <a:xfrm>
            <a:off x="2915957" y="4796218"/>
            <a:ext cx="2317987" cy="338554"/>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TV 4K</a:t>
            </a:r>
          </a:p>
        </p:txBody>
      </p:sp>
      <p:sp>
        <p:nvSpPr>
          <p:cNvPr id="3" name="Rettangolo 2">
            <a:extLst>
              <a:ext uri="{FF2B5EF4-FFF2-40B4-BE49-F238E27FC236}">
                <a16:creationId xmlns:a16="http://schemas.microsoft.com/office/drawing/2014/main" id="{377A4F9E-E7D7-D673-4D6C-9F1E50D04D82}"/>
              </a:ext>
            </a:extLst>
          </p:cNvPr>
          <p:cNvSpPr/>
          <p:nvPr/>
        </p:nvSpPr>
        <p:spPr>
          <a:xfrm>
            <a:off x="5017467" y="4170314"/>
            <a:ext cx="900000" cy="864000"/>
          </a:xfrm>
          <a:prstGeom prst="rect">
            <a:avLst/>
          </a:prstGeom>
          <a:solidFill>
            <a:srgbClr val="2D3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4C5AE698-F528-A5E3-F969-1742C1F08CFE}"/>
              </a:ext>
            </a:extLst>
          </p:cNvPr>
          <p:cNvSpPr/>
          <p:nvPr/>
        </p:nvSpPr>
        <p:spPr>
          <a:xfrm>
            <a:off x="6662467" y="4062314"/>
            <a:ext cx="900000" cy="972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821BC6B2-CEB2-F15E-D347-2A229038925F}"/>
              </a:ext>
            </a:extLst>
          </p:cNvPr>
          <p:cNvSpPr/>
          <p:nvPr/>
        </p:nvSpPr>
        <p:spPr>
          <a:xfrm>
            <a:off x="7953988" y="3594314"/>
            <a:ext cx="900000" cy="1440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2794764D-BF2A-911F-6624-A70C2DE3F4D6}"/>
              </a:ext>
            </a:extLst>
          </p:cNvPr>
          <p:cNvSpPr/>
          <p:nvPr/>
        </p:nvSpPr>
        <p:spPr>
          <a:xfrm>
            <a:off x="9280095" y="1966561"/>
            <a:ext cx="900000" cy="1080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11" name="Rettangolo 10">
            <a:extLst>
              <a:ext uri="{FF2B5EF4-FFF2-40B4-BE49-F238E27FC236}">
                <a16:creationId xmlns:a16="http://schemas.microsoft.com/office/drawing/2014/main" id="{119A0D8E-4A71-F4AC-B677-93F3CFAA30C7}"/>
              </a:ext>
            </a:extLst>
          </p:cNvPr>
          <p:cNvSpPr/>
          <p:nvPr/>
        </p:nvSpPr>
        <p:spPr>
          <a:xfrm>
            <a:off x="10639634" y="2218561"/>
            <a:ext cx="900000" cy="82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7B3DE673-6DCB-CF79-C728-CE3A77497E9C}"/>
              </a:ext>
            </a:extLst>
          </p:cNvPr>
          <p:cNvSpPr txBox="1"/>
          <p:nvPr/>
        </p:nvSpPr>
        <p:spPr>
          <a:xfrm>
            <a:off x="5158888" y="1912108"/>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19%</a:t>
            </a:r>
          </a:p>
        </p:txBody>
      </p:sp>
      <p:sp>
        <p:nvSpPr>
          <p:cNvPr id="15" name="CasellaDiTesto 14">
            <a:extLst>
              <a:ext uri="{FF2B5EF4-FFF2-40B4-BE49-F238E27FC236}">
                <a16:creationId xmlns:a16="http://schemas.microsoft.com/office/drawing/2014/main" id="{A66B6552-FBF9-864C-7022-5F5A1913B623}"/>
              </a:ext>
            </a:extLst>
          </p:cNvPr>
          <p:cNvSpPr txBox="1"/>
          <p:nvPr/>
        </p:nvSpPr>
        <p:spPr>
          <a:xfrm>
            <a:off x="6794169" y="1808056"/>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22%</a:t>
            </a:r>
          </a:p>
        </p:txBody>
      </p:sp>
      <p:sp>
        <p:nvSpPr>
          <p:cNvPr id="23" name="CasellaDiTesto 22">
            <a:extLst>
              <a:ext uri="{FF2B5EF4-FFF2-40B4-BE49-F238E27FC236}">
                <a16:creationId xmlns:a16="http://schemas.microsoft.com/office/drawing/2014/main" id="{B54D5E38-0A4C-6241-9890-D9B2A68CD931}"/>
              </a:ext>
            </a:extLst>
          </p:cNvPr>
          <p:cNvSpPr txBox="1"/>
          <p:nvPr/>
        </p:nvSpPr>
        <p:spPr>
          <a:xfrm>
            <a:off x="8099102" y="1306423"/>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36%</a:t>
            </a:r>
          </a:p>
        </p:txBody>
      </p:sp>
      <p:sp>
        <p:nvSpPr>
          <p:cNvPr id="24" name="CasellaDiTesto 23">
            <a:extLst>
              <a:ext uri="{FF2B5EF4-FFF2-40B4-BE49-F238E27FC236}">
                <a16:creationId xmlns:a16="http://schemas.microsoft.com/office/drawing/2014/main" id="{12561BF6-037A-0F04-E887-7CC9578C43D8}"/>
              </a:ext>
            </a:extLst>
          </p:cNvPr>
          <p:cNvSpPr txBox="1"/>
          <p:nvPr/>
        </p:nvSpPr>
        <p:spPr>
          <a:xfrm>
            <a:off x="9421285" y="1527710"/>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30%</a:t>
            </a:r>
          </a:p>
        </p:txBody>
      </p:sp>
      <p:sp>
        <p:nvSpPr>
          <p:cNvPr id="27" name="CasellaDiTesto 26">
            <a:extLst>
              <a:ext uri="{FF2B5EF4-FFF2-40B4-BE49-F238E27FC236}">
                <a16:creationId xmlns:a16="http://schemas.microsoft.com/office/drawing/2014/main" id="{69ED7C75-9396-2F7B-ADC6-37A5DC8A07C7}"/>
              </a:ext>
            </a:extLst>
          </p:cNvPr>
          <p:cNvSpPr txBox="1"/>
          <p:nvPr/>
        </p:nvSpPr>
        <p:spPr>
          <a:xfrm>
            <a:off x="10798376" y="1781915"/>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23%</a:t>
            </a:r>
          </a:p>
        </p:txBody>
      </p:sp>
      <p:sp>
        <p:nvSpPr>
          <p:cNvPr id="28" name="CasellaDiTesto 27">
            <a:extLst>
              <a:ext uri="{FF2B5EF4-FFF2-40B4-BE49-F238E27FC236}">
                <a16:creationId xmlns:a16="http://schemas.microsoft.com/office/drawing/2014/main" id="{FE154742-DA15-1225-50F3-0A7A85699C3B}"/>
              </a:ext>
            </a:extLst>
          </p:cNvPr>
          <p:cNvSpPr txBox="1"/>
          <p:nvPr/>
        </p:nvSpPr>
        <p:spPr>
          <a:xfrm>
            <a:off x="5161293" y="3799373"/>
            <a:ext cx="612348"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24%</a:t>
            </a:r>
          </a:p>
        </p:txBody>
      </p:sp>
      <p:sp>
        <p:nvSpPr>
          <p:cNvPr id="29" name="CasellaDiTesto 28">
            <a:extLst>
              <a:ext uri="{FF2B5EF4-FFF2-40B4-BE49-F238E27FC236}">
                <a16:creationId xmlns:a16="http://schemas.microsoft.com/office/drawing/2014/main" id="{19BB229E-BC25-F517-D0A1-32F419E08799}"/>
              </a:ext>
            </a:extLst>
          </p:cNvPr>
          <p:cNvSpPr txBox="1"/>
          <p:nvPr/>
        </p:nvSpPr>
        <p:spPr>
          <a:xfrm>
            <a:off x="6845074" y="3699884"/>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27%</a:t>
            </a:r>
          </a:p>
        </p:txBody>
      </p:sp>
      <p:sp>
        <p:nvSpPr>
          <p:cNvPr id="30" name="CasellaDiTesto 29">
            <a:extLst>
              <a:ext uri="{FF2B5EF4-FFF2-40B4-BE49-F238E27FC236}">
                <a16:creationId xmlns:a16="http://schemas.microsoft.com/office/drawing/2014/main" id="{36AEB08E-0342-BF48-CF82-756AFFD2B009}"/>
              </a:ext>
            </a:extLst>
          </p:cNvPr>
          <p:cNvSpPr txBox="1"/>
          <p:nvPr/>
        </p:nvSpPr>
        <p:spPr>
          <a:xfrm>
            <a:off x="8138165" y="3217257"/>
            <a:ext cx="613951"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40%</a:t>
            </a:r>
          </a:p>
        </p:txBody>
      </p:sp>
      <p:sp>
        <p:nvSpPr>
          <p:cNvPr id="32" name="CasellaDiTesto 31">
            <a:extLst>
              <a:ext uri="{FF2B5EF4-FFF2-40B4-BE49-F238E27FC236}">
                <a16:creationId xmlns:a16="http://schemas.microsoft.com/office/drawing/2014/main" id="{EF738CC0-A574-7C4B-256B-508B9FF973B9}"/>
              </a:ext>
            </a:extLst>
          </p:cNvPr>
          <p:cNvSpPr txBox="1"/>
          <p:nvPr/>
        </p:nvSpPr>
        <p:spPr>
          <a:xfrm>
            <a:off x="10774610" y="3536832"/>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31%</a:t>
            </a:r>
          </a:p>
        </p:txBody>
      </p:sp>
      <p:sp>
        <p:nvSpPr>
          <p:cNvPr id="39" name="Rettangolo 38">
            <a:extLst>
              <a:ext uri="{FF2B5EF4-FFF2-40B4-BE49-F238E27FC236}">
                <a16:creationId xmlns:a16="http://schemas.microsoft.com/office/drawing/2014/main" id="{FEAB7251-9E71-7396-983A-6A9ECEEE3B5F}"/>
              </a:ext>
            </a:extLst>
          </p:cNvPr>
          <p:cNvSpPr/>
          <p:nvPr/>
        </p:nvSpPr>
        <p:spPr>
          <a:xfrm>
            <a:off x="5018029" y="2362561"/>
            <a:ext cx="900000" cy="684000"/>
          </a:xfrm>
          <a:prstGeom prst="rect">
            <a:avLst/>
          </a:prstGeom>
          <a:solidFill>
            <a:srgbClr val="2D3D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40" name="Rettangolo 39">
            <a:extLst>
              <a:ext uri="{FF2B5EF4-FFF2-40B4-BE49-F238E27FC236}">
                <a16:creationId xmlns:a16="http://schemas.microsoft.com/office/drawing/2014/main" id="{8A09D7A2-9F4D-AD4C-83B8-2B4E7726F17D}"/>
              </a:ext>
            </a:extLst>
          </p:cNvPr>
          <p:cNvSpPr/>
          <p:nvPr/>
        </p:nvSpPr>
        <p:spPr>
          <a:xfrm>
            <a:off x="6652747" y="2254561"/>
            <a:ext cx="900000" cy="792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41" name="Rettangolo 40">
            <a:extLst>
              <a:ext uri="{FF2B5EF4-FFF2-40B4-BE49-F238E27FC236}">
                <a16:creationId xmlns:a16="http://schemas.microsoft.com/office/drawing/2014/main" id="{847E17C8-365E-9872-76A7-B0A7C78D2E64}"/>
              </a:ext>
            </a:extLst>
          </p:cNvPr>
          <p:cNvSpPr/>
          <p:nvPr/>
        </p:nvSpPr>
        <p:spPr>
          <a:xfrm>
            <a:off x="7958877" y="1750561"/>
            <a:ext cx="900000" cy="1296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42" name="Rettangolo 41">
            <a:extLst>
              <a:ext uri="{FF2B5EF4-FFF2-40B4-BE49-F238E27FC236}">
                <a16:creationId xmlns:a16="http://schemas.microsoft.com/office/drawing/2014/main" id="{ADCE615F-C3BA-E004-61AF-8450979F21E1}"/>
              </a:ext>
            </a:extLst>
          </p:cNvPr>
          <p:cNvSpPr/>
          <p:nvPr/>
        </p:nvSpPr>
        <p:spPr>
          <a:xfrm>
            <a:off x="9280095" y="3702314"/>
            <a:ext cx="900000" cy="1332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43" name="Rettangolo 42">
            <a:extLst>
              <a:ext uri="{FF2B5EF4-FFF2-40B4-BE49-F238E27FC236}">
                <a16:creationId xmlns:a16="http://schemas.microsoft.com/office/drawing/2014/main" id="{DA3AB003-C3E1-783D-6EB9-BAB55C712A42}"/>
              </a:ext>
            </a:extLst>
          </p:cNvPr>
          <p:cNvSpPr/>
          <p:nvPr/>
        </p:nvSpPr>
        <p:spPr>
          <a:xfrm>
            <a:off x="10633188" y="3918314"/>
            <a:ext cx="900000" cy="1116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64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17070-226D-394C-5815-6BA3C5EC12E5}"/>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EDE59FED-FD5D-23CB-EC4F-54256D1A0769}"/>
              </a:ext>
            </a:extLst>
          </p:cNvPr>
          <p:cNvSpPr>
            <a:spLocks noGrp="1"/>
          </p:cNvSpPr>
          <p:nvPr>
            <p:ph type="title"/>
          </p:nvPr>
        </p:nvSpPr>
        <p:spPr>
          <a:xfrm>
            <a:off x="167578" y="367190"/>
            <a:ext cx="2375205" cy="3061810"/>
          </a:xfrm>
        </p:spPr>
        <p:txBody>
          <a:bodyPr/>
          <a:lstStyle/>
          <a:p>
            <a:r>
              <a:rPr lang="it-IT" dirty="0"/>
              <a:t>Nella geografia domestica tutte le famiglie si assomigliano</a:t>
            </a:r>
          </a:p>
        </p:txBody>
      </p:sp>
      <p:sp>
        <p:nvSpPr>
          <p:cNvPr id="12" name="TextBox 7">
            <a:extLst>
              <a:ext uri="{FF2B5EF4-FFF2-40B4-BE49-F238E27FC236}">
                <a16:creationId xmlns:a16="http://schemas.microsoft.com/office/drawing/2014/main" id="{8FEC7832-F242-AE14-BB0B-2463953DF1A5}"/>
              </a:ext>
            </a:extLst>
          </p:cNvPr>
          <p:cNvSpPr txBox="1"/>
          <p:nvPr/>
        </p:nvSpPr>
        <p:spPr>
          <a:xfrm>
            <a:off x="4054455" y="1310653"/>
            <a:ext cx="1040235" cy="430887"/>
          </a:xfrm>
          <a:prstGeom prst="rect">
            <a:avLst/>
          </a:prstGeom>
          <a:noFill/>
        </p:spPr>
        <p:txBody>
          <a:bodyPr wrap="square" lIns="0" tIns="0" rIns="0" bIns="0" rtlCol="0">
            <a:spAutoFit/>
          </a:bodyPr>
          <a:lstStyle/>
          <a:p>
            <a:pPr algn="ctr">
              <a:spcBef>
                <a:spcPts val="400"/>
              </a:spcBef>
              <a:spcAft>
                <a:spcPts val="400"/>
              </a:spcAft>
            </a:pPr>
            <a:r>
              <a:rPr lang="en-GB" sz="2800" b="1" dirty="0">
                <a:solidFill>
                  <a:srgbClr val="2D3D4D"/>
                </a:solidFill>
                <a:latin typeface="Arial" panose="020B0604020202020204" pitchFamily="34" charset="0"/>
                <a:cs typeface="Arial" panose="020B0604020202020204" pitchFamily="34" charset="0"/>
              </a:rPr>
              <a:t>39%</a:t>
            </a:r>
          </a:p>
        </p:txBody>
      </p:sp>
      <p:pic>
        <p:nvPicPr>
          <p:cNvPr id="5" name="Elemento grafico 4" descr="Divano con riempimento a tinta unita">
            <a:extLst>
              <a:ext uri="{FF2B5EF4-FFF2-40B4-BE49-F238E27FC236}">
                <a16:creationId xmlns:a16="http://schemas.microsoft.com/office/drawing/2014/main" id="{E110F333-35FC-DBFE-0269-3B5379C1A9E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67708" y="1093235"/>
            <a:ext cx="831273" cy="831273"/>
          </a:xfrm>
          <a:prstGeom prst="rect">
            <a:avLst/>
          </a:prstGeom>
        </p:spPr>
      </p:pic>
      <p:pic>
        <p:nvPicPr>
          <p:cNvPr id="7" name="Elemento grafico 6" descr="Cappello da chef con riempimento a tinta unita">
            <a:extLst>
              <a:ext uri="{FF2B5EF4-FFF2-40B4-BE49-F238E27FC236}">
                <a16:creationId xmlns:a16="http://schemas.microsoft.com/office/drawing/2014/main" id="{7AC72519-E1E0-93B3-0FAD-A574310148F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67708" y="2495239"/>
            <a:ext cx="831273" cy="831273"/>
          </a:xfrm>
          <a:prstGeom prst="rect">
            <a:avLst/>
          </a:prstGeom>
        </p:spPr>
      </p:pic>
      <p:pic>
        <p:nvPicPr>
          <p:cNvPr id="10" name="Elemento grafico 9" descr="Letto con riempimento a tinta unita">
            <a:extLst>
              <a:ext uri="{FF2B5EF4-FFF2-40B4-BE49-F238E27FC236}">
                <a16:creationId xmlns:a16="http://schemas.microsoft.com/office/drawing/2014/main" id="{96A5F561-5FA3-EB64-DDB8-296317EC1BC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967708" y="3916418"/>
            <a:ext cx="831273" cy="831273"/>
          </a:xfrm>
          <a:prstGeom prst="rect">
            <a:avLst/>
          </a:prstGeom>
        </p:spPr>
      </p:pic>
      <p:sp>
        <p:nvSpPr>
          <p:cNvPr id="16" name="TextBox 7">
            <a:extLst>
              <a:ext uri="{FF2B5EF4-FFF2-40B4-BE49-F238E27FC236}">
                <a16:creationId xmlns:a16="http://schemas.microsoft.com/office/drawing/2014/main" id="{84CB2F4E-9F6B-BE8E-11CE-A724542CF62D}"/>
              </a:ext>
            </a:extLst>
          </p:cNvPr>
          <p:cNvSpPr txBox="1"/>
          <p:nvPr/>
        </p:nvSpPr>
        <p:spPr>
          <a:xfrm>
            <a:off x="4054455" y="2781447"/>
            <a:ext cx="1040235" cy="430887"/>
          </a:xfrm>
          <a:prstGeom prst="rect">
            <a:avLst/>
          </a:prstGeom>
          <a:noFill/>
        </p:spPr>
        <p:txBody>
          <a:bodyPr wrap="square" lIns="0" tIns="0" rIns="0" bIns="0" rtlCol="0">
            <a:spAutoFit/>
          </a:bodyPr>
          <a:lstStyle/>
          <a:p>
            <a:pPr algn="ctr">
              <a:spcBef>
                <a:spcPts val="400"/>
              </a:spcBef>
              <a:spcAft>
                <a:spcPts val="400"/>
              </a:spcAft>
            </a:pPr>
            <a:r>
              <a:rPr lang="en-GB" sz="2800" b="1" dirty="0">
                <a:solidFill>
                  <a:srgbClr val="2D3D4D"/>
                </a:solidFill>
                <a:latin typeface="Arial" panose="020B0604020202020204" pitchFamily="34" charset="0"/>
                <a:cs typeface="Arial" panose="020B0604020202020204" pitchFamily="34" charset="0"/>
              </a:rPr>
              <a:t>29%</a:t>
            </a:r>
          </a:p>
        </p:txBody>
      </p:sp>
      <p:sp>
        <p:nvSpPr>
          <p:cNvPr id="17" name="TextBox 7">
            <a:extLst>
              <a:ext uri="{FF2B5EF4-FFF2-40B4-BE49-F238E27FC236}">
                <a16:creationId xmlns:a16="http://schemas.microsoft.com/office/drawing/2014/main" id="{28005C73-4CB9-66BE-AE08-9DFE5F76F6A4}"/>
              </a:ext>
            </a:extLst>
          </p:cNvPr>
          <p:cNvSpPr txBox="1"/>
          <p:nvPr/>
        </p:nvSpPr>
        <p:spPr>
          <a:xfrm>
            <a:off x="4054455" y="4164451"/>
            <a:ext cx="1040235" cy="430887"/>
          </a:xfrm>
          <a:prstGeom prst="rect">
            <a:avLst/>
          </a:prstGeom>
          <a:noFill/>
        </p:spPr>
        <p:txBody>
          <a:bodyPr wrap="square" lIns="0" tIns="0" rIns="0" bIns="0" rtlCol="0">
            <a:spAutoFit/>
          </a:bodyPr>
          <a:lstStyle/>
          <a:p>
            <a:pPr algn="ctr">
              <a:spcBef>
                <a:spcPts val="400"/>
              </a:spcBef>
              <a:spcAft>
                <a:spcPts val="400"/>
              </a:spcAft>
            </a:pPr>
            <a:r>
              <a:rPr lang="en-GB" sz="2800" b="1" dirty="0">
                <a:solidFill>
                  <a:srgbClr val="2D3D4D"/>
                </a:solidFill>
                <a:latin typeface="Arial" panose="020B0604020202020204" pitchFamily="34" charset="0"/>
                <a:cs typeface="Arial" panose="020B0604020202020204" pitchFamily="34" charset="0"/>
              </a:rPr>
              <a:t>23%</a:t>
            </a:r>
          </a:p>
        </p:txBody>
      </p:sp>
      <p:sp>
        <p:nvSpPr>
          <p:cNvPr id="18" name="CasellaDiTesto 17">
            <a:extLst>
              <a:ext uri="{FF2B5EF4-FFF2-40B4-BE49-F238E27FC236}">
                <a16:creationId xmlns:a16="http://schemas.microsoft.com/office/drawing/2014/main" id="{C8098398-66E6-33C6-BDC7-FCC8F603E15E}"/>
              </a:ext>
            </a:extLst>
          </p:cNvPr>
          <p:cNvSpPr txBox="1"/>
          <p:nvPr/>
        </p:nvSpPr>
        <p:spPr>
          <a:xfrm>
            <a:off x="5477214" y="5030833"/>
            <a:ext cx="1243169"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19" name="CasellaDiTesto 18">
            <a:extLst>
              <a:ext uri="{FF2B5EF4-FFF2-40B4-BE49-F238E27FC236}">
                <a16:creationId xmlns:a16="http://schemas.microsoft.com/office/drawing/2014/main" id="{BF8AF5D2-0B1E-D59C-B17E-10D377588740}"/>
              </a:ext>
            </a:extLst>
          </p:cNvPr>
          <p:cNvSpPr txBox="1"/>
          <p:nvPr/>
        </p:nvSpPr>
        <p:spPr>
          <a:xfrm>
            <a:off x="7366770" y="5030833"/>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20" name="CasellaDiTesto 19">
            <a:extLst>
              <a:ext uri="{FF2B5EF4-FFF2-40B4-BE49-F238E27FC236}">
                <a16:creationId xmlns:a16="http://schemas.microsoft.com/office/drawing/2014/main" id="{03A86073-73E6-11E6-2475-A1141489312C}"/>
              </a:ext>
            </a:extLst>
          </p:cNvPr>
          <p:cNvSpPr txBox="1"/>
          <p:nvPr/>
        </p:nvSpPr>
        <p:spPr>
          <a:xfrm>
            <a:off x="8829893" y="5030833"/>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29" name="CasellaDiTesto 28">
            <a:extLst>
              <a:ext uri="{FF2B5EF4-FFF2-40B4-BE49-F238E27FC236}">
                <a16:creationId xmlns:a16="http://schemas.microsoft.com/office/drawing/2014/main" id="{DD17BD61-1F0C-D275-F3D7-FD508F09CB76}"/>
              </a:ext>
            </a:extLst>
          </p:cNvPr>
          <p:cNvSpPr txBox="1"/>
          <p:nvPr/>
        </p:nvSpPr>
        <p:spPr>
          <a:xfrm>
            <a:off x="10476049" y="5030833"/>
            <a:ext cx="108698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31" name="Ovale 30">
            <a:extLst>
              <a:ext uri="{FF2B5EF4-FFF2-40B4-BE49-F238E27FC236}">
                <a16:creationId xmlns:a16="http://schemas.microsoft.com/office/drawing/2014/main" id="{C3CEDF4B-6488-CFAE-6375-0C1F11F18DB2}"/>
              </a:ext>
            </a:extLst>
          </p:cNvPr>
          <p:cNvSpPr/>
          <p:nvPr/>
        </p:nvSpPr>
        <p:spPr>
          <a:xfrm>
            <a:off x="5450798" y="877287"/>
            <a:ext cx="1296000" cy="1296000"/>
          </a:xfrm>
          <a:prstGeom prst="ellipse">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36%</a:t>
            </a:r>
          </a:p>
        </p:txBody>
      </p:sp>
      <p:sp>
        <p:nvSpPr>
          <p:cNvPr id="32" name="Ovale 31">
            <a:extLst>
              <a:ext uri="{FF2B5EF4-FFF2-40B4-BE49-F238E27FC236}">
                <a16:creationId xmlns:a16="http://schemas.microsoft.com/office/drawing/2014/main" id="{9DA83AC0-3422-5564-97D8-07B9048A17F6}"/>
              </a:ext>
            </a:extLst>
          </p:cNvPr>
          <p:cNvSpPr/>
          <p:nvPr/>
        </p:nvSpPr>
        <p:spPr>
          <a:xfrm>
            <a:off x="5612798" y="2505325"/>
            <a:ext cx="972000" cy="972000"/>
          </a:xfrm>
          <a:prstGeom prst="ellipse">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27%</a:t>
            </a:r>
          </a:p>
        </p:txBody>
      </p:sp>
      <p:sp>
        <p:nvSpPr>
          <p:cNvPr id="33" name="Ovale 32">
            <a:extLst>
              <a:ext uri="{FF2B5EF4-FFF2-40B4-BE49-F238E27FC236}">
                <a16:creationId xmlns:a16="http://schemas.microsoft.com/office/drawing/2014/main" id="{4CFE84A3-D21E-839A-8788-0B96E5195F91}"/>
              </a:ext>
            </a:extLst>
          </p:cNvPr>
          <p:cNvSpPr/>
          <p:nvPr/>
        </p:nvSpPr>
        <p:spPr>
          <a:xfrm>
            <a:off x="5702798" y="3999579"/>
            <a:ext cx="792000" cy="792000"/>
          </a:xfrm>
          <a:prstGeom prst="ellipse">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3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rPr>
              <a:t>22%</a:t>
            </a:r>
          </a:p>
        </p:txBody>
      </p:sp>
      <p:sp>
        <p:nvSpPr>
          <p:cNvPr id="34" name="Ovale 33">
            <a:extLst>
              <a:ext uri="{FF2B5EF4-FFF2-40B4-BE49-F238E27FC236}">
                <a16:creationId xmlns:a16="http://schemas.microsoft.com/office/drawing/2014/main" id="{BF25F5EF-4929-DA4F-9DC2-363EE1A65910}"/>
              </a:ext>
            </a:extLst>
          </p:cNvPr>
          <p:cNvSpPr/>
          <p:nvPr/>
        </p:nvSpPr>
        <p:spPr>
          <a:xfrm>
            <a:off x="6898770" y="607287"/>
            <a:ext cx="1836000" cy="1836000"/>
          </a:xfrm>
          <a:prstGeom prst="ellipse">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4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51%</a:t>
            </a:r>
          </a:p>
        </p:txBody>
      </p:sp>
      <p:sp>
        <p:nvSpPr>
          <p:cNvPr id="35" name="Ovale 34">
            <a:extLst>
              <a:ext uri="{FF2B5EF4-FFF2-40B4-BE49-F238E27FC236}">
                <a16:creationId xmlns:a16="http://schemas.microsoft.com/office/drawing/2014/main" id="{B82B3B48-FBAB-2D7C-A6F9-C4969E863861}"/>
              </a:ext>
            </a:extLst>
          </p:cNvPr>
          <p:cNvSpPr/>
          <p:nvPr/>
        </p:nvSpPr>
        <p:spPr>
          <a:xfrm>
            <a:off x="8879444" y="895287"/>
            <a:ext cx="1260000" cy="1260000"/>
          </a:xfrm>
          <a:prstGeom prst="ellipse">
            <a:avLst/>
          </a:prstGeom>
          <a:solidFill>
            <a:srgbClr val="55FFB2">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4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35%</a:t>
            </a:r>
          </a:p>
        </p:txBody>
      </p:sp>
      <p:sp>
        <p:nvSpPr>
          <p:cNvPr id="36" name="Ovale 35">
            <a:extLst>
              <a:ext uri="{FF2B5EF4-FFF2-40B4-BE49-F238E27FC236}">
                <a16:creationId xmlns:a16="http://schemas.microsoft.com/office/drawing/2014/main" id="{0C349D7F-1B57-1546-6B94-923507F46B46}"/>
              </a:ext>
            </a:extLst>
          </p:cNvPr>
          <p:cNvSpPr/>
          <p:nvPr/>
        </p:nvSpPr>
        <p:spPr>
          <a:xfrm>
            <a:off x="10299542" y="805287"/>
            <a:ext cx="1440000" cy="14400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4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40%</a:t>
            </a:r>
          </a:p>
        </p:txBody>
      </p:sp>
      <p:sp>
        <p:nvSpPr>
          <p:cNvPr id="37" name="Ovale 36">
            <a:extLst>
              <a:ext uri="{FF2B5EF4-FFF2-40B4-BE49-F238E27FC236}">
                <a16:creationId xmlns:a16="http://schemas.microsoft.com/office/drawing/2014/main" id="{6C83117D-F074-5E3B-3B5C-3B4DD936E755}"/>
              </a:ext>
            </a:extLst>
          </p:cNvPr>
          <p:cNvSpPr/>
          <p:nvPr/>
        </p:nvSpPr>
        <p:spPr>
          <a:xfrm>
            <a:off x="7402770" y="2572216"/>
            <a:ext cx="828000" cy="828000"/>
          </a:xfrm>
          <a:prstGeom prst="ellipse">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400" b="1" i="0" u="none" strike="noStrike" kern="1200" cap="none" spc="-100" normalizeH="0" baseline="0" noProof="0" dirty="0">
                <a:ln>
                  <a:noFill/>
                </a:ln>
                <a:solidFill>
                  <a:srgbClr val="2D3D4D"/>
                </a:solidFill>
                <a:effectLst/>
                <a:uLnTx/>
                <a:uFillTx/>
                <a:latin typeface="Arial" panose="020B0604020202020204" pitchFamily="34" charset="0"/>
                <a:cs typeface="Arial" panose="020B0604020202020204" pitchFamily="34" charset="0"/>
              </a:rPr>
              <a:t>23%</a:t>
            </a:r>
          </a:p>
        </p:txBody>
      </p:sp>
      <p:sp>
        <p:nvSpPr>
          <p:cNvPr id="38" name="Ovale 37">
            <a:extLst>
              <a:ext uri="{FF2B5EF4-FFF2-40B4-BE49-F238E27FC236}">
                <a16:creationId xmlns:a16="http://schemas.microsoft.com/office/drawing/2014/main" id="{976D44C8-F20B-D269-E1CF-52F73E8862CF}"/>
              </a:ext>
            </a:extLst>
          </p:cNvPr>
          <p:cNvSpPr/>
          <p:nvPr/>
        </p:nvSpPr>
        <p:spPr>
          <a:xfrm>
            <a:off x="9059444" y="2536216"/>
            <a:ext cx="900000" cy="900000"/>
          </a:xfrm>
          <a:prstGeom prst="ellipse">
            <a:avLst/>
          </a:prstGeom>
          <a:solidFill>
            <a:srgbClr val="55FFB2">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4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25%</a:t>
            </a:r>
          </a:p>
        </p:txBody>
      </p:sp>
      <p:sp>
        <p:nvSpPr>
          <p:cNvPr id="39" name="Ovale 38">
            <a:extLst>
              <a:ext uri="{FF2B5EF4-FFF2-40B4-BE49-F238E27FC236}">
                <a16:creationId xmlns:a16="http://schemas.microsoft.com/office/drawing/2014/main" id="{EAC8FC46-F4FB-962A-EB87-3B43712AC376}"/>
              </a:ext>
            </a:extLst>
          </p:cNvPr>
          <p:cNvSpPr/>
          <p:nvPr/>
        </p:nvSpPr>
        <p:spPr>
          <a:xfrm>
            <a:off x="10551542" y="2505072"/>
            <a:ext cx="936000" cy="9360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3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26%</a:t>
            </a:r>
          </a:p>
        </p:txBody>
      </p:sp>
      <p:sp>
        <p:nvSpPr>
          <p:cNvPr id="40" name="Ovale 39">
            <a:extLst>
              <a:ext uri="{FF2B5EF4-FFF2-40B4-BE49-F238E27FC236}">
                <a16:creationId xmlns:a16="http://schemas.microsoft.com/office/drawing/2014/main" id="{05DDBF77-B160-D179-6658-1DDE704ACDC1}"/>
              </a:ext>
            </a:extLst>
          </p:cNvPr>
          <p:cNvSpPr/>
          <p:nvPr/>
        </p:nvSpPr>
        <p:spPr>
          <a:xfrm>
            <a:off x="7456770" y="4035579"/>
            <a:ext cx="720000" cy="720000"/>
          </a:xfrm>
          <a:prstGeom prst="ellipse">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300" b="1" i="0" u="none" strike="noStrike" kern="1200" cap="none" spc="-200" normalizeH="0" baseline="0" noProof="0" dirty="0">
                <a:ln>
                  <a:noFill/>
                </a:ln>
                <a:solidFill>
                  <a:srgbClr val="2D3D4D"/>
                </a:solidFill>
                <a:effectLst/>
                <a:uLnTx/>
                <a:uFillTx/>
                <a:latin typeface="Arial" panose="020B0604020202020204" pitchFamily="34" charset="0"/>
                <a:cs typeface="Arial" panose="020B0604020202020204" pitchFamily="34" charset="0"/>
              </a:rPr>
              <a:t>20%</a:t>
            </a:r>
          </a:p>
        </p:txBody>
      </p:sp>
      <p:sp>
        <p:nvSpPr>
          <p:cNvPr id="41" name="Ovale 40">
            <a:extLst>
              <a:ext uri="{FF2B5EF4-FFF2-40B4-BE49-F238E27FC236}">
                <a16:creationId xmlns:a16="http://schemas.microsoft.com/office/drawing/2014/main" id="{B158D44B-13EB-0ADA-C9B3-9B5AB0D09208}"/>
              </a:ext>
            </a:extLst>
          </p:cNvPr>
          <p:cNvSpPr/>
          <p:nvPr/>
        </p:nvSpPr>
        <p:spPr>
          <a:xfrm>
            <a:off x="8987444" y="3873579"/>
            <a:ext cx="1044000" cy="1044000"/>
          </a:xfrm>
          <a:prstGeom prst="ellipse">
            <a:avLst/>
          </a:prstGeom>
          <a:solidFill>
            <a:srgbClr val="55FFB2">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3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29%</a:t>
            </a:r>
          </a:p>
        </p:txBody>
      </p:sp>
      <p:sp>
        <p:nvSpPr>
          <p:cNvPr id="42" name="Ovale 41">
            <a:extLst>
              <a:ext uri="{FF2B5EF4-FFF2-40B4-BE49-F238E27FC236}">
                <a16:creationId xmlns:a16="http://schemas.microsoft.com/office/drawing/2014/main" id="{AE05CD25-977B-59CF-A60F-26EFD54BDDC4}"/>
              </a:ext>
            </a:extLst>
          </p:cNvPr>
          <p:cNvSpPr/>
          <p:nvPr/>
        </p:nvSpPr>
        <p:spPr>
          <a:xfrm>
            <a:off x="10623542" y="3999579"/>
            <a:ext cx="792000" cy="7920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12000"/>
              </a:lnSpc>
              <a:spcBef>
                <a:spcPts val="400"/>
              </a:spcBef>
              <a:spcAft>
                <a:spcPts val="400"/>
              </a:spcAft>
              <a:buClrTx/>
              <a:buSzTx/>
              <a:buFontTx/>
              <a:buNone/>
              <a:tabLst/>
              <a:defRPr/>
            </a:pPr>
            <a:r>
              <a:rPr kumimoji="0" lang="it-IT" sz="2300" b="1" i="0" u="none" strike="noStrike" kern="1200" cap="none" spc="-100" normalizeH="0" baseline="0" noProof="0" dirty="0">
                <a:ln>
                  <a:noFill/>
                </a:ln>
                <a:solidFill>
                  <a:srgbClr val="2D3D4D"/>
                </a:solidFill>
                <a:effectLst/>
                <a:uLnTx/>
                <a:uFillTx/>
                <a:latin typeface="Arial" panose="020B0604020202020204" pitchFamily="34" charset="0"/>
                <a:cs typeface="Arial" panose="020B0604020202020204" pitchFamily="34" charset="0"/>
              </a:rPr>
              <a:t>22%</a:t>
            </a:r>
          </a:p>
        </p:txBody>
      </p:sp>
      <p:sp>
        <p:nvSpPr>
          <p:cNvPr id="43" name="Rettangolo 42">
            <a:extLst>
              <a:ext uri="{FF2B5EF4-FFF2-40B4-BE49-F238E27FC236}">
                <a16:creationId xmlns:a16="http://schemas.microsoft.com/office/drawing/2014/main" id="{E0EF618B-0DDA-E1EC-A581-F26976B83B05}"/>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apparecchi</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2" name="CasellaDiTesto 1">
            <a:extLst>
              <a:ext uri="{FF2B5EF4-FFF2-40B4-BE49-F238E27FC236}">
                <a16:creationId xmlns:a16="http://schemas.microsoft.com/office/drawing/2014/main" id="{DDCE0F46-3702-6588-CF63-80E45A8F6524}"/>
              </a:ext>
            </a:extLst>
          </p:cNvPr>
          <p:cNvSpPr txBox="1"/>
          <p:nvPr/>
        </p:nvSpPr>
        <p:spPr>
          <a:xfrm>
            <a:off x="3946644" y="4983437"/>
            <a:ext cx="1243169" cy="523220"/>
          </a:xfrm>
          <a:prstGeom prst="rect">
            <a:avLst/>
          </a:prstGeom>
          <a:noFill/>
        </p:spPr>
        <p:txBody>
          <a:bodyPr wrap="square">
            <a:spAutoFit/>
          </a:bodyPr>
          <a:lstStyle/>
          <a:p>
            <a:pPr lvl="0" algn="ctr">
              <a:defRPr/>
            </a:pPr>
            <a:r>
              <a:rPr lang="en-GB" sz="1400" b="1" dirty="0">
                <a:solidFill>
                  <a:srgbClr val="2D3D4D"/>
                </a:solidFill>
                <a:latin typeface="Arial" panose="020B0604020202020204" pitchFamily="34" charset="0"/>
                <a:cs typeface="Arial" panose="020B0604020202020204" pitchFamily="34" charset="0"/>
              </a:rPr>
              <a:t>TOTALE FAMIGLIE</a:t>
            </a:r>
            <a:endParaRPr kumimoji="0" lang="it-IT" sz="14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0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621E-8B9B-7F19-2DA6-2BCB42C3199D}"/>
            </a:ext>
          </a:extLst>
        </p:cNvPr>
        <p:cNvGrpSpPr/>
        <p:nvPr/>
      </p:nvGrpSpPr>
      <p:grpSpPr>
        <a:xfrm>
          <a:off x="0" y="0"/>
          <a:ext cx="0" cy="0"/>
          <a:chOff x="0" y="0"/>
          <a:chExt cx="0" cy="0"/>
        </a:xfrm>
      </p:grpSpPr>
      <p:pic>
        <p:nvPicPr>
          <p:cNvPr id="7" name="Immagine 6">
            <a:extLst>
              <a:ext uri="{FF2B5EF4-FFF2-40B4-BE49-F238E27FC236}">
                <a16:creationId xmlns:a16="http://schemas.microsoft.com/office/drawing/2014/main" id="{7F68CC96-8EEA-4FF5-BEBF-C35D5DEE53EE}"/>
              </a:ext>
            </a:extLst>
          </p:cNvPr>
          <p:cNvPicPr>
            <a:picLocks noChangeAspect="1"/>
          </p:cNvPicPr>
          <p:nvPr/>
        </p:nvPicPr>
        <p:blipFill>
          <a:blip r:embed="rId3"/>
          <a:stretch>
            <a:fillRect/>
          </a:stretch>
        </p:blipFill>
        <p:spPr>
          <a:xfrm>
            <a:off x="6057483" y="5016344"/>
            <a:ext cx="1036383" cy="1056605"/>
          </a:xfrm>
          <a:prstGeom prst="rect">
            <a:avLst/>
          </a:prstGeom>
        </p:spPr>
      </p:pic>
      <p:sp>
        <p:nvSpPr>
          <p:cNvPr id="9" name="Titolo 8">
            <a:extLst>
              <a:ext uri="{FF2B5EF4-FFF2-40B4-BE49-F238E27FC236}">
                <a16:creationId xmlns:a16="http://schemas.microsoft.com/office/drawing/2014/main" id="{AD673172-0738-3749-6B8F-CC54D97D8C47}"/>
              </a:ext>
            </a:extLst>
          </p:cNvPr>
          <p:cNvSpPr>
            <a:spLocks noGrp="1"/>
          </p:cNvSpPr>
          <p:nvPr>
            <p:ph type="title"/>
          </p:nvPr>
        </p:nvSpPr>
        <p:spPr>
          <a:xfrm>
            <a:off x="167578" y="367190"/>
            <a:ext cx="2375205" cy="3061810"/>
          </a:xfrm>
        </p:spPr>
        <p:txBody>
          <a:bodyPr/>
          <a:lstStyle/>
          <a:p>
            <a:r>
              <a:rPr lang="it-IT" dirty="0"/>
              <a:t>I giovani collegano la Tv a internet, certo, ma anche all’antenna</a:t>
            </a:r>
          </a:p>
        </p:txBody>
      </p:sp>
      <p:sp>
        <p:nvSpPr>
          <p:cNvPr id="13" name="TextBox 7">
            <a:extLst>
              <a:ext uri="{FF2B5EF4-FFF2-40B4-BE49-F238E27FC236}">
                <a16:creationId xmlns:a16="http://schemas.microsoft.com/office/drawing/2014/main" id="{3BB34B02-4CA7-0715-D7B2-B0F0D42B7A2A}"/>
              </a:ext>
            </a:extLst>
          </p:cNvPr>
          <p:cNvSpPr txBox="1"/>
          <p:nvPr/>
        </p:nvSpPr>
        <p:spPr>
          <a:xfrm>
            <a:off x="3000375" y="391364"/>
            <a:ext cx="4296241" cy="656590"/>
          </a:xfrm>
          <a:prstGeom prst="rect">
            <a:avLst/>
          </a:prstGeom>
          <a:noFill/>
        </p:spPr>
        <p:txBody>
          <a:bodyPr wrap="square" lIns="0" tIns="0" rIns="0" bIns="0" rtlCol="0">
            <a:spAutoFit/>
          </a:bodyPr>
          <a:lstStyle>
            <a:defPPr>
              <a:defRPr lang="fr-FR"/>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spcBef>
                <a:spcPts val="400"/>
              </a:spcBef>
              <a:spcAft>
                <a:spcPts val="400"/>
              </a:spcAft>
            </a:pPr>
            <a:r>
              <a:rPr lang="en-GB" b="1" dirty="0">
                <a:solidFill>
                  <a:srgbClr val="2D3D4D"/>
                </a:solidFill>
                <a:latin typeface="Arial" panose="020B0604020202020204" pitchFamily="34" charset="0"/>
                <a:cs typeface="Arial" panose="020B0604020202020204" pitchFamily="34" charset="0"/>
              </a:rPr>
              <a:t>TV CONNESSE A INTERNET</a:t>
            </a:r>
          </a:p>
          <a:p>
            <a:pPr algn="ctr">
              <a:spcBef>
                <a:spcPts val="400"/>
              </a:spcBef>
              <a:spcAft>
                <a:spcPts val="400"/>
              </a:spcAft>
            </a:pPr>
            <a:endParaRPr lang="en-GB" b="1" dirty="0">
              <a:solidFill>
                <a:srgbClr val="2D3D4D"/>
              </a:solidFill>
              <a:latin typeface="Arial" panose="020B0604020202020204" pitchFamily="34" charset="0"/>
              <a:cs typeface="Arial" panose="020B0604020202020204" pitchFamily="34" charset="0"/>
            </a:endParaRPr>
          </a:p>
        </p:txBody>
      </p:sp>
      <p:sp>
        <p:nvSpPr>
          <p:cNvPr id="15" name="TextBox 7">
            <a:extLst>
              <a:ext uri="{FF2B5EF4-FFF2-40B4-BE49-F238E27FC236}">
                <a16:creationId xmlns:a16="http://schemas.microsoft.com/office/drawing/2014/main" id="{66F6D8B0-A668-5755-D62D-C655ECA17A80}"/>
              </a:ext>
            </a:extLst>
          </p:cNvPr>
          <p:cNvSpPr txBox="1"/>
          <p:nvPr/>
        </p:nvSpPr>
        <p:spPr>
          <a:xfrm>
            <a:off x="7430594" y="391364"/>
            <a:ext cx="4318494" cy="276999"/>
          </a:xfrm>
          <a:prstGeom prst="rect">
            <a:avLst/>
          </a:prstGeom>
          <a:noFill/>
        </p:spPr>
        <p:txBody>
          <a:bodyPr wrap="square" lIns="0" tIns="0" rIns="0" bIns="0" rtlCol="0">
            <a:spAutoFit/>
          </a:bodyPr>
          <a:lstStyle>
            <a:defPPr>
              <a:defRPr lang="fr-FR"/>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spcBef>
                <a:spcPts val="400"/>
              </a:spcBef>
              <a:spcAft>
                <a:spcPts val="400"/>
              </a:spcAft>
            </a:pPr>
            <a:r>
              <a:rPr lang="en-GB" b="1" dirty="0">
                <a:solidFill>
                  <a:srgbClr val="2D3D4D"/>
                </a:solidFill>
                <a:latin typeface="Arial" panose="020B0604020202020204" pitchFamily="34" charset="0"/>
                <a:cs typeface="Arial" panose="020B0604020202020204" pitchFamily="34" charset="0"/>
              </a:rPr>
              <a:t>TV COLLEGATE AD ANTENNA</a:t>
            </a:r>
          </a:p>
        </p:txBody>
      </p:sp>
      <p:sp>
        <p:nvSpPr>
          <p:cNvPr id="22" name="Rettangolo 21">
            <a:extLst>
              <a:ext uri="{FF2B5EF4-FFF2-40B4-BE49-F238E27FC236}">
                <a16:creationId xmlns:a16="http://schemas.microsoft.com/office/drawing/2014/main" id="{1393D5C5-C628-E424-C5EE-6A6BA620C07E}"/>
              </a:ext>
            </a:extLst>
          </p:cNvPr>
          <p:cNvSpPr/>
          <p:nvPr/>
        </p:nvSpPr>
        <p:spPr>
          <a:xfrm>
            <a:off x="3760534" y="2706081"/>
            <a:ext cx="612000" cy="2304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23" name="Rettangolo 22">
            <a:extLst>
              <a:ext uri="{FF2B5EF4-FFF2-40B4-BE49-F238E27FC236}">
                <a16:creationId xmlns:a16="http://schemas.microsoft.com/office/drawing/2014/main" id="{07D1B3EC-3ED9-7EE0-7436-1B9DEA7EE123}"/>
              </a:ext>
            </a:extLst>
          </p:cNvPr>
          <p:cNvSpPr/>
          <p:nvPr/>
        </p:nvSpPr>
        <p:spPr>
          <a:xfrm>
            <a:off x="4710042" y="2490081"/>
            <a:ext cx="612000" cy="2520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BB280C16-D67C-1FB4-F521-32D1BB52D54A}"/>
              </a:ext>
            </a:extLst>
          </p:cNvPr>
          <p:cNvSpPr txBox="1"/>
          <p:nvPr/>
        </p:nvSpPr>
        <p:spPr>
          <a:xfrm>
            <a:off x="2949316" y="2772989"/>
            <a:ext cx="1166924" cy="738664"/>
          </a:xfrm>
          <a:prstGeom prst="rect">
            <a:avLst/>
          </a:prstGeom>
          <a:noFill/>
        </p:spPr>
        <p:txBody>
          <a:bodyPr wrap="square" lIns="0" tIns="0" rIns="0" bIns="0" rtlCol="0">
            <a:spAutoFit/>
          </a:bodyPr>
          <a:lstStyle/>
          <a:p>
            <a:r>
              <a:rPr lang="it-IT" sz="2400" b="1" dirty="0">
                <a:solidFill>
                  <a:srgbClr val="2D3D4D"/>
                </a:solidFill>
                <a:latin typeface="Arial" panose="020B0604020202020204" pitchFamily="34" charset="0"/>
                <a:cs typeface="Arial" panose="020B0604020202020204" pitchFamily="34" charset="0"/>
              </a:rPr>
              <a:t>51%</a:t>
            </a:r>
          </a:p>
          <a:p>
            <a:r>
              <a:rPr lang="it-IT" sz="1200" b="1" dirty="0">
                <a:solidFill>
                  <a:srgbClr val="2D3D4D"/>
                </a:solidFill>
                <a:latin typeface="Arial" panose="020B0604020202020204" pitchFamily="34" charset="0"/>
                <a:cs typeface="Arial" panose="020B0604020202020204" pitchFamily="34" charset="0"/>
              </a:rPr>
              <a:t>TOTALE FAMIGLIE</a:t>
            </a:r>
          </a:p>
        </p:txBody>
      </p:sp>
      <p:sp>
        <p:nvSpPr>
          <p:cNvPr id="25" name="CasellaDiTesto 24">
            <a:extLst>
              <a:ext uri="{FF2B5EF4-FFF2-40B4-BE49-F238E27FC236}">
                <a16:creationId xmlns:a16="http://schemas.microsoft.com/office/drawing/2014/main" id="{16F05931-9108-BC5D-6487-CE8963672242}"/>
              </a:ext>
            </a:extLst>
          </p:cNvPr>
          <p:cNvSpPr txBox="1"/>
          <p:nvPr/>
        </p:nvSpPr>
        <p:spPr>
          <a:xfrm>
            <a:off x="3773267" y="2325249"/>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64%</a:t>
            </a:r>
          </a:p>
        </p:txBody>
      </p:sp>
      <p:sp>
        <p:nvSpPr>
          <p:cNvPr id="26" name="CasellaDiTesto 25">
            <a:extLst>
              <a:ext uri="{FF2B5EF4-FFF2-40B4-BE49-F238E27FC236}">
                <a16:creationId xmlns:a16="http://schemas.microsoft.com/office/drawing/2014/main" id="{5CFDAAEB-9541-CB0F-AD37-A61EAD169F26}"/>
              </a:ext>
            </a:extLst>
          </p:cNvPr>
          <p:cNvSpPr txBox="1"/>
          <p:nvPr/>
        </p:nvSpPr>
        <p:spPr>
          <a:xfrm>
            <a:off x="4734562" y="2100210"/>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70%</a:t>
            </a:r>
          </a:p>
        </p:txBody>
      </p:sp>
      <p:sp>
        <p:nvSpPr>
          <p:cNvPr id="27" name="CasellaDiTesto 26">
            <a:extLst>
              <a:ext uri="{FF2B5EF4-FFF2-40B4-BE49-F238E27FC236}">
                <a16:creationId xmlns:a16="http://schemas.microsoft.com/office/drawing/2014/main" id="{7A93A27C-F0CC-4C46-AC12-802BCC6F61CE}"/>
              </a:ext>
            </a:extLst>
          </p:cNvPr>
          <p:cNvSpPr txBox="1"/>
          <p:nvPr/>
        </p:nvSpPr>
        <p:spPr>
          <a:xfrm>
            <a:off x="6577478" y="2076652"/>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71%</a:t>
            </a:r>
          </a:p>
        </p:txBody>
      </p:sp>
      <p:sp>
        <p:nvSpPr>
          <p:cNvPr id="28" name="CasellaDiTesto 27">
            <a:extLst>
              <a:ext uri="{FF2B5EF4-FFF2-40B4-BE49-F238E27FC236}">
                <a16:creationId xmlns:a16="http://schemas.microsoft.com/office/drawing/2014/main" id="{4494B4DA-7544-3F10-7FFE-7D30B9EEFC94}"/>
              </a:ext>
            </a:extLst>
          </p:cNvPr>
          <p:cNvSpPr txBox="1"/>
          <p:nvPr/>
        </p:nvSpPr>
        <p:spPr>
          <a:xfrm>
            <a:off x="3449733" y="5040887"/>
            <a:ext cx="1233601"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29" name="CasellaDiTesto 28">
            <a:extLst>
              <a:ext uri="{FF2B5EF4-FFF2-40B4-BE49-F238E27FC236}">
                <a16:creationId xmlns:a16="http://schemas.microsoft.com/office/drawing/2014/main" id="{1798B243-2254-88E7-61D7-7695E735043C}"/>
              </a:ext>
            </a:extLst>
          </p:cNvPr>
          <p:cNvSpPr txBox="1"/>
          <p:nvPr/>
        </p:nvSpPr>
        <p:spPr>
          <a:xfrm>
            <a:off x="4576114" y="5040887"/>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30" name="CasellaDiTesto 29">
            <a:extLst>
              <a:ext uri="{FF2B5EF4-FFF2-40B4-BE49-F238E27FC236}">
                <a16:creationId xmlns:a16="http://schemas.microsoft.com/office/drawing/2014/main" id="{01EE4A95-9693-62AA-8592-AC6B4F7BE46B}"/>
              </a:ext>
            </a:extLst>
          </p:cNvPr>
          <p:cNvSpPr txBox="1"/>
          <p:nvPr/>
        </p:nvSpPr>
        <p:spPr>
          <a:xfrm>
            <a:off x="6387792" y="5040887"/>
            <a:ext cx="108698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31" name="Rettangolo 30">
            <a:extLst>
              <a:ext uri="{FF2B5EF4-FFF2-40B4-BE49-F238E27FC236}">
                <a16:creationId xmlns:a16="http://schemas.microsoft.com/office/drawing/2014/main" id="{9F656D55-0554-9645-3F92-33E98F2B4657}"/>
              </a:ext>
            </a:extLst>
          </p:cNvPr>
          <p:cNvSpPr/>
          <p:nvPr/>
        </p:nvSpPr>
        <p:spPr>
          <a:xfrm>
            <a:off x="6589879" y="2454081"/>
            <a:ext cx="612000" cy="2556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32" name="CasellaDiTesto 31">
            <a:extLst>
              <a:ext uri="{FF2B5EF4-FFF2-40B4-BE49-F238E27FC236}">
                <a16:creationId xmlns:a16="http://schemas.microsoft.com/office/drawing/2014/main" id="{C74EDA8C-AD01-5A4D-A967-0162640E6597}"/>
              </a:ext>
            </a:extLst>
          </p:cNvPr>
          <p:cNvSpPr txBox="1"/>
          <p:nvPr/>
        </p:nvSpPr>
        <p:spPr>
          <a:xfrm>
            <a:off x="5638878" y="2076687"/>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71%</a:t>
            </a:r>
          </a:p>
        </p:txBody>
      </p:sp>
      <p:sp>
        <p:nvSpPr>
          <p:cNvPr id="33" name="CasellaDiTesto 32">
            <a:extLst>
              <a:ext uri="{FF2B5EF4-FFF2-40B4-BE49-F238E27FC236}">
                <a16:creationId xmlns:a16="http://schemas.microsoft.com/office/drawing/2014/main" id="{292D3090-8594-444A-8C97-DA4A4AACADB4}"/>
              </a:ext>
            </a:extLst>
          </p:cNvPr>
          <p:cNvSpPr txBox="1"/>
          <p:nvPr/>
        </p:nvSpPr>
        <p:spPr>
          <a:xfrm>
            <a:off x="5259671" y="5040887"/>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34" name="Rettangolo 33">
            <a:extLst>
              <a:ext uri="{FF2B5EF4-FFF2-40B4-BE49-F238E27FC236}">
                <a16:creationId xmlns:a16="http://schemas.microsoft.com/office/drawing/2014/main" id="{2DF2069A-19AE-F967-D949-F5E5963AE231}"/>
              </a:ext>
            </a:extLst>
          </p:cNvPr>
          <p:cNvSpPr/>
          <p:nvPr/>
        </p:nvSpPr>
        <p:spPr>
          <a:xfrm>
            <a:off x="5639322" y="2454081"/>
            <a:ext cx="612000" cy="2556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cxnSp>
        <p:nvCxnSpPr>
          <p:cNvPr id="35" name="Connettore diritto 35">
            <a:extLst>
              <a:ext uri="{FF2B5EF4-FFF2-40B4-BE49-F238E27FC236}">
                <a16:creationId xmlns:a16="http://schemas.microsoft.com/office/drawing/2014/main" id="{87619EBF-1E51-503E-0E1E-6E5A91022809}"/>
              </a:ext>
            </a:extLst>
          </p:cNvPr>
          <p:cNvCxnSpPr>
            <a:cxnSpLocks/>
          </p:cNvCxnSpPr>
          <p:nvPr/>
        </p:nvCxnSpPr>
        <p:spPr>
          <a:xfrm>
            <a:off x="3709638" y="3174081"/>
            <a:ext cx="3484997" cy="0"/>
          </a:xfrm>
          <a:prstGeom prst="line">
            <a:avLst/>
          </a:prstGeom>
          <a:ln w="38100" cap="sq">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Rettangolo 49">
            <a:extLst>
              <a:ext uri="{FF2B5EF4-FFF2-40B4-BE49-F238E27FC236}">
                <a16:creationId xmlns:a16="http://schemas.microsoft.com/office/drawing/2014/main" id="{F5F8969A-CEAA-CED2-DC77-FD5693BD9046}"/>
              </a:ext>
            </a:extLst>
          </p:cNvPr>
          <p:cNvSpPr/>
          <p:nvPr/>
        </p:nvSpPr>
        <p:spPr>
          <a:xfrm>
            <a:off x="10194873" y="1662081"/>
            <a:ext cx="612000" cy="3348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51" name="Rettangolo 50">
            <a:extLst>
              <a:ext uri="{FF2B5EF4-FFF2-40B4-BE49-F238E27FC236}">
                <a16:creationId xmlns:a16="http://schemas.microsoft.com/office/drawing/2014/main" id="{3249F9CA-5500-32FC-5282-624121454702}"/>
              </a:ext>
            </a:extLst>
          </p:cNvPr>
          <p:cNvSpPr/>
          <p:nvPr/>
        </p:nvSpPr>
        <p:spPr>
          <a:xfrm>
            <a:off x="11135297" y="1557921"/>
            <a:ext cx="612000" cy="345215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52" name="CasellaDiTesto 51">
            <a:extLst>
              <a:ext uri="{FF2B5EF4-FFF2-40B4-BE49-F238E27FC236}">
                <a16:creationId xmlns:a16="http://schemas.microsoft.com/office/drawing/2014/main" id="{CD5EE9DC-1A3E-2CD8-C8B6-841FC16088FB}"/>
              </a:ext>
            </a:extLst>
          </p:cNvPr>
          <p:cNvSpPr txBox="1"/>
          <p:nvPr/>
        </p:nvSpPr>
        <p:spPr>
          <a:xfrm>
            <a:off x="10217942" y="1483413"/>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93%</a:t>
            </a:r>
          </a:p>
        </p:txBody>
      </p:sp>
      <p:sp>
        <p:nvSpPr>
          <p:cNvPr id="53" name="CasellaDiTesto 52">
            <a:extLst>
              <a:ext uri="{FF2B5EF4-FFF2-40B4-BE49-F238E27FC236}">
                <a16:creationId xmlns:a16="http://schemas.microsoft.com/office/drawing/2014/main" id="{D95CD6B3-E1FF-F023-1B5A-3E84907BE44E}"/>
              </a:ext>
            </a:extLst>
          </p:cNvPr>
          <p:cNvSpPr txBox="1"/>
          <p:nvPr/>
        </p:nvSpPr>
        <p:spPr>
          <a:xfrm>
            <a:off x="11129568" y="1097909"/>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96%</a:t>
            </a:r>
          </a:p>
        </p:txBody>
      </p:sp>
      <p:sp>
        <p:nvSpPr>
          <p:cNvPr id="54" name="CasellaDiTesto 53">
            <a:extLst>
              <a:ext uri="{FF2B5EF4-FFF2-40B4-BE49-F238E27FC236}">
                <a16:creationId xmlns:a16="http://schemas.microsoft.com/office/drawing/2014/main" id="{38AA27DF-D4A5-AFB1-F260-B9E39FEA1AD9}"/>
              </a:ext>
            </a:extLst>
          </p:cNvPr>
          <p:cNvSpPr txBox="1"/>
          <p:nvPr/>
        </p:nvSpPr>
        <p:spPr>
          <a:xfrm>
            <a:off x="8244754" y="1129141"/>
            <a:ext cx="791172"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97%</a:t>
            </a:r>
          </a:p>
        </p:txBody>
      </p:sp>
      <p:sp>
        <p:nvSpPr>
          <p:cNvPr id="55" name="Rettangolo 54">
            <a:extLst>
              <a:ext uri="{FF2B5EF4-FFF2-40B4-BE49-F238E27FC236}">
                <a16:creationId xmlns:a16="http://schemas.microsoft.com/office/drawing/2014/main" id="{AC10E984-ADB0-DF49-665C-7C50E1925719}"/>
              </a:ext>
            </a:extLst>
          </p:cNvPr>
          <p:cNvSpPr/>
          <p:nvPr/>
        </p:nvSpPr>
        <p:spPr>
          <a:xfrm>
            <a:off x="8332980" y="1526689"/>
            <a:ext cx="612000" cy="3483391"/>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56" name="Rettangolo 55">
            <a:extLst>
              <a:ext uri="{FF2B5EF4-FFF2-40B4-BE49-F238E27FC236}">
                <a16:creationId xmlns:a16="http://schemas.microsoft.com/office/drawing/2014/main" id="{ED767D77-0A56-717F-F214-1CEFB82C05E8}"/>
              </a:ext>
            </a:extLst>
          </p:cNvPr>
          <p:cNvSpPr/>
          <p:nvPr/>
        </p:nvSpPr>
        <p:spPr>
          <a:xfrm>
            <a:off x="9262504" y="1842081"/>
            <a:ext cx="612000" cy="3168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57" name="CasellaDiTesto 56">
            <a:extLst>
              <a:ext uri="{FF2B5EF4-FFF2-40B4-BE49-F238E27FC236}">
                <a16:creationId xmlns:a16="http://schemas.microsoft.com/office/drawing/2014/main" id="{64B494AD-DF38-63C6-A313-D880BDAF046A}"/>
              </a:ext>
            </a:extLst>
          </p:cNvPr>
          <p:cNvSpPr txBox="1"/>
          <p:nvPr/>
        </p:nvSpPr>
        <p:spPr>
          <a:xfrm>
            <a:off x="9254186" y="1467200"/>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88%</a:t>
            </a:r>
          </a:p>
        </p:txBody>
      </p:sp>
      <p:cxnSp>
        <p:nvCxnSpPr>
          <p:cNvPr id="58" name="Connettore diritto 36">
            <a:extLst>
              <a:ext uri="{FF2B5EF4-FFF2-40B4-BE49-F238E27FC236}">
                <a16:creationId xmlns:a16="http://schemas.microsoft.com/office/drawing/2014/main" id="{2E39F7D0-59AD-71B6-9865-F73C541529AE}"/>
              </a:ext>
            </a:extLst>
          </p:cNvPr>
          <p:cNvCxnSpPr>
            <a:cxnSpLocks/>
          </p:cNvCxnSpPr>
          <p:nvPr/>
        </p:nvCxnSpPr>
        <p:spPr>
          <a:xfrm>
            <a:off x="8231362" y="1512581"/>
            <a:ext cx="3515363" cy="0"/>
          </a:xfrm>
          <a:prstGeom prst="line">
            <a:avLst/>
          </a:prstGeom>
          <a:ln w="38100" cap="sq">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CasellaDiTesto 58">
            <a:extLst>
              <a:ext uri="{FF2B5EF4-FFF2-40B4-BE49-F238E27FC236}">
                <a16:creationId xmlns:a16="http://schemas.microsoft.com/office/drawing/2014/main" id="{9E990762-F904-6DDA-F381-09834930B228}"/>
              </a:ext>
            </a:extLst>
          </p:cNvPr>
          <p:cNvSpPr txBox="1"/>
          <p:nvPr/>
        </p:nvSpPr>
        <p:spPr>
          <a:xfrm>
            <a:off x="7430594" y="1138677"/>
            <a:ext cx="1035891" cy="738664"/>
          </a:xfrm>
          <a:prstGeom prst="rect">
            <a:avLst/>
          </a:prstGeom>
          <a:noFill/>
        </p:spPr>
        <p:txBody>
          <a:bodyPr wrap="square" lIns="0" tIns="0" rIns="0" bIns="0" rtlCol="0">
            <a:spAutoFit/>
          </a:bodyPr>
          <a:lstStyle/>
          <a:p>
            <a:r>
              <a:rPr lang="it-IT" sz="2400" b="1" dirty="0">
                <a:solidFill>
                  <a:srgbClr val="2D3D4D"/>
                </a:solidFill>
                <a:latin typeface="Arial" panose="020B0604020202020204" pitchFamily="34" charset="0"/>
                <a:cs typeface="Arial" panose="020B0604020202020204" pitchFamily="34" charset="0"/>
              </a:rPr>
              <a:t>97%</a:t>
            </a:r>
          </a:p>
          <a:p>
            <a:r>
              <a:rPr lang="it-IT" sz="1200" b="1" dirty="0">
                <a:solidFill>
                  <a:srgbClr val="2D3D4D"/>
                </a:solidFill>
                <a:latin typeface="Arial" panose="020B0604020202020204" pitchFamily="34" charset="0"/>
                <a:cs typeface="Arial" panose="020B0604020202020204" pitchFamily="34" charset="0"/>
              </a:rPr>
              <a:t>TOTALE FAMIGLIE</a:t>
            </a:r>
          </a:p>
        </p:txBody>
      </p:sp>
      <p:sp>
        <p:nvSpPr>
          <p:cNvPr id="60" name="CasellaDiTesto 59">
            <a:extLst>
              <a:ext uri="{FF2B5EF4-FFF2-40B4-BE49-F238E27FC236}">
                <a16:creationId xmlns:a16="http://schemas.microsoft.com/office/drawing/2014/main" id="{7F822A3F-4B28-54D3-07FE-8674DD564898}"/>
              </a:ext>
            </a:extLst>
          </p:cNvPr>
          <p:cNvSpPr txBox="1"/>
          <p:nvPr/>
        </p:nvSpPr>
        <p:spPr>
          <a:xfrm>
            <a:off x="8022180" y="5040886"/>
            <a:ext cx="12336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61" name="CasellaDiTesto 60">
            <a:extLst>
              <a:ext uri="{FF2B5EF4-FFF2-40B4-BE49-F238E27FC236}">
                <a16:creationId xmlns:a16="http://schemas.microsoft.com/office/drawing/2014/main" id="{5CC17387-D393-A264-A493-E5ED5B00E898}"/>
              </a:ext>
            </a:extLst>
          </p:cNvPr>
          <p:cNvSpPr txBox="1"/>
          <p:nvPr/>
        </p:nvSpPr>
        <p:spPr>
          <a:xfrm>
            <a:off x="9112764" y="5029908"/>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62" name="CasellaDiTesto 61">
            <a:extLst>
              <a:ext uri="{FF2B5EF4-FFF2-40B4-BE49-F238E27FC236}">
                <a16:creationId xmlns:a16="http://schemas.microsoft.com/office/drawing/2014/main" id="{46598C29-425E-3111-771D-18ABD6F56459}"/>
              </a:ext>
            </a:extLst>
          </p:cNvPr>
          <p:cNvSpPr txBox="1"/>
          <p:nvPr/>
        </p:nvSpPr>
        <p:spPr>
          <a:xfrm>
            <a:off x="9846969" y="5032491"/>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63" name="CasellaDiTesto 62">
            <a:extLst>
              <a:ext uri="{FF2B5EF4-FFF2-40B4-BE49-F238E27FC236}">
                <a16:creationId xmlns:a16="http://schemas.microsoft.com/office/drawing/2014/main" id="{4DFB697E-61E4-800F-DCC0-5519986DF381}"/>
              </a:ext>
            </a:extLst>
          </p:cNvPr>
          <p:cNvSpPr txBox="1"/>
          <p:nvPr/>
        </p:nvSpPr>
        <p:spPr>
          <a:xfrm>
            <a:off x="10925561" y="5032491"/>
            <a:ext cx="108698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68" name="Rettangolo 67">
            <a:extLst>
              <a:ext uri="{FF2B5EF4-FFF2-40B4-BE49-F238E27FC236}">
                <a16:creationId xmlns:a16="http://schemas.microsoft.com/office/drawing/2014/main" id="{A177BE48-283C-4729-69E5-8451D704575D}"/>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apparecchi</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40646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3C4B-067D-EBC5-CBCA-2D8A1490F422}"/>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ECC831D2-20B4-C61E-F4F7-1A9E37E704E7}"/>
              </a:ext>
            </a:extLst>
          </p:cNvPr>
          <p:cNvSpPr>
            <a:spLocks noGrp="1"/>
          </p:cNvSpPr>
          <p:nvPr>
            <p:ph type="title"/>
          </p:nvPr>
        </p:nvSpPr>
        <p:spPr>
          <a:xfrm>
            <a:off x="167578" y="367190"/>
            <a:ext cx="2375205" cy="3061810"/>
          </a:xfrm>
        </p:spPr>
        <p:txBody>
          <a:bodyPr/>
          <a:lstStyle/>
          <a:p>
            <a:r>
              <a:rPr lang="it-IT" dirty="0"/>
              <a:t>La nuova tecnologia DTT rimane una sfida anche per loro</a:t>
            </a:r>
          </a:p>
        </p:txBody>
      </p:sp>
      <p:sp>
        <p:nvSpPr>
          <p:cNvPr id="12" name="TextBox 7">
            <a:extLst>
              <a:ext uri="{FF2B5EF4-FFF2-40B4-BE49-F238E27FC236}">
                <a16:creationId xmlns:a16="http://schemas.microsoft.com/office/drawing/2014/main" id="{31FDE266-B02D-B7D4-2528-10F7A300E14C}"/>
              </a:ext>
            </a:extLst>
          </p:cNvPr>
          <p:cNvSpPr txBox="1"/>
          <p:nvPr/>
        </p:nvSpPr>
        <p:spPr>
          <a:xfrm>
            <a:off x="2992484" y="2873036"/>
            <a:ext cx="848946" cy="215444"/>
          </a:xfrm>
          <a:prstGeom prst="rect">
            <a:avLst/>
          </a:prstGeom>
          <a:noFill/>
        </p:spPr>
        <p:txBody>
          <a:bodyPr wrap="square" lIns="0" tIns="0" rIns="0" bIns="0" rtlCol="0">
            <a:spAutoFit/>
          </a:bodyPr>
          <a:lstStyle/>
          <a:p>
            <a:pPr>
              <a:spcBef>
                <a:spcPts val="400"/>
              </a:spcBef>
              <a:spcAft>
                <a:spcPts val="400"/>
              </a:spcAft>
            </a:pPr>
            <a:r>
              <a:rPr lang="en-GB" sz="1400" b="1" dirty="0">
                <a:solidFill>
                  <a:srgbClr val="2D3D4D"/>
                </a:solidFill>
                <a:latin typeface="Arial" panose="020B0604020202020204" pitchFamily="34" charset="0"/>
                <a:cs typeface="Arial" panose="020B0604020202020204" pitchFamily="34" charset="0"/>
              </a:rPr>
              <a:t>DVBT-2</a:t>
            </a:r>
          </a:p>
        </p:txBody>
      </p:sp>
      <p:grpSp>
        <p:nvGrpSpPr>
          <p:cNvPr id="84" name="Gruppo 83">
            <a:extLst>
              <a:ext uri="{FF2B5EF4-FFF2-40B4-BE49-F238E27FC236}">
                <a16:creationId xmlns:a16="http://schemas.microsoft.com/office/drawing/2014/main" id="{71AF64DE-7AB5-8EB1-7255-878526FD4C8E}"/>
              </a:ext>
            </a:extLst>
          </p:cNvPr>
          <p:cNvGrpSpPr/>
          <p:nvPr/>
        </p:nvGrpSpPr>
        <p:grpSpPr>
          <a:xfrm>
            <a:off x="5166320" y="1291536"/>
            <a:ext cx="1860997" cy="2078590"/>
            <a:chOff x="5093532" y="1729946"/>
            <a:chExt cx="1860997" cy="2078590"/>
          </a:xfrm>
        </p:grpSpPr>
        <p:graphicFrame>
          <p:nvGraphicFramePr>
            <p:cNvPr id="52" name="Grafico 51">
              <a:extLst>
                <a:ext uri="{FF2B5EF4-FFF2-40B4-BE49-F238E27FC236}">
                  <a16:creationId xmlns:a16="http://schemas.microsoft.com/office/drawing/2014/main" id="{A40CB32F-74EC-52E4-1E37-25AB7C2EFE01}"/>
                </a:ext>
              </a:extLst>
            </p:cNvPr>
            <p:cNvGraphicFramePr/>
            <p:nvPr>
              <p:extLst>
                <p:ext uri="{D42A27DB-BD31-4B8C-83A1-F6EECF244321}">
                  <p14:modId xmlns:p14="http://schemas.microsoft.com/office/powerpoint/2010/main" val="1210416693"/>
                </p:ext>
              </p:extLst>
            </p:nvPr>
          </p:nvGraphicFramePr>
          <p:xfrm>
            <a:off x="5093532" y="1729946"/>
            <a:ext cx="1860997" cy="2078590"/>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llaDiTesto 10">
              <a:extLst>
                <a:ext uri="{FF2B5EF4-FFF2-40B4-BE49-F238E27FC236}">
                  <a16:creationId xmlns:a16="http://schemas.microsoft.com/office/drawing/2014/main" id="{C7ACE63B-FAE8-3618-BC0D-B942E312E8C2}"/>
                </a:ext>
              </a:extLst>
            </p:cNvPr>
            <p:cNvSpPr txBox="1"/>
            <p:nvPr/>
          </p:nvSpPr>
          <p:spPr>
            <a:xfrm>
              <a:off x="5674574" y="2560431"/>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86%</a:t>
              </a:r>
              <a:endParaRPr lang="it-IT" sz="1400" b="1" dirty="0">
                <a:solidFill>
                  <a:srgbClr val="2D3D4D"/>
                </a:solidFill>
                <a:latin typeface="Arial" panose="020B0604020202020204" pitchFamily="34" charset="0"/>
                <a:cs typeface="Arial" panose="020B0604020202020204" pitchFamily="34" charset="0"/>
              </a:endParaRPr>
            </a:p>
          </p:txBody>
        </p:sp>
      </p:grpSp>
      <p:grpSp>
        <p:nvGrpSpPr>
          <p:cNvPr id="83" name="Gruppo 82">
            <a:extLst>
              <a:ext uri="{FF2B5EF4-FFF2-40B4-BE49-F238E27FC236}">
                <a16:creationId xmlns:a16="http://schemas.microsoft.com/office/drawing/2014/main" id="{7E89676F-2473-917E-A34A-5850243F7C8B}"/>
              </a:ext>
            </a:extLst>
          </p:cNvPr>
          <p:cNvGrpSpPr/>
          <p:nvPr/>
        </p:nvGrpSpPr>
        <p:grpSpPr>
          <a:xfrm>
            <a:off x="6866220" y="1291536"/>
            <a:ext cx="1860997" cy="2078590"/>
            <a:chOff x="6771952" y="1729946"/>
            <a:chExt cx="1860997" cy="2078590"/>
          </a:xfrm>
        </p:grpSpPr>
        <p:graphicFrame>
          <p:nvGraphicFramePr>
            <p:cNvPr id="53" name="Grafico 52">
              <a:extLst>
                <a:ext uri="{FF2B5EF4-FFF2-40B4-BE49-F238E27FC236}">
                  <a16:creationId xmlns:a16="http://schemas.microsoft.com/office/drawing/2014/main" id="{75A8BE6E-4793-01D6-C4CB-6D4A79DD55ED}"/>
                </a:ext>
              </a:extLst>
            </p:cNvPr>
            <p:cNvGraphicFramePr/>
            <p:nvPr>
              <p:extLst>
                <p:ext uri="{D42A27DB-BD31-4B8C-83A1-F6EECF244321}">
                  <p14:modId xmlns:p14="http://schemas.microsoft.com/office/powerpoint/2010/main" val="3119147846"/>
                </p:ext>
              </p:extLst>
            </p:nvPr>
          </p:nvGraphicFramePr>
          <p:xfrm>
            <a:off x="6771952" y="1729946"/>
            <a:ext cx="1860997" cy="2078590"/>
          </p:xfrm>
          <a:graphic>
            <a:graphicData uri="http://schemas.openxmlformats.org/drawingml/2006/chart">
              <c:chart xmlns:c="http://schemas.openxmlformats.org/drawingml/2006/chart" xmlns:r="http://schemas.openxmlformats.org/officeDocument/2006/relationships" r:id="rId4"/>
            </a:graphicData>
          </a:graphic>
        </p:graphicFrame>
        <p:sp>
          <p:nvSpPr>
            <p:cNvPr id="15" name="CasellaDiTesto 14">
              <a:extLst>
                <a:ext uri="{FF2B5EF4-FFF2-40B4-BE49-F238E27FC236}">
                  <a16:creationId xmlns:a16="http://schemas.microsoft.com/office/drawing/2014/main" id="{B443CABF-83D6-06C4-661A-AA6D378037E5}"/>
                </a:ext>
              </a:extLst>
            </p:cNvPr>
            <p:cNvSpPr txBox="1"/>
            <p:nvPr/>
          </p:nvSpPr>
          <p:spPr>
            <a:xfrm>
              <a:off x="7354259" y="2560431"/>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88%</a:t>
              </a:r>
              <a:endParaRPr lang="it-IT" sz="1400" b="1" dirty="0">
                <a:solidFill>
                  <a:srgbClr val="2D3D4D"/>
                </a:solidFill>
                <a:latin typeface="Arial" panose="020B0604020202020204" pitchFamily="34" charset="0"/>
                <a:cs typeface="Arial" panose="020B0604020202020204" pitchFamily="34" charset="0"/>
              </a:endParaRPr>
            </a:p>
          </p:txBody>
        </p:sp>
      </p:grpSp>
      <p:grpSp>
        <p:nvGrpSpPr>
          <p:cNvPr id="76" name="Gruppo 75">
            <a:extLst>
              <a:ext uri="{FF2B5EF4-FFF2-40B4-BE49-F238E27FC236}">
                <a16:creationId xmlns:a16="http://schemas.microsoft.com/office/drawing/2014/main" id="{B384E94D-E85E-4DC4-A734-6EEA12705F64}"/>
              </a:ext>
            </a:extLst>
          </p:cNvPr>
          <p:cNvGrpSpPr/>
          <p:nvPr/>
        </p:nvGrpSpPr>
        <p:grpSpPr>
          <a:xfrm>
            <a:off x="3319061" y="1701481"/>
            <a:ext cx="2340000" cy="1548000"/>
            <a:chOff x="3196845" y="2139891"/>
            <a:chExt cx="2340000" cy="1548000"/>
          </a:xfrm>
        </p:grpSpPr>
        <p:graphicFrame>
          <p:nvGraphicFramePr>
            <p:cNvPr id="51" name="Grafico 50">
              <a:extLst>
                <a:ext uri="{FF2B5EF4-FFF2-40B4-BE49-F238E27FC236}">
                  <a16:creationId xmlns:a16="http://schemas.microsoft.com/office/drawing/2014/main" id="{F4674B15-2422-F38C-133F-0A9414367CDA}"/>
                </a:ext>
              </a:extLst>
            </p:cNvPr>
            <p:cNvGraphicFramePr/>
            <p:nvPr>
              <p:extLst>
                <p:ext uri="{D42A27DB-BD31-4B8C-83A1-F6EECF244321}">
                  <p14:modId xmlns:p14="http://schemas.microsoft.com/office/powerpoint/2010/main" val="889872045"/>
                </p:ext>
              </p:extLst>
            </p:nvPr>
          </p:nvGraphicFramePr>
          <p:xfrm>
            <a:off x="3196845" y="2139891"/>
            <a:ext cx="2340000"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23" name="CasellaDiTesto 22">
              <a:extLst>
                <a:ext uri="{FF2B5EF4-FFF2-40B4-BE49-F238E27FC236}">
                  <a16:creationId xmlns:a16="http://schemas.microsoft.com/office/drawing/2014/main" id="{503B57CA-D291-FC2E-39E3-C5A842C294A9}"/>
                </a:ext>
              </a:extLst>
            </p:cNvPr>
            <p:cNvSpPr txBox="1"/>
            <p:nvPr/>
          </p:nvSpPr>
          <p:spPr>
            <a:xfrm>
              <a:off x="3987736" y="2749166"/>
              <a:ext cx="752969" cy="307777"/>
            </a:xfrm>
            <a:prstGeom prst="rect">
              <a:avLst/>
            </a:prstGeom>
            <a:noFill/>
          </p:spPr>
          <p:txBody>
            <a:bodyPr wrap="square" lIns="0" tIns="0" rIns="0" bIns="0" rtlCol="0">
              <a:spAutoFit/>
            </a:bodyPr>
            <a:lstStyle/>
            <a:p>
              <a:pPr algn="ctr"/>
              <a:r>
                <a:rPr lang="it-IT" sz="2000" b="1" dirty="0">
                  <a:solidFill>
                    <a:srgbClr val="2D3D4D"/>
                  </a:solidFill>
                  <a:latin typeface="Arial" panose="020B0604020202020204" pitchFamily="34" charset="0"/>
                  <a:cs typeface="Arial" panose="020B0604020202020204" pitchFamily="34" charset="0"/>
                </a:rPr>
                <a:t>82%</a:t>
              </a:r>
            </a:p>
          </p:txBody>
        </p:sp>
      </p:grpSp>
      <p:grpSp>
        <p:nvGrpSpPr>
          <p:cNvPr id="80" name="Gruppo 79">
            <a:extLst>
              <a:ext uri="{FF2B5EF4-FFF2-40B4-BE49-F238E27FC236}">
                <a16:creationId xmlns:a16="http://schemas.microsoft.com/office/drawing/2014/main" id="{C56A2FC7-3170-AB53-E0FA-D82D50ECA4EA}"/>
              </a:ext>
            </a:extLst>
          </p:cNvPr>
          <p:cNvGrpSpPr/>
          <p:nvPr/>
        </p:nvGrpSpPr>
        <p:grpSpPr>
          <a:xfrm>
            <a:off x="10300857" y="1291536"/>
            <a:ext cx="1860997" cy="2078590"/>
            <a:chOff x="10244317" y="1729946"/>
            <a:chExt cx="1860997" cy="2078590"/>
          </a:xfrm>
        </p:grpSpPr>
        <p:graphicFrame>
          <p:nvGraphicFramePr>
            <p:cNvPr id="55" name="Grafico 54">
              <a:extLst>
                <a:ext uri="{FF2B5EF4-FFF2-40B4-BE49-F238E27FC236}">
                  <a16:creationId xmlns:a16="http://schemas.microsoft.com/office/drawing/2014/main" id="{FFCBC776-81DA-26E9-9AFB-A4E59BEC9D3E}"/>
                </a:ext>
              </a:extLst>
            </p:cNvPr>
            <p:cNvGraphicFramePr/>
            <p:nvPr>
              <p:extLst>
                <p:ext uri="{D42A27DB-BD31-4B8C-83A1-F6EECF244321}">
                  <p14:modId xmlns:p14="http://schemas.microsoft.com/office/powerpoint/2010/main" val="3634196780"/>
                </p:ext>
              </p:extLst>
            </p:nvPr>
          </p:nvGraphicFramePr>
          <p:xfrm>
            <a:off x="10244317" y="1729946"/>
            <a:ext cx="1860997" cy="2078590"/>
          </p:xfrm>
          <a:graphic>
            <a:graphicData uri="http://schemas.openxmlformats.org/drawingml/2006/chart">
              <c:chart xmlns:c="http://schemas.openxmlformats.org/drawingml/2006/chart" xmlns:r="http://schemas.openxmlformats.org/officeDocument/2006/relationships" r:id="rId6"/>
            </a:graphicData>
          </a:graphic>
        </p:graphicFrame>
        <p:sp>
          <p:nvSpPr>
            <p:cNvPr id="27" name="CasellaDiTesto 26">
              <a:extLst>
                <a:ext uri="{FF2B5EF4-FFF2-40B4-BE49-F238E27FC236}">
                  <a16:creationId xmlns:a16="http://schemas.microsoft.com/office/drawing/2014/main" id="{522CCAF3-F0D0-8A07-F84A-6E3A057CB349}"/>
                </a:ext>
              </a:extLst>
            </p:cNvPr>
            <p:cNvSpPr txBox="1"/>
            <p:nvPr/>
          </p:nvSpPr>
          <p:spPr>
            <a:xfrm>
              <a:off x="10823372" y="2560431"/>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89%</a:t>
              </a:r>
              <a:endParaRPr lang="it-IT" sz="1400" b="1" dirty="0">
                <a:solidFill>
                  <a:srgbClr val="2D3D4D"/>
                </a:solidFill>
                <a:latin typeface="Arial" panose="020B0604020202020204" pitchFamily="34" charset="0"/>
                <a:cs typeface="Arial" panose="020B0604020202020204" pitchFamily="34" charset="0"/>
              </a:endParaRPr>
            </a:p>
          </p:txBody>
        </p:sp>
      </p:grpSp>
      <p:sp>
        <p:nvSpPr>
          <p:cNvPr id="28" name="CasellaDiTesto 27">
            <a:extLst>
              <a:ext uri="{FF2B5EF4-FFF2-40B4-BE49-F238E27FC236}">
                <a16:creationId xmlns:a16="http://schemas.microsoft.com/office/drawing/2014/main" id="{16068817-87FF-0208-E4A3-C0287D45ED0D}"/>
              </a:ext>
            </a:extLst>
          </p:cNvPr>
          <p:cNvSpPr txBox="1"/>
          <p:nvPr/>
        </p:nvSpPr>
        <p:spPr>
          <a:xfrm>
            <a:off x="5297538" y="350784"/>
            <a:ext cx="1596923"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29" name="CasellaDiTesto 28">
            <a:extLst>
              <a:ext uri="{FF2B5EF4-FFF2-40B4-BE49-F238E27FC236}">
                <a16:creationId xmlns:a16="http://schemas.microsoft.com/office/drawing/2014/main" id="{270E0BC3-A705-6930-B43D-FE9F0D30C658}"/>
              </a:ext>
            </a:extLst>
          </p:cNvPr>
          <p:cNvSpPr txBox="1"/>
          <p:nvPr/>
        </p:nvSpPr>
        <p:spPr>
          <a:xfrm>
            <a:off x="7158975" y="350784"/>
            <a:ext cx="1275486"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30" name="CasellaDiTesto 29">
            <a:extLst>
              <a:ext uri="{FF2B5EF4-FFF2-40B4-BE49-F238E27FC236}">
                <a16:creationId xmlns:a16="http://schemas.microsoft.com/office/drawing/2014/main" id="{5B8F1F37-4590-B5EA-2E9F-40A128B29B68}"/>
              </a:ext>
            </a:extLst>
          </p:cNvPr>
          <p:cNvSpPr txBox="1"/>
          <p:nvPr/>
        </p:nvSpPr>
        <p:spPr>
          <a:xfrm>
            <a:off x="8730070" y="350784"/>
            <a:ext cx="1596924"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31" name="CasellaDiTesto 30">
            <a:extLst>
              <a:ext uri="{FF2B5EF4-FFF2-40B4-BE49-F238E27FC236}">
                <a16:creationId xmlns:a16="http://schemas.microsoft.com/office/drawing/2014/main" id="{F0385B8E-A17E-3836-4AFF-7AA5A9BF9443}"/>
              </a:ext>
            </a:extLst>
          </p:cNvPr>
          <p:cNvSpPr txBox="1"/>
          <p:nvPr/>
        </p:nvSpPr>
        <p:spPr>
          <a:xfrm>
            <a:off x="10616053" y="330189"/>
            <a:ext cx="1230605"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32" name="CasellaDiTesto 31">
            <a:extLst>
              <a:ext uri="{FF2B5EF4-FFF2-40B4-BE49-F238E27FC236}">
                <a16:creationId xmlns:a16="http://schemas.microsoft.com/office/drawing/2014/main" id="{50DA1489-382F-58C7-38D5-A6225BC8C719}"/>
              </a:ext>
            </a:extLst>
          </p:cNvPr>
          <p:cNvSpPr txBox="1"/>
          <p:nvPr/>
        </p:nvSpPr>
        <p:spPr>
          <a:xfrm>
            <a:off x="3850194" y="336895"/>
            <a:ext cx="1277735" cy="58477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TOTALE FAMIGLIE</a:t>
            </a:r>
          </a:p>
        </p:txBody>
      </p:sp>
      <p:grpSp>
        <p:nvGrpSpPr>
          <p:cNvPr id="78" name="Gruppo 77">
            <a:extLst>
              <a:ext uri="{FF2B5EF4-FFF2-40B4-BE49-F238E27FC236}">
                <a16:creationId xmlns:a16="http://schemas.microsoft.com/office/drawing/2014/main" id="{1AB4D70D-E94A-6D5D-E428-FF57F2B709F8}"/>
              </a:ext>
            </a:extLst>
          </p:cNvPr>
          <p:cNvGrpSpPr/>
          <p:nvPr/>
        </p:nvGrpSpPr>
        <p:grpSpPr>
          <a:xfrm>
            <a:off x="8598034" y="1291536"/>
            <a:ext cx="1860997" cy="2078590"/>
            <a:chOff x="8482166" y="1729946"/>
            <a:chExt cx="1860997" cy="2078590"/>
          </a:xfrm>
        </p:grpSpPr>
        <p:graphicFrame>
          <p:nvGraphicFramePr>
            <p:cNvPr id="54" name="Grafico 53">
              <a:extLst>
                <a:ext uri="{FF2B5EF4-FFF2-40B4-BE49-F238E27FC236}">
                  <a16:creationId xmlns:a16="http://schemas.microsoft.com/office/drawing/2014/main" id="{50738C17-E4A4-0AFF-775C-03B6508EB6B4}"/>
                </a:ext>
              </a:extLst>
            </p:cNvPr>
            <p:cNvGraphicFramePr/>
            <p:nvPr>
              <p:extLst>
                <p:ext uri="{D42A27DB-BD31-4B8C-83A1-F6EECF244321}">
                  <p14:modId xmlns:p14="http://schemas.microsoft.com/office/powerpoint/2010/main" val="3076740742"/>
                </p:ext>
              </p:extLst>
            </p:nvPr>
          </p:nvGraphicFramePr>
          <p:xfrm>
            <a:off x="8482166" y="1729946"/>
            <a:ext cx="1860997" cy="2078590"/>
          </p:xfrm>
          <a:graphic>
            <a:graphicData uri="http://schemas.openxmlformats.org/drawingml/2006/chart">
              <c:chart xmlns:c="http://schemas.openxmlformats.org/drawingml/2006/chart" xmlns:r="http://schemas.openxmlformats.org/officeDocument/2006/relationships" r:id="rId7"/>
            </a:graphicData>
          </a:graphic>
        </p:graphicFrame>
        <p:sp>
          <p:nvSpPr>
            <p:cNvPr id="35" name="CasellaDiTesto 34">
              <a:extLst>
                <a:ext uri="{FF2B5EF4-FFF2-40B4-BE49-F238E27FC236}">
                  <a16:creationId xmlns:a16="http://schemas.microsoft.com/office/drawing/2014/main" id="{3F5C9A37-B3A8-F80B-645F-6D4F662E1E00}"/>
                </a:ext>
              </a:extLst>
            </p:cNvPr>
            <p:cNvSpPr txBox="1"/>
            <p:nvPr/>
          </p:nvSpPr>
          <p:spPr>
            <a:xfrm>
              <a:off x="9017817" y="2560431"/>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95%</a:t>
              </a:r>
              <a:endParaRPr lang="it-IT" sz="1400" b="1" dirty="0">
                <a:solidFill>
                  <a:srgbClr val="2D3D4D"/>
                </a:solidFill>
                <a:latin typeface="Arial" panose="020B0604020202020204" pitchFamily="34" charset="0"/>
                <a:cs typeface="Arial" panose="020B0604020202020204" pitchFamily="34" charset="0"/>
              </a:endParaRPr>
            </a:p>
          </p:txBody>
        </p:sp>
      </p:grpSp>
      <p:sp>
        <p:nvSpPr>
          <p:cNvPr id="46" name="Rettangolo 45">
            <a:extLst>
              <a:ext uri="{FF2B5EF4-FFF2-40B4-BE49-F238E27FC236}">
                <a16:creationId xmlns:a16="http://schemas.microsoft.com/office/drawing/2014/main" id="{F71A9840-D7B1-6A9C-6A7B-821FECBBD6C8}"/>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famiglie con TV</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0BAA5A52-8464-C1A1-5038-3EB50188725C}"/>
              </a:ext>
            </a:extLst>
          </p:cNvPr>
          <p:cNvSpPr txBox="1"/>
          <p:nvPr/>
        </p:nvSpPr>
        <p:spPr>
          <a:xfrm>
            <a:off x="2992483" y="1136355"/>
            <a:ext cx="805501" cy="702756"/>
          </a:xfrm>
          <a:prstGeom prst="rect">
            <a:avLst/>
          </a:prstGeom>
          <a:noFill/>
        </p:spPr>
        <p:txBody>
          <a:bodyPr wrap="square" lIns="0" tIns="0" rIns="0" bIns="0" rtlCol="0">
            <a:spAutoFit/>
          </a:bodyPr>
          <a:lstStyle/>
          <a:p>
            <a:pPr>
              <a:spcBef>
                <a:spcPts val="400"/>
              </a:spcBef>
              <a:spcAft>
                <a:spcPts val="400"/>
              </a:spcAft>
            </a:pPr>
            <a:r>
              <a:rPr lang="en-GB" sz="1300" b="1" dirty="0">
                <a:solidFill>
                  <a:srgbClr val="2D3D4D"/>
                </a:solidFill>
                <a:latin typeface="Arial" panose="020B0604020202020204" pitchFamily="34" charset="0"/>
                <a:cs typeface="Arial" panose="020B0604020202020204" pitchFamily="34" charset="0"/>
              </a:rPr>
              <a:t>FAMIGLIE CON TV…</a:t>
            </a:r>
          </a:p>
          <a:p>
            <a:pPr>
              <a:spcBef>
                <a:spcPts val="400"/>
              </a:spcBef>
              <a:spcAft>
                <a:spcPts val="400"/>
              </a:spcAft>
            </a:pPr>
            <a:endParaRPr lang="en-GB" sz="1300" b="1" dirty="0">
              <a:solidFill>
                <a:srgbClr val="2D3D4D"/>
              </a:solidFill>
              <a:latin typeface="Arial" panose="020B0604020202020204" pitchFamily="34" charset="0"/>
              <a:cs typeface="Arial" panose="020B0604020202020204" pitchFamily="34" charset="0"/>
            </a:endParaRPr>
          </a:p>
        </p:txBody>
      </p:sp>
      <p:sp>
        <p:nvSpPr>
          <p:cNvPr id="13" name="TextBox 7">
            <a:extLst>
              <a:ext uri="{FF2B5EF4-FFF2-40B4-BE49-F238E27FC236}">
                <a16:creationId xmlns:a16="http://schemas.microsoft.com/office/drawing/2014/main" id="{E735D40C-FF07-98C9-42C0-A973850BE0B3}"/>
              </a:ext>
            </a:extLst>
          </p:cNvPr>
          <p:cNvSpPr txBox="1"/>
          <p:nvPr/>
        </p:nvSpPr>
        <p:spPr>
          <a:xfrm>
            <a:off x="2992484" y="5237633"/>
            <a:ext cx="848946" cy="215444"/>
          </a:xfrm>
          <a:prstGeom prst="rect">
            <a:avLst/>
          </a:prstGeom>
          <a:noFill/>
        </p:spPr>
        <p:txBody>
          <a:bodyPr wrap="square" lIns="0" tIns="0" rIns="0" bIns="0" rtlCol="0">
            <a:spAutoFit/>
          </a:bodyPr>
          <a:lstStyle/>
          <a:p>
            <a:pPr>
              <a:spcBef>
                <a:spcPts val="400"/>
              </a:spcBef>
              <a:spcAft>
                <a:spcPts val="400"/>
              </a:spcAft>
            </a:pPr>
            <a:r>
              <a:rPr lang="en-GB" sz="1400" b="1" dirty="0">
                <a:solidFill>
                  <a:srgbClr val="2D3D4D"/>
                </a:solidFill>
                <a:latin typeface="Arial" panose="020B0604020202020204" pitchFamily="34" charset="0"/>
                <a:cs typeface="Arial" panose="020B0604020202020204" pitchFamily="34" charset="0"/>
              </a:rPr>
              <a:t>HEVC</a:t>
            </a:r>
          </a:p>
        </p:txBody>
      </p:sp>
      <p:grpSp>
        <p:nvGrpSpPr>
          <p:cNvPr id="85" name="Gruppo 84">
            <a:extLst>
              <a:ext uri="{FF2B5EF4-FFF2-40B4-BE49-F238E27FC236}">
                <a16:creationId xmlns:a16="http://schemas.microsoft.com/office/drawing/2014/main" id="{496159BA-AB56-2549-7870-AB89FB0284E4}"/>
              </a:ext>
            </a:extLst>
          </p:cNvPr>
          <p:cNvGrpSpPr/>
          <p:nvPr/>
        </p:nvGrpSpPr>
        <p:grpSpPr>
          <a:xfrm>
            <a:off x="5166320" y="3543735"/>
            <a:ext cx="1860997" cy="2160000"/>
            <a:chOff x="5090823" y="3569632"/>
            <a:chExt cx="1860997" cy="2160000"/>
          </a:xfrm>
        </p:grpSpPr>
        <p:graphicFrame>
          <p:nvGraphicFramePr>
            <p:cNvPr id="68" name="Grafico 67">
              <a:extLst>
                <a:ext uri="{FF2B5EF4-FFF2-40B4-BE49-F238E27FC236}">
                  <a16:creationId xmlns:a16="http://schemas.microsoft.com/office/drawing/2014/main" id="{3A35D5C2-E6F4-262C-CDA0-95D9E97ECE08}"/>
                </a:ext>
              </a:extLst>
            </p:cNvPr>
            <p:cNvGraphicFramePr/>
            <p:nvPr>
              <p:extLst>
                <p:ext uri="{D42A27DB-BD31-4B8C-83A1-F6EECF244321}">
                  <p14:modId xmlns:p14="http://schemas.microsoft.com/office/powerpoint/2010/main" val="3076157079"/>
                </p:ext>
              </p:extLst>
            </p:nvPr>
          </p:nvGraphicFramePr>
          <p:xfrm>
            <a:off x="5090823" y="3569632"/>
            <a:ext cx="1860997" cy="2160000"/>
          </p:xfrm>
          <a:graphic>
            <a:graphicData uri="http://schemas.openxmlformats.org/drawingml/2006/chart">
              <c:chart xmlns:c="http://schemas.openxmlformats.org/drawingml/2006/chart" xmlns:r="http://schemas.openxmlformats.org/officeDocument/2006/relationships" r:id="rId8"/>
            </a:graphicData>
          </a:graphic>
        </p:graphicFrame>
        <p:sp>
          <p:nvSpPr>
            <p:cNvPr id="19" name="CasellaDiTesto 18">
              <a:extLst>
                <a:ext uri="{FF2B5EF4-FFF2-40B4-BE49-F238E27FC236}">
                  <a16:creationId xmlns:a16="http://schemas.microsoft.com/office/drawing/2014/main" id="{1365A53F-03FF-E81E-EFDE-167C394406E1}"/>
                </a:ext>
              </a:extLst>
            </p:cNvPr>
            <p:cNvSpPr txBox="1"/>
            <p:nvPr/>
          </p:nvSpPr>
          <p:spPr>
            <a:xfrm>
              <a:off x="5674574" y="4437359"/>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83%</a:t>
              </a:r>
              <a:endParaRPr lang="it-IT" sz="1400" b="1" dirty="0">
                <a:solidFill>
                  <a:srgbClr val="2D3D4D"/>
                </a:solidFill>
                <a:latin typeface="Arial" panose="020B0604020202020204" pitchFamily="34" charset="0"/>
                <a:cs typeface="Arial" panose="020B0604020202020204" pitchFamily="34" charset="0"/>
              </a:endParaRPr>
            </a:p>
          </p:txBody>
        </p:sp>
      </p:grpSp>
      <p:grpSp>
        <p:nvGrpSpPr>
          <p:cNvPr id="82" name="Gruppo 81">
            <a:extLst>
              <a:ext uri="{FF2B5EF4-FFF2-40B4-BE49-F238E27FC236}">
                <a16:creationId xmlns:a16="http://schemas.microsoft.com/office/drawing/2014/main" id="{27635824-49E2-15A1-49FF-8D113952CF39}"/>
              </a:ext>
            </a:extLst>
          </p:cNvPr>
          <p:cNvGrpSpPr/>
          <p:nvPr/>
        </p:nvGrpSpPr>
        <p:grpSpPr>
          <a:xfrm>
            <a:off x="6866220" y="3543735"/>
            <a:ext cx="1860997" cy="2160000"/>
            <a:chOff x="6787490" y="3569632"/>
            <a:chExt cx="1860997" cy="2160000"/>
          </a:xfrm>
        </p:grpSpPr>
        <p:graphicFrame>
          <p:nvGraphicFramePr>
            <p:cNvPr id="69" name="Grafico 68">
              <a:extLst>
                <a:ext uri="{FF2B5EF4-FFF2-40B4-BE49-F238E27FC236}">
                  <a16:creationId xmlns:a16="http://schemas.microsoft.com/office/drawing/2014/main" id="{DB007B1F-2761-A46B-ED7C-38B7C5F34971}"/>
                </a:ext>
              </a:extLst>
            </p:cNvPr>
            <p:cNvGraphicFramePr/>
            <p:nvPr>
              <p:extLst>
                <p:ext uri="{D42A27DB-BD31-4B8C-83A1-F6EECF244321}">
                  <p14:modId xmlns:p14="http://schemas.microsoft.com/office/powerpoint/2010/main" val="203753949"/>
                </p:ext>
              </p:extLst>
            </p:nvPr>
          </p:nvGraphicFramePr>
          <p:xfrm>
            <a:off x="6787490" y="3569632"/>
            <a:ext cx="1860997" cy="2160000"/>
          </p:xfrm>
          <a:graphic>
            <a:graphicData uri="http://schemas.openxmlformats.org/drawingml/2006/chart">
              <c:chart xmlns:c="http://schemas.openxmlformats.org/drawingml/2006/chart" xmlns:r="http://schemas.openxmlformats.org/officeDocument/2006/relationships" r:id="rId9"/>
            </a:graphicData>
          </a:graphic>
        </p:graphicFrame>
        <p:sp>
          <p:nvSpPr>
            <p:cNvPr id="20" name="CasellaDiTesto 19">
              <a:extLst>
                <a:ext uri="{FF2B5EF4-FFF2-40B4-BE49-F238E27FC236}">
                  <a16:creationId xmlns:a16="http://schemas.microsoft.com/office/drawing/2014/main" id="{464534E8-C768-871F-5371-B25EDA8B783F}"/>
                </a:ext>
              </a:extLst>
            </p:cNvPr>
            <p:cNvSpPr txBox="1"/>
            <p:nvPr/>
          </p:nvSpPr>
          <p:spPr>
            <a:xfrm>
              <a:off x="7354259" y="4437359"/>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86%</a:t>
              </a:r>
              <a:endParaRPr lang="it-IT" sz="1400" b="1" dirty="0">
                <a:solidFill>
                  <a:srgbClr val="2D3D4D"/>
                </a:solidFill>
                <a:latin typeface="Arial" panose="020B0604020202020204" pitchFamily="34" charset="0"/>
                <a:cs typeface="Arial" panose="020B0604020202020204" pitchFamily="34" charset="0"/>
              </a:endParaRPr>
            </a:p>
          </p:txBody>
        </p:sp>
      </p:grpSp>
      <p:grpSp>
        <p:nvGrpSpPr>
          <p:cNvPr id="77" name="Gruppo 76">
            <a:extLst>
              <a:ext uri="{FF2B5EF4-FFF2-40B4-BE49-F238E27FC236}">
                <a16:creationId xmlns:a16="http://schemas.microsoft.com/office/drawing/2014/main" id="{C68E1A23-291A-449C-8CB2-BE8AE17099D1}"/>
              </a:ext>
            </a:extLst>
          </p:cNvPr>
          <p:cNvGrpSpPr/>
          <p:nvPr/>
        </p:nvGrpSpPr>
        <p:grpSpPr>
          <a:xfrm>
            <a:off x="3319061" y="3985661"/>
            <a:ext cx="2340000" cy="1548000"/>
            <a:chOff x="3194137" y="4011558"/>
            <a:chExt cx="2340000" cy="1548000"/>
          </a:xfrm>
        </p:grpSpPr>
        <p:graphicFrame>
          <p:nvGraphicFramePr>
            <p:cNvPr id="67" name="Grafico 66">
              <a:extLst>
                <a:ext uri="{FF2B5EF4-FFF2-40B4-BE49-F238E27FC236}">
                  <a16:creationId xmlns:a16="http://schemas.microsoft.com/office/drawing/2014/main" id="{AA9B2D11-193D-DFA7-E5BA-E5B35D98556F}"/>
                </a:ext>
              </a:extLst>
            </p:cNvPr>
            <p:cNvGraphicFramePr/>
            <p:nvPr>
              <p:extLst>
                <p:ext uri="{D42A27DB-BD31-4B8C-83A1-F6EECF244321}">
                  <p14:modId xmlns:p14="http://schemas.microsoft.com/office/powerpoint/2010/main" val="1170879149"/>
                </p:ext>
              </p:extLst>
            </p:nvPr>
          </p:nvGraphicFramePr>
          <p:xfrm>
            <a:off x="3194137" y="4011558"/>
            <a:ext cx="2340000" cy="1548000"/>
          </p:xfrm>
          <a:graphic>
            <a:graphicData uri="http://schemas.openxmlformats.org/drawingml/2006/chart">
              <c:chart xmlns:c="http://schemas.openxmlformats.org/drawingml/2006/chart" xmlns:r="http://schemas.openxmlformats.org/officeDocument/2006/relationships" r:id="rId10"/>
            </a:graphicData>
          </a:graphic>
        </p:graphicFrame>
        <p:sp>
          <p:nvSpPr>
            <p:cNvPr id="21" name="CasellaDiTesto 20">
              <a:extLst>
                <a:ext uri="{FF2B5EF4-FFF2-40B4-BE49-F238E27FC236}">
                  <a16:creationId xmlns:a16="http://schemas.microsoft.com/office/drawing/2014/main" id="{B4DDC6FE-FF67-7B7F-B89D-7793816B59E8}"/>
                </a:ext>
              </a:extLst>
            </p:cNvPr>
            <p:cNvSpPr txBox="1"/>
            <p:nvPr/>
          </p:nvSpPr>
          <p:spPr>
            <a:xfrm>
              <a:off x="3987736" y="4636143"/>
              <a:ext cx="752969" cy="307777"/>
            </a:xfrm>
            <a:prstGeom prst="rect">
              <a:avLst/>
            </a:prstGeom>
            <a:noFill/>
          </p:spPr>
          <p:txBody>
            <a:bodyPr wrap="square" lIns="0" tIns="0" rIns="0" bIns="0" rtlCol="0">
              <a:spAutoFit/>
            </a:bodyPr>
            <a:lstStyle/>
            <a:p>
              <a:pPr algn="ctr"/>
              <a:r>
                <a:rPr lang="it-IT" sz="2000" b="1" dirty="0">
                  <a:solidFill>
                    <a:srgbClr val="2D3D4D"/>
                  </a:solidFill>
                  <a:latin typeface="Arial" panose="020B0604020202020204" pitchFamily="34" charset="0"/>
                  <a:cs typeface="Arial" panose="020B0604020202020204" pitchFamily="34" charset="0"/>
                </a:rPr>
                <a:t>76%</a:t>
              </a:r>
              <a:endParaRPr lang="it-IT" sz="1200" b="1" dirty="0">
                <a:solidFill>
                  <a:srgbClr val="2D3D4D"/>
                </a:solidFill>
                <a:latin typeface="Arial" panose="020B0604020202020204" pitchFamily="34" charset="0"/>
                <a:cs typeface="Arial" panose="020B0604020202020204" pitchFamily="34" charset="0"/>
              </a:endParaRPr>
            </a:p>
          </p:txBody>
        </p:sp>
      </p:grpSp>
      <p:grpSp>
        <p:nvGrpSpPr>
          <p:cNvPr id="81" name="Gruppo 80">
            <a:extLst>
              <a:ext uri="{FF2B5EF4-FFF2-40B4-BE49-F238E27FC236}">
                <a16:creationId xmlns:a16="http://schemas.microsoft.com/office/drawing/2014/main" id="{8494DFAF-49B3-8B86-E670-813C1AC4D835}"/>
              </a:ext>
            </a:extLst>
          </p:cNvPr>
          <p:cNvGrpSpPr/>
          <p:nvPr/>
        </p:nvGrpSpPr>
        <p:grpSpPr>
          <a:xfrm>
            <a:off x="10300857" y="3543735"/>
            <a:ext cx="1860997" cy="2160000"/>
            <a:chOff x="10258540" y="3569632"/>
            <a:chExt cx="1860997" cy="2160000"/>
          </a:xfrm>
        </p:grpSpPr>
        <p:graphicFrame>
          <p:nvGraphicFramePr>
            <p:cNvPr id="71" name="Grafico 70">
              <a:extLst>
                <a:ext uri="{FF2B5EF4-FFF2-40B4-BE49-F238E27FC236}">
                  <a16:creationId xmlns:a16="http://schemas.microsoft.com/office/drawing/2014/main" id="{D6DEF228-C90F-4152-7B6D-22F4CF38957F}"/>
                </a:ext>
              </a:extLst>
            </p:cNvPr>
            <p:cNvGraphicFramePr/>
            <p:nvPr>
              <p:extLst>
                <p:ext uri="{D42A27DB-BD31-4B8C-83A1-F6EECF244321}">
                  <p14:modId xmlns:p14="http://schemas.microsoft.com/office/powerpoint/2010/main" val="3268880957"/>
                </p:ext>
              </p:extLst>
            </p:nvPr>
          </p:nvGraphicFramePr>
          <p:xfrm>
            <a:off x="10258540" y="3569632"/>
            <a:ext cx="1860997" cy="2160000"/>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sellaDiTesto 24">
              <a:extLst>
                <a:ext uri="{FF2B5EF4-FFF2-40B4-BE49-F238E27FC236}">
                  <a16:creationId xmlns:a16="http://schemas.microsoft.com/office/drawing/2014/main" id="{862EFE42-A287-FAFF-680D-1703666A2E0B}"/>
                </a:ext>
              </a:extLst>
            </p:cNvPr>
            <p:cNvSpPr txBox="1"/>
            <p:nvPr/>
          </p:nvSpPr>
          <p:spPr>
            <a:xfrm>
              <a:off x="10823372" y="4437359"/>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85%</a:t>
              </a:r>
              <a:endParaRPr lang="it-IT" sz="1400" b="1" dirty="0">
                <a:solidFill>
                  <a:srgbClr val="2D3D4D"/>
                </a:solidFill>
                <a:latin typeface="Arial" panose="020B0604020202020204" pitchFamily="34" charset="0"/>
                <a:cs typeface="Arial" panose="020B0604020202020204" pitchFamily="34" charset="0"/>
              </a:endParaRPr>
            </a:p>
          </p:txBody>
        </p:sp>
      </p:grpSp>
      <p:grpSp>
        <p:nvGrpSpPr>
          <p:cNvPr id="79" name="Gruppo 78">
            <a:extLst>
              <a:ext uri="{FF2B5EF4-FFF2-40B4-BE49-F238E27FC236}">
                <a16:creationId xmlns:a16="http://schemas.microsoft.com/office/drawing/2014/main" id="{90711853-0C98-719C-770B-125A1B70DDAA}"/>
              </a:ext>
            </a:extLst>
          </p:cNvPr>
          <p:cNvGrpSpPr/>
          <p:nvPr/>
        </p:nvGrpSpPr>
        <p:grpSpPr>
          <a:xfrm>
            <a:off x="8598034" y="3543735"/>
            <a:ext cx="1860997" cy="2160000"/>
            <a:chOff x="8466762" y="3569632"/>
            <a:chExt cx="1860997" cy="2160000"/>
          </a:xfrm>
        </p:grpSpPr>
        <p:graphicFrame>
          <p:nvGraphicFramePr>
            <p:cNvPr id="70" name="Grafico 69">
              <a:extLst>
                <a:ext uri="{FF2B5EF4-FFF2-40B4-BE49-F238E27FC236}">
                  <a16:creationId xmlns:a16="http://schemas.microsoft.com/office/drawing/2014/main" id="{AECA79D8-25D8-B1EB-C9A9-D498E1766775}"/>
                </a:ext>
              </a:extLst>
            </p:cNvPr>
            <p:cNvGraphicFramePr/>
            <p:nvPr>
              <p:extLst>
                <p:ext uri="{D42A27DB-BD31-4B8C-83A1-F6EECF244321}">
                  <p14:modId xmlns:p14="http://schemas.microsoft.com/office/powerpoint/2010/main" val="959289491"/>
                </p:ext>
              </p:extLst>
            </p:nvPr>
          </p:nvGraphicFramePr>
          <p:xfrm>
            <a:off x="8466762" y="3569632"/>
            <a:ext cx="1860997" cy="2160000"/>
          </p:xfrm>
          <a:graphic>
            <a:graphicData uri="http://schemas.openxmlformats.org/drawingml/2006/chart">
              <c:chart xmlns:c="http://schemas.openxmlformats.org/drawingml/2006/chart" xmlns:r="http://schemas.openxmlformats.org/officeDocument/2006/relationships" r:id="rId12"/>
            </a:graphicData>
          </a:graphic>
        </p:graphicFrame>
        <p:sp>
          <p:nvSpPr>
            <p:cNvPr id="26" name="CasellaDiTesto 25">
              <a:extLst>
                <a:ext uri="{FF2B5EF4-FFF2-40B4-BE49-F238E27FC236}">
                  <a16:creationId xmlns:a16="http://schemas.microsoft.com/office/drawing/2014/main" id="{3E31DD44-610F-8DCD-6403-5809B852C917}"/>
                </a:ext>
              </a:extLst>
            </p:cNvPr>
            <p:cNvSpPr txBox="1"/>
            <p:nvPr/>
          </p:nvSpPr>
          <p:spPr>
            <a:xfrm>
              <a:off x="9017817" y="4437359"/>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92%</a:t>
              </a:r>
              <a:endParaRPr lang="it-IT" sz="1400" b="1" dirty="0">
                <a:solidFill>
                  <a:srgbClr val="2D3D4D"/>
                </a:solidFill>
                <a:latin typeface="Arial" panose="020B0604020202020204" pitchFamily="34" charset="0"/>
                <a:cs typeface="Arial" panose="020B0604020202020204" pitchFamily="34" charset="0"/>
              </a:endParaRPr>
            </a:p>
          </p:txBody>
        </p:sp>
      </p:grpSp>
      <p:cxnSp>
        <p:nvCxnSpPr>
          <p:cNvPr id="72" name="Connettore diritto 5">
            <a:extLst>
              <a:ext uri="{FF2B5EF4-FFF2-40B4-BE49-F238E27FC236}">
                <a16:creationId xmlns:a16="http://schemas.microsoft.com/office/drawing/2014/main" id="{A2B9FD7C-2CC0-84BE-D430-4559ED3DE1FD}"/>
              </a:ext>
            </a:extLst>
          </p:cNvPr>
          <p:cNvCxnSpPr>
            <a:cxnSpLocks/>
          </p:cNvCxnSpPr>
          <p:nvPr/>
        </p:nvCxnSpPr>
        <p:spPr>
          <a:xfrm flipH="1">
            <a:off x="3000375" y="3539897"/>
            <a:ext cx="8964613" cy="0"/>
          </a:xfrm>
          <a:prstGeom prst="line">
            <a:avLst/>
          </a:prstGeom>
          <a:ln w="12700">
            <a:solidFill>
              <a:srgbClr val="2D3D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042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81825-2C55-881F-1820-F773E76E78C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20C981-4D5A-D9EC-C9BA-88DE3BD9CCF9}"/>
              </a:ext>
            </a:extLst>
          </p:cNvPr>
          <p:cNvSpPr txBox="1"/>
          <p:nvPr/>
        </p:nvSpPr>
        <p:spPr>
          <a:xfrm>
            <a:off x="12422038" y="6883879"/>
            <a:ext cx="184731" cy="369332"/>
          </a:xfrm>
          <a:prstGeom prst="rect">
            <a:avLst/>
          </a:prstGeom>
          <a:noFill/>
        </p:spPr>
        <p:txBody>
          <a:bodyPr wrap="none" rtlCol="0">
            <a:spAutoFit/>
          </a:bodyPr>
          <a:lstStyle/>
          <a:p>
            <a:endParaRPr lang="it-IT"/>
          </a:p>
        </p:txBody>
      </p:sp>
      <p:sp>
        <p:nvSpPr>
          <p:cNvPr id="4" name="TextBox 3">
            <a:extLst>
              <a:ext uri="{FF2B5EF4-FFF2-40B4-BE49-F238E27FC236}">
                <a16:creationId xmlns:a16="http://schemas.microsoft.com/office/drawing/2014/main" id="{D3C933F1-A6A8-5CB8-B91F-7C114404B665}"/>
              </a:ext>
            </a:extLst>
          </p:cNvPr>
          <p:cNvSpPr txBox="1"/>
          <p:nvPr/>
        </p:nvSpPr>
        <p:spPr>
          <a:xfrm>
            <a:off x="11794921" y="6937695"/>
            <a:ext cx="184731" cy="369332"/>
          </a:xfrm>
          <a:prstGeom prst="rect">
            <a:avLst/>
          </a:prstGeom>
          <a:noFill/>
        </p:spPr>
        <p:txBody>
          <a:bodyPr wrap="none" rtlCol="0">
            <a:spAutoFit/>
          </a:bodyPr>
          <a:lstStyle/>
          <a:p>
            <a:endParaRPr lang="it-IT"/>
          </a:p>
        </p:txBody>
      </p:sp>
      <p:sp>
        <p:nvSpPr>
          <p:cNvPr id="3" name="Google Shape;133;p26">
            <a:extLst>
              <a:ext uri="{FF2B5EF4-FFF2-40B4-BE49-F238E27FC236}">
                <a16:creationId xmlns:a16="http://schemas.microsoft.com/office/drawing/2014/main" id="{570E9585-D5F6-851A-4DEA-4572E097FF33}"/>
              </a:ext>
            </a:extLst>
          </p:cNvPr>
          <p:cNvSpPr txBox="1">
            <a:spLocks/>
          </p:cNvSpPr>
          <p:nvPr/>
        </p:nvSpPr>
        <p:spPr>
          <a:xfrm>
            <a:off x="1598890" y="2227733"/>
            <a:ext cx="8994220" cy="2127567"/>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b="1" dirty="0">
                <a:solidFill>
                  <a:srgbClr val="2D3D4D"/>
                </a:solidFill>
                <a:latin typeface="Arial" panose="020B0604020202020204" pitchFamily="34" charset="0"/>
                <a:ea typeface="Montserrat"/>
                <a:cs typeface="Arial" panose="020B0604020202020204" pitchFamily="34" charset="0"/>
                <a:sym typeface="Montserrat"/>
              </a:rPr>
              <a:t>Il</a:t>
            </a:r>
            <a:r>
              <a:rPr lang="it-IT" b="1" dirty="0">
                <a:solidFill>
                  <a:srgbClr val="00E1FA"/>
                </a:solidFill>
                <a:latin typeface="Arial" panose="020B0604020202020204" pitchFamily="34" charset="0"/>
                <a:ea typeface="Montserrat"/>
                <a:cs typeface="Arial" panose="020B0604020202020204" pitchFamily="34" charset="0"/>
                <a:sym typeface="Montserrat"/>
              </a:rPr>
              <a:t> </a:t>
            </a:r>
            <a:r>
              <a:rPr lang="it-IT" b="1" dirty="0" err="1">
                <a:solidFill>
                  <a:srgbClr val="00E1FA"/>
                </a:solidFill>
                <a:latin typeface="Arial" panose="020B0604020202020204" pitchFamily="34" charset="0"/>
                <a:ea typeface="Montserrat"/>
                <a:cs typeface="Arial" panose="020B0604020202020204" pitchFamily="34" charset="0"/>
                <a:sym typeface="Montserrat"/>
              </a:rPr>
              <a:t>digital</a:t>
            </a:r>
            <a:r>
              <a:rPr lang="it-IT" b="1" dirty="0">
                <a:solidFill>
                  <a:srgbClr val="00E1FA"/>
                </a:solidFill>
                <a:latin typeface="Arial" panose="020B0604020202020204" pitchFamily="34" charset="0"/>
                <a:ea typeface="Montserrat"/>
                <a:cs typeface="Arial" panose="020B0604020202020204" pitchFamily="34" charset="0"/>
                <a:sym typeface="Montserrat"/>
              </a:rPr>
              <a:t> </a:t>
            </a:r>
            <a:r>
              <a:rPr lang="it-IT" b="1" dirty="0">
                <a:solidFill>
                  <a:srgbClr val="2D3D4D"/>
                </a:solidFill>
                <a:latin typeface="Arial" panose="020B0604020202020204" pitchFamily="34" charset="0"/>
                <a:ea typeface="Montserrat"/>
                <a:cs typeface="Arial" panose="020B0604020202020204" pitchFamily="34" charset="0"/>
                <a:sym typeface="Montserrat"/>
              </a:rPr>
              <a:t>nel nido</a:t>
            </a:r>
          </a:p>
        </p:txBody>
      </p:sp>
    </p:spTree>
    <p:extLst>
      <p:ext uri="{BB962C8B-B14F-4D97-AF65-F5344CB8AC3E}">
        <p14:creationId xmlns:p14="http://schemas.microsoft.com/office/powerpoint/2010/main" val="7797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D856-C59F-1BF8-90E6-ACE7894465E6}"/>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C62239DA-446A-20AF-C959-E18CD94DB440}"/>
              </a:ext>
            </a:extLst>
          </p:cNvPr>
          <p:cNvSpPr>
            <a:spLocks noGrp="1"/>
          </p:cNvSpPr>
          <p:nvPr>
            <p:ph type="title"/>
          </p:nvPr>
        </p:nvSpPr>
        <p:spPr>
          <a:xfrm>
            <a:off x="167578" y="367190"/>
            <a:ext cx="2375205" cy="3061810"/>
          </a:xfrm>
        </p:spPr>
        <p:txBody>
          <a:bodyPr/>
          <a:lstStyle/>
          <a:p>
            <a:r>
              <a:rPr lang="it-IT" dirty="0"/>
              <a:t>I giovani </a:t>
            </a:r>
            <a:br>
              <a:rPr lang="it-IT" dirty="0"/>
            </a:br>
            <a:r>
              <a:rPr lang="it-IT" dirty="0"/>
              <a:t>in volo viaggiano leggeri</a:t>
            </a:r>
          </a:p>
        </p:txBody>
      </p:sp>
      <p:sp>
        <p:nvSpPr>
          <p:cNvPr id="46" name="Rettangolo 45">
            <a:extLst>
              <a:ext uri="{FF2B5EF4-FFF2-40B4-BE49-F238E27FC236}">
                <a16:creationId xmlns:a16="http://schemas.microsoft.com/office/drawing/2014/main" id="{788AB9B0-9280-0E64-57C2-6EB22890B84D}"/>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famiglie</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5" name="Rettangolo 4">
            <a:extLst>
              <a:ext uri="{FF2B5EF4-FFF2-40B4-BE49-F238E27FC236}">
                <a16:creationId xmlns:a16="http://schemas.microsoft.com/office/drawing/2014/main" id="{E09FAAFC-E865-23AE-3041-BCC965A7EB4D}"/>
              </a:ext>
            </a:extLst>
          </p:cNvPr>
          <p:cNvSpPr/>
          <p:nvPr/>
        </p:nvSpPr>
        <p:spPr>
          <a:xfrm>
            <a:off x="5183487" y="4460077"/>
            <a:ext cx="900000" cy="587876"/>
          </a:xfrm>
          <a:prstGeom prst="rect">
            <a:avLst/>
          </a:prstGeom>
          <a:solidFill>
            <a:srgbClr val="384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1" name="CasellaDiTesto 20">
            <a:extLst>
              <a:ext uri="{FF2B5EF4-FFF2-40B4-BE49-F238E27FC236}">
                <a16:creationId xmlns:a16="http://schemas.microsoft.com/office/drawing/2014/main" id="{0AA51A63-53A5-98D5-4850-918F9E7AE487}"/>
              </a:ext>
            </a:extLst>
          </p:cNvPr>
          <p:cNvSpPr txBox="1"/>
          <p:nvPr/>
        </p:nvSpPr>
        <p:spPr>
          <a:xfrm>
            <a:off x="5261256" y="4003413"/>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12%</a:t>
            </a:r>
          </a:p>
        </p:txBody>
      </p:sp>
      <p:sp>
        <p:nvSpPr>
          <p:cNvPr id="51" name="CasellaDiTesto 50">
            <a:extLst>
              <a:ext uri="{FF2B5EF4-FFF2-40B4-BE49-F238E27FC236}">
                <a16:creationId xmlns:a16="http://schemas.microsoft.com/office/drawing/2014/main" id="{CCD27993-45E6-0672-8D49-64F015D152FC}"/>
              </a:ext>
            </a:extLst>
          </p:cNvPr>
          <p:cNvSpPr txBox="1"/>
          <p:nvPr/>
        </p:nvSpPr>
        <p:spPr>
          <a:xfrm>
            <a:off x="5011030" y="5038460"/>
            <a:ext cx="126321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6" name="Rettangolo 5">
            <a:extLst>
              <a:ext uri="{FF2B5EF4-FFF2-40B4-BE49-F238E27FC236}">
                <a16:creationId xmlns:a16="http://schemas.microsoft.com/office/drawing/2014/main" id="{83E794E9-4294-1D7F-0AAF-EA3F6D0778C6}"/>
              </a:ext>
            </a:extLst>
          </p:cNvPr>
          <p:cNvSpPr/>
          <p:nvPr/>
        </p:nvSpPr>
        <p:spPr>
          <a:xfrm>
            <a:off x="6487506" y="4054542"/>
            <a:ext cx="900000" cy="983917"/>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4CB98551-6915-3698-BD40-D7CCBCB202CB}"/>
              </a:ext>
            </a:extLst>
          </p:cNvPr>
          <p:cNvSpPr txBox="1"/>
          <p:nvPr/>
        </p:nvSpPr>
        <p:spPr>
          <a:xfrm>
            <a:off x="6578545" y="3401825"/>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21%</a:t>
            </a:r>
          </a:p>
        </p:txBody>
      </p:sp>
      <p:sp>
        <p:nvSpPr>
          <p:cNvPr id="52" name="CasellaDiTesto 51">
            <a:extLst>
              <a:ext uri="{FF2B5EF4-FFF2-40B4-BE49-F238E27FC236}">
                <a16:creationId xmlns:a16="http://schemas.microsoft.com/office/drawing/2014/main" id="{3F6F94DE-D0BC-5408-AEF2-3FCF80BD115D}"/>
              </a:ext>
            </a:extLst>
          </p:cNvPr>
          <p:cNvSpPr txBox="1"/>
          <p:nvPr/>
        </p:nvSpPr>
        <p:spPr>
          <a:xfrm>
            <a:off x="6441277" y="5038460"/>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8" name="Rettangolo 7">
            <a:extLst>
              <a:ext uri="{FF2B5EF4-FFF2-40B4-BE49-F238E27FC236}">
                <a16:creationId xmlns:a16="http://schemas.microsoft.com/office/drawing/2014/main" id="{5003030C-7288-7D28-2825-61FB93872420}"/>
              </a:ext>
            </a:extLst>
          </p:cNvPr>
          <p:cNvSpPr/>
          <p:nvPr/>
        </p:nvSpPr>
        <p:spPr>
          <a:xfrm>
            <a:off x="7810834" y="4392128"/>
            <a:ext cx="900000" cy="646331"/>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EEA14AB2-6872-51FF-227F-DA1AF3206512}"/>
              </a:ext>
            </a:extLst>
          </p:cNvPr>
          <p:cNvSpPr txBox="1"/>
          <p:nvPr/>
        </p:nvSpPr>
        <p:spPr>
          <a:xfrm>
            <a:off x="7888370" y="3960508"/>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14%</a:t>
            </a:r>
          </a:p>
        </p:txBody>
      </p:sp>
      <p:sp>
        <p:nvSpPr>
          <p:cNvPr id="53" name="CasellaDiTesto 52">
            <a:extLst>
              <a:ext uri="{FF2B5EF4-FFF2-40B4-BE49-F238E27FC236}">
                <a16:creationId xmlns:a16="http://schemas.microsoft.com/office/drawing/2014/main" id="{BAB9D515-889B-5724-723B-AC1EB8C662FD}"/>
              </a:ext>
            </a:extLst>
          </p:cNvPr>
          <p:cNvSpPr txBox="1"/>
          <p:nvPr/>
        </p:nvSpPr>
        <p:spPr>
          <a:xfrm>
            <a:off x="7600766" y="5038460"/>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13" name="Rettangolo 12">
            <a:extLst>
              <a:ext uri="{FF2B5EF4-FFF2-40B4-BE49-F238E27FC236}">
                <a16:creationId xmlns:a16="http://schemas.microsoft.com/office/drawing/2014/main" id="{590F80DB-DD1C-9CB3-385E-AB0BC8144774}"/>
              </a:ext>
            </a:extLst>
          </p:cNvPr>
          <p:cNvSpPr/>
          <p:nvPr/>
        </p:nvSpPr>
        <p:spPr>
          <a:xfrm>
            <a:off x="9134162" y="4275410"/>
            <a:ext cx="900000" cy="76304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6" name="CasellaDiTesto 25">
            <a:extLst>
              <a:ext uri="{FF2B5EF4-FFF2-40B4-BE49-F238E27FC236}">
                <a16:creationId xmlns:a16="http://schemas.microsoft.com/office/drawing/2014/main" id="{475BC348-D395-E49E-C801-66B20359B1CC}"/>
              </a:ext>
            </a:extLst>
          </p:cNvPr>
          <p:cNvSpPr txBox="1"/>
          <p:nvPr/>
        </p:nvSpPr>
        <p:spPr>
          <a:xfrm>
            <a:off x="9226470" y="3886825"/>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15%</a:t>
            </a:r>
          </a:p>
        </p:txBody>
      </p:sp>
      <p:sp>
        <p:nvSpPr>
          <p:cNvPr id="54" name="CasellaDiTesto 53">
            <a:extLst>
              <a:ext uri="{FF2B5EF4-FFF2-40B4-BE49-F238E27FC236}">
                <a16:creationId xmlns:a16="http://schemas.microsoft.com/office/drawing/2014/main" id="{CCBE9FCD-B000-3279-2094-BAC914189D12}"/>
              </a:ext>
            </a:extLst>
          </p:cNvPr>
          <p:cNvSpPr txBox="1"/>
          <p:nvPr/>
        </p:nvSpPr>
        <p:spPr>
          <a:xfrm>
            <a:off x="9092279" y="5038460"/>
            <a:ext cx="108698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56" name="CasellaDiTesto 55">
            <a:extLst>
              <a:ext uri="{FF2B5EF4-FFF2-40B4-BE49-F238E27FC236}">
                <a16:creationId xmlns:a16="http://schemas.microsoft.com/office/drawing/2014/main" id="{B54A90DE-B0E3-5AB8-84A3-4F1D8240CDB5}"/>
              </a:ext>
            </a:extLst>
          </p:cNvPr>
          <p:cNvSpPr txBox="1"/>
          <p:nvPr/>
        </p:nvSpPr>
        <p:spPr>
          <a:xfrm>
            <a:off x="3122636" y="342138"/>
            <a:ext cx="4655373" cy="584775"/>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CONNESSIONE SOLO DA SMARTPHONE</a:t>
            </a:r>
          </a:p>
          <a:p>
            <a:pPr marL="0" marR="0" lvl="0" indent="0" defTabSz="914400" rtl="0" eaLnBrk="1" fontAlgn="auto" latinLnBrk="0" hangingPunct="1">
              <a:buClrTx/>
              <a:buSzTx/>
              <a:buFontTx/>
              <a:buNone/>
              <a:tabLst/>
              <a:defRPr/>
            </a:pPr>
            <a:endPar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17F7B9F4-B746-AC9A-F750-772FD7903909}"/>
              </a:ext>
            </a:extLst>
          </p:cNvPr>
          <p:cNvSpPr txBox="1"/>
          <p:nvPr/>
        </p:nvSpPr>
        <p:spPr>
          <a:xfrm>
            <a:off x="3000375" y="3518535"/>
            <a:ext cx="1166924" cy="800219"/>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25%</a:t>
            </a:r>
          </a:p>
          <a:p>
            <a:pPr algn="ctr"/>
            <a:r>
              <a:rPr lang="it-IT" sz="1200" b="1" dirty="0">
                <a:solidFill>
                  <a:srgbClr val="2D3D4D"/>
                </a:solidFill>
                <a:latin typeface="Arial" panose="020B0604020202020204" pitchFamily="34" charset="0"/>
                <a:cs typeface="Arial" panose="020B0604020202020204" pitchFamily="34" charset="0"/>
              </a:rPr>
              <a:t>TOTALE FAMIGLIE</a:t>
            </a:r>
          </a:p>
        </p:txBody>
      </p:sp>
      <p:cxnSp>
        <p:nvCxnSpPr>
          <p:cNvPr id="4" name="Connettore diritto 35">
            <a:extLst>
              <a:ext uri="{FF2B5EF4-FFF2-40B4-BE49-F238E27FC236}">
                <a16:creationId xmlns:a16="http://schemas.microsoft.com/office/drawing/2014/main" id="{030DE3AB-B8AC-CA10-FE0D-5D1060F138FE}"/>
              </a:ext>
            </a:extLst>
          </p:cNvPr>
          <p:cNvCxnSpPr>
            <a:cxnSpLocks/>
          </p:cNvCxnSpPr>
          <p:nvPr/>
        </p:nvCxnSpPr>
        <p:spPr>
          <a:xfrm>
            <a:off x="4201685" y="3919627"/>
            <a:ext cx="5832477" cy="0"/>
          </a:xfrm>
          <a:prstGeom prst="line">
            <a:avLst/>
          </a:prstGeom>
          <a:ln w="38100" cap="sq">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55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8DD1-2D1E-3749-0A6A-41AFF06862A7}"/>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D9EF2D5E-F15E-4851-6C66-0D843509FFF1}"/>
              </a:ext>
            </a:extLst>
          </p:cNvPr>
          <p:cNvSpPr>
            <a:spLocks noGrp="1"/>
          </p:cNvSpPr>
          <p:nvPr>
            <p:ph type="title"/>
          </p:nvPr>
        </p:nvSpPr>
        <p:spPr>
          <a:xfrm>
            <a:off x="167578" y="367190"/>
            <a:ext cx="2375205" cy="3061810"/>
          </a:xfrm>
        </p:spPr>
        <p:txBody>
          <a:bodyPr/>
          <a:lstStyle/>
          <a:p>
            <a:r>
              <a:rPr lang="it-IT" dirty="0"/>
              <a:t>Ma quando fanno il nido </a:t>
            </a:r>
            <a:br>
              <a:rPr lang="it-IT" dirty="0"/>
            </a:br>
            <a:r>
              <a:rPr lang="it-IT" dirty="0"/>
              <a:t>le dotazioni domestiche ricompaiono</a:t>
            </a:r>
          </a:p>
        </p:txBody>
      </p:sp>
      <p:sp>
        <p:nvSpPr>
          <p:cNvPr id="46" name="Rettangolo 45">
            <a:extLst>
              <a:ext uri="{FF2B5EF4-FFF2-40B4-BE49-F238E27FC236}">
                <a16:creationId xmlns:a16="http://schemas.microsoft.com/office/drawing/2014/main" id="{D299F8D5-F175-9784-C137-73E72F9CA5C0}"/>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famiglie</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5" name="Rettangolo 4">
            <a:extLst>
              <a:ext uri="{FF2B5EF4-FFF2-40B4-BE49-F238E27FC236}">
                <a16:creationId xmlns:a16="http://schemas.microsoft.com/office/drawing/2014/main" id="{DF56311E-209D-0CAA-64B3-B8731481B27C}"/>
              </a:ext>
            </a:extLst>
          </p:cNvPr>
          <p:cNvSpPr/>
          <p:nvPr/>
        </p:nvSpPr>
        <p:spPr>
          <a:xfrm>
            <a:off x="5183610" y="1936061"/>
            <a:ext cx="900000" cy="3106523"/>
          </a:xfrm>
          <a:prstGeom prst="rect">
            <a:avLst/>
          </a:prstGeom>
          <a:solidFill>
            <a:srgbClr val="384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1" name="CasellaDiTesto 20">
            <a:extLst>
              <a:ext uri="{FF2B5EF4-FFF2-40B4-BE49-F238E27FC236}">
                <a16:creationId xmlns:a16="http://schemas.microsoft.com/office/drawing/2014/main" id="{A873D033-8145-81D8-4138-46F5DBFE4606}"/>
              </a:ext>
            </a:extLst>
          </p:cNvPr>
          <p:cNvSpPr txBox="1"/>
          <p:nvPr/>
        </p:nvSpPr>
        <p:spPr>
          <a:xfrm>
            <a:off x="5261379" y="1473852"/>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87%</a:t>
            </a:r>
          </a:p>
        </p:txBody>
      </p:sp>
      <p:sp>
        <p:nvSpPr>
          <p:cNvPr id="51" name="CasellaDiTesto 50">
            <a:extLst>
              <a:ext uri="{FF2B5EF4-FFF2-40B4-BE49-F238E27FC236}">
                <a16:creationId xmlns:a16="http://schemas.microsoft.com/office/drawing/2014/main" id="{FE0513EA-4C09-3EB7-9C3E-123D65E2C3D5}"/>
              </a:ext>
            </a:extLst>
          </p:cNvPr>
          <p:cNvSpPr txBox="1"/>
          <p:nvPr/>
        </p:nvSpPr>
        <p:spPr>
          <a:xfrm>
            <a:off x="4992364" y="5033091"/>
            <a:ext cx="129783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6" name="Rettangolo 5">
            <a:extLst>
              <a:ext uri="{FF2B5EF4-FFF2-40B4-BE49-F238E27FC236}">
                <a16:creationId xmlns:a16="http://schemas.microsoft.com/office/drawing/2014/main" id="{32BF3FEF-96DF-425C-7ECC-A39BCA3BFB39}"/>
              </a:ext>
            </a:extLst>
          </p:cNvPr>
          <p:cNvSpPr/>
          <p:nvPr/>
        </p:nvSpPr>
        <p:spPr>
          <a:xfrm>
            <a:off x="6487629" y="2462805"/>
            <a:ext cx="900000" cy="2570286"/>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7453E13A-F096-38C0-235B-A106B3E44F17}"/>
              </a:ext>
            </a:extLst>
          </p:cNvPr>
          <p:cNvSpPr txBox="1"/>
          <p:nvPr/>
        </p:nvSpPr>
        <p:spPr>
          <a:xfrm>
            <a:off x="6578668" y="2031917"/>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73%</a:t>
            </a:r>
          </a:p>
        </p:txBody>
      </p:sp>
      <p:sp>
        <p:nvSpPr>
          <p:cNvPr id="52" name="CasellaDiTesto 51">
            <a:extLst>
              <a:ext uri="{FF2B5EF4-FFF2-40B4-BE49-F238E27FC236}">
                <a16:creationId xmlns:a16="http://schemas.microsoft.com/office/drawing/2014/main" id="{37847FB3-75C1-D2C5-AC79-28169884FB5B}"/>
              </a:ext>
            </a:extLst>
          </p:cNvPr>
          <p:cNvSpPr txBox="1"/>
          <p:nvPr/>
        </p:nvSpPr>
        <p:spPr>
          <a:xfrm>
            <a:off x="6441400" y="5033091"/>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8" name="Rettangolo 7">
            <a:extLst>
              <a:ext uri="{FF2B5EF4-FFF2-40B4-BE49-F238E27FC236}">
                <a16:creationId xmlns:a16="http://schemas.microsoft.com/office/drawing/2014/main" id="{AB241012-E5DC-28F4-5B7F-3558A630FF1D}"/>
              </a:ext>
            </a:extLst>
          </p:cNvPr>
          <p:cNvSpPr/>
          <p:nvPr/>
        </p:nvSpPr>
        <p:spPr>
          <a:xfrm>
            <a:off x="7810957" y="2031917"/>
            <a:ext cx="900000" cy="3001173"/>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B95B804B-4063-A610-B4AB-D8CD942A3426}"/>
              </a:ext>
            </a:extLst>
          </p:cNvPr>
          <p:cNvSpPr txBox="1"/>
          <p:nvPr/>
        </p:nvSpPr>
        <p:spPr>
          <a:xfrm>
            <a:off x="7888493" y="1596986"/>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81%</a:t>
            </a:r>
          </a:p>
        </p:txBody>
      </p:sp>
      <p:sp>
        <p:nvSpPr>
          <p:cNvPr id="53" name="CasellaDiTesto 52">
            <a:extLst>
              <a:ext uri="{FF2B5EF4-FFF2-40B4-BE49-F238E27FC236}">
                <a16:creationId xmlns:a16="http://schemas.microsoft.com/office/drawing/2014/main" id="{C3C3E3D6-5365-30D7-7978-9E545E51E1E2}"/>
              </a:ext>
            </a:extLst>
          </p:cNvPr>
          <p:cNvSpPr txBox="1"/>
          <p:nvPr/>
        </p:nvSpPr>
        <p:spPr>
          <a:xfrm>
            <a:off x="7600889" y="5033091"/>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13" name="Rettangolo 12">
            <a:extLst>
              <a:ext uri="{FF2B5EF4-FFF2-40B4-BE49-F238E27FC236}">
                <a16:creationId xmlns:a16="http://schemas.microsoft.com/office/drawing/2014/main" id="{71C37E55-3562-F5AE-402D-BBEEB7495812}"/>
              </a:ext>
            </a:extLst>
          </p:cNvPr>
          <p:cNvSpPr/>
          <p:nvPr/>
        </p:nvSpPr>
        <p:spPr>
          <a:xfrm>
            <a:off x="9134285" y="1963309"/>
            <a:ext cx="900000" cy="30697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6" name="CasellaDiTesto 25">
            <a:extLst>
              <a:ext uri="{FF2B5EF4-FFF2-40B4-BE49-F238E27FC236}">
                <a16:creationId xmlns:a16="http://schemas.microsoft.com/office/drawing/2014/main" id="{673DEFCE-D642-D6B7-3878-B4EC0C66FBAA}"/>
              </a:ext>
            </a:extLst>
          </p:cNvPr>
          <p:cNvSpPr txBox="1"/>
          <p:nvPr/>
        </p:nvSpPr>
        <p:spPr>
          <a:xfrm>
            <a:off x="9226593" y="1532421"/>
            <a:ext cx="719749"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83%</a:t>
            </a:r>
          </a:p>
        </p:txBody>
      </p:sp>
      <p:sp>
        <p:nvSpPr>
          <p:cNvPr id="54" name="CasellaDiTesto 53">
            <a:extLst>
              <a:ext uri="{FF2B5EF4-FFF2-40B4-BE49-F238E27FC236}">
                <a16:creationId xmlns:a16="http://schemas.microsoft.com/office/drawing/2014/main" id="{827DE4AB-9E19-1B7E-8663-038849A7CFE5}"/>
              </a:ext>
            </a:extLst>
          </p:cNvPr>
          <p:cNvSpPr txBox="1"/>
          <p:nvPr/>
        </p:nvSpPr>
        <p:spPr>
          <a:xfrm>
            <a:off x="9092402" y="5033091"/>
            <a:ext cx="108698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56" name="CasellaDiTesto 55">
            <a:extLst>
              <a:ext uri="{FF2B5EF4-FFF2-40B4-BE49-F238E27FC236}">
                <a16:creationId xmlns:a16="http://schemas.microsoft.com/office/drawing/2014/main" id="{0F05746D-DC38-B689-B8C0-9AD3FB8D682A}"/>
              </a:ext>
            </a:extLst>
          </p:cNvPr>
          <p:cNvSpPr txBox="1"/>
          <p:nvPr/>
        </p:nvSpPr>
        <p:spPr>
          <a:xfrm>
            <a:off x="3122636" y="336313"/>
            <a:ext cx="4655373" cy="338554"/>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BANDA LARGA </a:t>
            </a:r>
          </a:p>
        </p:txBody>
      </p:sp>
      <p:sp>
        <p:nvSpPr>
          <p:cNvPr id="3" name="CasellaDiTesto 2">
            <a:extLst>
              <a:ext uri="{FF2B5EF4-FFF2-40B4-BE49-F238E27FC236}">
                <a16:creationId xmlns:a16="http://schemas.microsoft.com/office/drawing/2014/main" id="{CF669A42-A81A-D149-C319-856125FCE720}"/>
              </a:ext>
            </a:extLst>
          </p:cNvPr>
          <p:cNvSpPr txBox="1"/>
          <p:nvPr/>
        </p:nvSpPr>
        <p:spPr>
          <a:xfrm>
            <a:off x="2981709" y="2414088"/>
            <a:ext cx="1166924" cy="800219"/>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67%</a:t>
            </a:r>
          </a:p>
          <a:p>
            <a:pPr algn="ctr"/>
            <a:r>
              <a:rPr lang="it-IT" sz="1200" b="1" dirty="0">
                <a:solidFill>
                  <a:srgbClr val="2D3D4D"/>
                </a:solidFill>
                <a:latin typeface="Arial" panose="020B0604020202020204" pitchFamily="34" charset="0"/>
                <a:cs typeface="Arial" panose="020B0604020202020204" pitchFamily="34" charset="0"/>
              </a:rPr>
              <a:t>TOTALE FAMIGLIE</a:t>
            </a:r>
          </a:p>
        </p:txBody>
      </p:sp>
      <p:cxnSp>
        <p:nvCxnSpPr>
          <p:cNvPr id="4" name="Connettore diritto 35">
            <a:extLst>
              <a:ext uri="{FF2B5EF4-FFF2-40B4-BE49-F238E27FC236}">
                <a16:creationId xmlns:a16="http://schemas.microsoft.com/office/drawing/2014/main" id="{5928B2D6-683D-79E9-D6D5-540C869130AE}"/>
              </a:ext>
            </a:extLst>
          </p:cNvPr>
          <p:cNvCxnSpPr>
            <a:cxnSpLocks/>
          </p:cNvCxnSpPr>
          <p:nvPr/>
        </p:nvCxnSpPr>
        <p:spPr>
          <a:xfrm>
            <a:off x="4201808" y="2815180"/>
            <a:ext cx="5832477" cy="0"/>
          </a:xfrm>
          <a:prstGeom prst="line">
            <a:avLst/>
          </a:prstGeom>
          <a:ln w="38100" cap="sq">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612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8DD1-2D1E-3749-0A6A-41AFF06862A7}"/>
            </a:ext>
          </a:extLst>
        </p:cNvPr>
        <p:cNvGrpSpPr/>
        <p:nvPr/>
      </p:nvGrpSpPr>
      <p:grpSpPr>
        <a:xfrm>
          <a:off x="0" y="0"/>
          <a:ext cx="0" cy="0"/>
          <a:chOff x="0" y="0"/>
          <a:chExt cx="0" cy="0"/>
        </a:xfrm>
      </p:grpSpPr>
      <p:sp>
        <p:nvSpPr>
          <p:cNvPr id="78" name="Rettangolo 77">
            <a:extLst>
              <a:ext uri="{FF2B5EF4-FFF2-40B4-BE49-F238E27FC236}">
                <a16:creationId xmlns:a16="http://schemas.microsoft.com/office/drawing/2014/main" id="{52E081FC-3E98-5EE1-D025-50EE22E444FE}"/>
              </a:ext>
            </a:extLst>
          </p:cNvPr>
          <p:cNvSpPr/>
          <p:nvPr/>
        </p:nvSpPr>
        <p:spPr>
          <a:xfrm>
            <a:off x="2782889" y="5124272"/>
            <a:ext cx="8966200" cy="64474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endParaRPr>
          </a:p>
        </p:txBody>
      </p:sp>
      <p:sp>
        <p:nvSpPr>
          <p:cNvPr id="77" name="Rettangolo 76">
            <a:extLst>
              <a:ext uri="{FF2B5EF4-FFF2-40B4-BE49-F238E27FC236}">
                <a16:creationId xmlns:a16="http://schemas.microsoft.com/office/drawing/2014/main" id="{198F94B9-D866-8712-2096-AC82A256CCB2}"/>
              </a:ext>
            </a:extLst>
          </p:cNvPr>
          <p:cNvSpPr/>
          <p:nvPr/>
        </p:nvSpPr>
        <p:spPr>
          <a:xfrm>
            <a:off x="2782889" y="4555862"/>
            <a:ext cx="8966200" cy="495540"/>
          </a:xfrm>
          <a:prstGeom prst="rect">
            <a:avLst/>
          </a:prstGeom>
          <a:solidFill>
            <a:srgbClr val="E8E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endParaRPr>
          </a:p>
        </p:txBody>
      </p:sp>
      <p:sp>
        <p:nvSpPr>
          <p:cNvPr id="9" name="Titolo 8">
            <a:extLst>
              <a:ext uri="{FF2B5EF4-FFF2-40B4-BE49-F238E27FC236}">
                <a16:creationId xmlns:a16="http://schemas.microsoft.com/office/drawing/2014/main" id="{D9EF2D5E-F15E-4851-6C66-0D843509FFF1}"/>
              </a:ext>
            </a:extLst>
          </p:cNvPr>
          <p:cNvSpPr>
            <a:spLocks noGrp="1"/>
          </p:cNvSpPr>
          <p:nvPr>
            <p:ph type="title"/>
          </p:nvPr>
        </p:nvSpPr>
        <p:spPr>
          <a:xfrm>
            <a:off x="167578" y="367190"/>
            <a:ext cx="2375205" cy="3061810"/>
          </a:xfrm>
        </p:spPr>
        <p:txBody>
          <a:bodyPr/>
          <a:lstStyle/>
          <a:p>
            <a:r>
              <a:rPr lang="it-IT" dirty="0"/>
              <a:t>I nidi giovanissimi rinunciano più facilmente al PC che al Tv</a:t>
            </a:r>
          </a:p>
        </p:txBody>
      </p:sp>
      <p:sp>
        <p:nvSpPr>
          <p:cNvPr id="46" name="Rettangolo 45">
            <a:extLst>
              <a:ext uri="{FF2B5EF4-FFF2-40B4-BE49-F238E27FC236}">
                <a16:creationId xmlns:a16="http://schemas.microsoft.com/office/drawing/2014/main" id="{D299F8D5-F175-9784-C137-73E72F9CA5C0}"/>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famiglie</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2" name="Rettangolo 1">
            <a:extLst>
              <a:ext uri="{FF2B5EF4-FFF2-40B4-BE49-F238E27FC236}">
                <a16:creationId xmlns:a16="http://schemas.microsoft.com/office/drawing/2014/main" id="{430645FF-A212-DD60-686C-B72067037D83}"/>
              </a:ext>
            </a:extLst>
          </p:cNvPr>
          <p:cNvSpPr/>
          <p:nvPr/>
        </p:nvSpPr>
        <p:spPr>
          <a:xfrm>
            <a:off x="9436412" y="1527474"/>
            <a:ext cx="648000" cy="468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56%</a:t>
            </a:r>
          </a:p>
        </p:txBody>
      </p:sp>
      <p:sp>
        <p:nvSpPr>
          <p:cNvPr id="7" name="Rettangolo 6">
            <a:extLst>
              <a:ext uri="{FF2B5EF4-FFF2-40B4-BE49-F238E27FC236}">
                <a16:creationId xmlns:a16="http://schemas.microsoft.com/office/drawing/2014/main" id="{D1075B18-15D4-FFF6-DEA4-5E47A90C9371}"/>
              </a:ext>
            </a:extLst>
          </p:cNvPr>
          <p:cNvSpPr/>
          <p:nvPr/>
        </p:nvSpPr>
        <p:spPr>
          <a:xfrm>
            <a:off x="10939722" y="1527474"/>
            <a:ext cx="648000" cy="46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72%</a:t>
            </a:r>
          </a:p>
        </p:txBody>
      </p:sp>
      <p:sp>
        <p:nvSpPr>
          <p:cNvPr id="10" name="Rettangolo 9">
            <a:extLst>
              <a:ext uri="{FF2B5EF4-FFF2-40B4-BE49-F238E27FC236}">
                <a16:creationId xmlns:a16="http://schemas.microsoft.com/office/drawing/2014/main" id="{FE59EED3-0790-BB0A-653E-F50933010FB6}"/>
              </a:ext>
            </a:extLst>
          </p:cNvPr>
          <p:cNvSpPr/>
          <p:nvPr/>
        </p:nvSpPr>
        <p:spPr>
          <a:xfrm>
            <a:off x="6251570" y="1527474"/>
            <a:ext cx="648000" cy="468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chemeClr val="bg1"/>
                </a:solidFill>
                <a:latin typeface="Arial" panose="020B0604020202020204" pitchFamily="34" charset="0"/>
                <a:cs typeface="Arial" panose="020B0604020202020204" pitchFamily="34" charset="0"/>
              </a:rPr>
              <a:t>79%</a:t>
            </a:r>
          </a:p>
        </p:txBody>
      </p:sp>
      <p:sp>
        <p:nvSpPr>
          <p:cNvPr id="11" name="Rettangolo 10">
            <a:extLst>
              <a:ext uri="{FF2B5EF4-FFF2-40B4-BE49-F238E27FC236}">
                <a16:creationId xmlns:a16="http://schemas.microsoft.com/office/drawing/2014/main" id="{5DBDC644-87B0-CF63-141A-B21E340D0EC1}"/>
              </a:ext>
            </a:extLst>
          </p:cNvPr>
          <p:cNvSpPr/>
          <p:nvPr/>
        </p:nvSpPr>
        <p:spPr>
          <a:xfrm>
            <a:off x="7846607" y="1527474"/>
            <a:ext cx="648000" cy="468000"/>
          </a:xfrm>
          <a:prstGeom prst="rect">
            <a:avLst/>
          </a:prstGeom>
          <a:solidFill>
            <a:srgbClr val="00E1FA"/>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74%</a:t>
            </a:r>
          </a:p>
        </p:txBody>
      </p:sp>
      <p:sp>
        <p:nvSpPr>
          <p:cNvPr id="12" name="CasellaDiTesto 11">
            <a:extLst>
              <a:ext uri="{FF2B5EF4-FFF2-40B4-BE49-F238E27FC236}">
                <a16:creationId xmlns:a16="http://schemas.microsoft.com/office/drawing/2014/main" id="{0486BAEE-4772-9D1A-BF47-9296704B6426}"/>
              </a:ext>
            </a:extLst>
          </p:cNvPr>
          <p:cNvSpPr txBox="1"/>
          <p:nvPr/>
        </p:nvSpPr>
        <p:spPr>
          <a:xfrm>
            <a:off x="4579702" y="1622975"/>
            <a:ext cx="1035891" cy="276999"/>
          </a:xfrm>
          <a:prstGeom prst="rect">
            <a:avLst/>
          </a:prstGeom>
          <a:noFill/>
        </p:spPr>
        <p:txBody>
          <a:bodyPr wrap="square" lIns="0" tIns="0" rIns="0" bIns="0" rtlCol="0">
            <a:spAutoFit/>
          </a:bodyPr>
          <a:lstStyle/>
          <a:p>
            <a:pPr algn="ctr"/>
            <a:r>
              <a:rPr lang="it-IT" b="1" dirty="0">
                <a:solidFill>
                  <a:srgbClr val="2D3D4D"/>
                </a:solidFill>
                <a:latin typeface="Arial" panose="020B0604020202020204" pitchFamily="34" charset="0"/>
                <a:cs typeface="Arial" panose="020B0604020202020204" pitchFamily="34" charset="0"/>
              </a:rPr>
              <a:t>59%</a:t>
            </a:r>
          </a:p>
        </p:txBody>
      </p:sp>
      <p:sp>
        <p:nvSpPr>
          <p:cNvPr id="14" name="Rettangolo 13">
            <a:extLst>
              <a:ext uri="{FF2B5EF4-FFF2-40B4-BE49-F238E27FC236}">
                <a16:creationId xmlns:a16="http://schemas.microsoft.com/office/drawing/2014/main" id="{E93653D8-D5E8-348F-C4E2-6BDE8542B6C3}"/>
              </a:ext>
            </a:extLst>
          </p:cNvPr>
          <p:cNvSpPr/>
          <p:nvPr/>
        </p:nvSpPr>
        <p:spPr>
          <a:xfrm>
            <a:off x="9436412" y="2114885"/>
            <a:ext cx="648000" cy="468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22%</a:t>
            </a:r>
          </a:p>
        </p:txBody>
      </p:sp>
      <p:sp>
        <p:nvSpPr>
          <p:cNvPr id="15" name="Rettangolo 14">
            <a:extLst>
              <a:ext uri="{FF2B5EF4-FFF2-40B4-BE49-F238E27FC236}">
                <a16:creationId xmlns:a16="http://schemas.microsoft.com/office/drawing/2014/main" id="{C80BAEB9-2AEF-EF59-C1C7-02B09AD6E185}"/>
              </a:ext>
            </a:extLst>
          </p:cNvPr>
          <p:cNvSpPr/>
          <p:nvPr/>
        </p:nvSpPr>
        <p:spPr>
          <a:xfrm>
            <a:off x="10939722" y="2114885"/>
            <a:ext cx="648000" cy="46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40%</a:t>
            </a:r>
          </a:p>
        </p:txBody>
      </p:sp>
      <p:sp>
        <p:nvSpPr>
          <p:cNvPr id="16" name="Rettangolo 15">
            <a:extLst>
              <a:ext uri="{FF2B5EF4-FFF2-40B4-BE49-F238E27FC236}">
                <a16:creationId xmlns:a16="http://schemas.microsoft.com/office/drawing/2014/main" id="{A8F7EF82-61F2-0894-4C22-45333002E40C}"/>
              </a:ext>
            </a:extLst>
          </p:cNvPr>
          <p:cNvSpPr/>
          <p:nvPr/>
        </p:nvSpPr>
        <p:spPr>
          <a:xfrm>
            <a:off x="6251570" y="2114885"/>
            <a:ext cx="648000" cy="468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chemeClr val="bg1"/>
                </a:solidFill>
                <a:latin typeface="Arial" panose="020B0604020202020204" pitchFamily="34" charset="0"/>
                <a:cs typeface="Arial" panose="020B0604020202020204" pitchFamily="34" charset="0"/>
              </a:rPr>
              <a:t>40%</a:t>
            </a:r>
          </a:p>
        </p:txBody>
      </p:sp>
      <p:sp>
        <p:nvSpPr>
          <p:cNvPr id="17" name="Rettangolo 16">
            <a:extLst>
              <a:ext uri="{FF2B5EF4-FFF2-40B4-BE49-F238E27FC236}">
                <a16:creationId xmlns:a16="http://schemas.microsoft.com/office/drawing/2014/main" id="{2C3E69B7-34F0-9788-7263-1369AAE96F2E}"/>
              </a:ext>
            </a:extLst>
          </p:cNvPr>
          <p:cNvSpPr/>
          <p:nvPr/>
        </p:nvSpPr>
        <p:spPr>
          <a:xfrm>
            <a:off x="7846607" y="2114885"/>
            <a:ext cx="648000" cy="468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28%</a:t>
            </a:r>
          </a:p>
        </p:txBody>
      </p:sp>
      <p:sp>
        <p:nvSpPr>
          <p:cNvPr id="18" name="CasellaDiTesto 17">
            <a:extLst>
              <a:ext uri="{FF2B5EF4-FFF2-40B4-BE49-F238E27FC236}">
                <a16:creationId xmlns:a16="http://schemas.microsoft.com/office/drawing/2014/main" id="{7C983126-5D18-E4D5-766F-DF425586318F}"/>
              </a:ext>
            </a:extLst>
          </p:cNvPr>
          <p:cNvSpPr txBox="1"/>
          <p:nvPr/>
        </p:nvSpPr>
        <p:spPr>
          <a:xfrm>
            <a:off x="4579702" y="2210386"/>
            <a:ext cx="1035891" cy="276999"/>
          </a:xfrm>
          <a:prstGeom prst="rect">
            <a:avLst/>
          </a:prstGeom>
          <a:noFill/>
        </p:spPr>
        <p:txBody>
          <a:bodyPr wrap="square" lIns="0" tIns="0" rIns="0" bIns="0" rtlCol="0">
            <a:spAutoFit/>
          </a:bodyPr>
          <a:lstStyle/>
          <a:p>
            <a:pPr algn="ctr"/>
            <a:r>
              <a:rPr lang="it-IT" b="1" dirty="0">
                <a:solidFill>
                  <a:srgbClr val="2D3D4D"/>
                </a:solidFill>
                <a:latin typeface="Arial" panose="020B0604020202020204" pitchFamily="34" charset="0"/>
                <a:cs typeface="Arial" panose="020B0604020202020204" pitchFamily="34" charset="0"/>
              </a:rPr>
              <a:t>27%</a:t>
            </a:r>
          </a:p>
        </p:txBody>
      </p:sp>
      <p:sp>
        <p:nvSpPr>
          <p:cNvPr id="19" name="Rettangolo 18">
            <a:extLst>
              <a:ext uri="{FF2B5EF4-FFF2-40B4-BE49-F238E27FC236}">
                <a16:creationId xmlns:a16="http://schemas.microsoft.com/office/drawing/2014/main" id="{EC88D103-B710-02D5-550E-31BA0DED38BD}"/>
              </a:ext>
            </a:extLst>
          </p:cNvPr>
          <p:cNvSpPr/>
          <p:nvPr/>
        </p:nvSpPr>
        <p:spPr>
          <a:xfrm>
            <a:off x="9436412" y="2689333"/>
            <a:ext cx="648000" cy="468000"/>
          </a:xfrm>
          <a:prstGeom prst="rect">
            <a:avLst/>
          </a:prstGeom>
          <a:solidFill>
            <a:srgbClr val="55FFB2"/>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17%</a:t>
            </a:r>
          </a:p>
        </p:txBody>
      </p:sp>
      <p:sp>
        <p:nvSpPr>
          <p:cNvPr id="20" name="Rettangolo 19">
            <a:extLst>
              <a:ext uri="{FF2B5EF4-FFF2-40B4-BE49-F238E27FC236}">
                <a16:creationId xmlns:a16="http://schemas.microsoft.com/office/drawing/2014/main" id="{92D30BD3-9B0E-FFD4-A586-D908D464C149}"/>
              </a:ext>
            </a:extLst>
          </p:cNvPr>
          <p:cNvSpPr/>
          <p:nvPr/>
        </p:nvSpPr>
        <p:spPr>
          <a:xfrm>
            <a:off x="10939722" y="2689333"/>
            <a:ext cx="648000" cy="46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19%</a:t>
            </a:r>
          </a:p>
        </p:txBody>
      </p:sp>
      <p:sp>
        <p:nvSpPr>
          <p:cNvPr id="23" name="Rettangolo 22">
            <a:extLst>
              <a:ext uri="{FF2B5EF4-FFF2-40B4-BE49-F238E27FC236}">
                <a16:creationId xmlns:a16="http://schemas.microsoft.com/office/drawing/2014/main" id="{50DA893E-C231-A929-11E2-D707B68AE76F}"/>
              </a:ext>
            </a:extLst>
          </p:cNvPr>
          <p:cNvSpPr/>
          <p:nvPr/>
        </p:nvSpPr>
        <p:spPr>
          <a:xfrm>
            <a:off x="6251570" y="2689333"/>
            <a:ext cx="648000" cy="468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chemeClr val="bg1"/>
                </a:solidFill>
                <a:latin typeface="Arial" panose="020B0604020202020204" pitchFamily="34" charset="0"/>
                <a:cs typeface="Arial" panose="020B0604020202020204" pitchFamily="34" charset="0"/>
              </a:rPr>
              <a:t>19%</a:t>
            </a:r>
          </a:p>
        </p:txBody>
      </p:sp>
      <p:sp>
        <p:nvSpPr>
          <p:cNvPr id="24" name="Rettangolo 23">
            <a:extLst>
              <a:ext uri="{FF2B5EF4-FFF2-40B4-BE49-F238E27FC236}">
                <a16:creationId xmlns:a16="http://schemas.microsoft.com/office/drawing/2014/main" id="{D7C597D7-BEBC-73B1-900B-08A98708F7C7}"/>
              </a:ext>
            </a:extLst>
          </p:cNvPr>
          <p:cNvSpPr/>
          <p:nvPr/>
        </p:nvSpPr>
        <p:spPr>
          <a:xfrm>
            <a:off x="7846607" y="2689333"/>
            <a:ext cx="648000" cy="468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20%</a:t>
            </a:r>
          </a:p>
        </p:txBody>
      </p:sp>
      <p:sp>
        <p:nvSpPr>
          <p:cNvPr id="27" name="CasellaDiTesto 26">
            <a:extLst>
              <a:ext uri="{FF2B5EF4-FFF2-40B4-BE49-F238E27FC236}">
                <a16:creationId xmlns:a16="http://schemas.microsoft.com/office/drawing/2014/main" id="{791C27CC-05C6-159E-2452-6F2376A219AA}"/>
              </a:ext>
            </a:extLst>
          </p:cNvPr>
          <p:cNvSpPr txBox="1"/>
          <p:nvPr/>
        </p:nvSpPr>
        <p:spPr>
          <a:xfrm>
            <a:off x="4579702" y="2784834"/>
            <a:ext cx="1035891" cy="276999"/>
          </a:xfrm>
          <a:prstGeom prst="rect">
            <a:avLst/>
          </a:prstGeom>
          <a:noFill/>
        </p:spPr>
        <p:txBody>
          <a:bodyPr wrap="square" lIns="0" tIns="0" rIns="0" bIns="0" rtlCol="0">
            <a:spAutoFit/>
          </a:bodyPr>
          <a:lstStyle/>
          <a:p>
            <a:pPr algn="ctr"/>
            <a:r>
              <a:rPr lang="it-IT" b="1" dirty="0">
                <a:solidFill>
                  <a:srgbClr val="2D3D4D"/>
                </a:solidFill>
                <a:latin typeface="Arial" panose="020B0604020202020204" pitchFamily="34" charset="0"/>
                <a:cs typeface="Arial" panose="020B0604020202020204" pitchFamily="34" charset="0"/>
              </a:rPr>
              <a:t>10%</a:t>
            </a:r>
          </a:p>
        </p:txBody>
      </p:sp>
      <p:sp>
        <p:nvSpPr>
          <p:cNvPr id="28" name="Rettangolo 27">
            <a:extLst>
              <a:ext uri="{FF2B5EF4-FFF2-40B4-BE49-F238E27FC236}">
                <a16:creationId xmlns:a16="http://schemas.microsoft.com/office/drawing/2014/main" id="{B662C472-DC39-9B81-1B3A-0818ED64C146}"/>
              </a:ext>
            </a:extLst>
          </p:cNvPr>
          <p:cNvSpPr/>
          <p:nvPr/>
        </p:nvSpPr>
        <p:spPr>
          <a:xfrm>
            <a:off x="9436412" y="3863398"/>
            <a:ext cx="648000" cy="468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10%</a:t>
            </a:r>
          </a:p>
        </p:txBody>
      </p:sp>
      <p:sp>
        <p:nvSpPr>
          <p:cNvPr id="29" name="Rettangolo 28">
            <a:extLst>
              <a:ext uri="{FF2B5EF4-FFF2-40B4-BE49-F238E27FC236}">
                <a16:creationId xmlns:a16="http://schemas.microsoft.com/office/drawing/2014/main" id="{ECDABFCD-82E2-5572-D873-4380253BB547}"/>
              </a:ext>
            </a:extLst>
          </p:cNvPr>
          <p:cNvSpPr/>
          <p:nvPr/>
        </p:nvSpPr>
        <p:spPr>
          <a:xfrm>
            <a:off x="10939722" y="3863398"/>
            <a:ext cx="648000" cy="46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12%</a:t>
            </a:r>
          </a:p>
        </p:txBody>
      </p:sp>
      <p:sp>
        <p:nvSpPr>
          <p:cNvPr id="30" name="Rettangolo 29">
            <a:extLst>
              <a:ext uri="{FF2B5EF4-FFF2-40B4-BE49-F238E27FC236}">
                <a16:creationId xmlns:a16="http://schemas.microsoft.com/office/drawing/2014/main" id="{4451CE40-064A-4343-A846-8C9EE25034C8}"/>
              </a:ext>
            </a:extLst>
          </p:cNvPr>
          <p:cNvSpPr/>
          <p:nvPr/>
        </p:nvSpPr>
        <p:spPr>
          <a:xfrm>
            <a:off x="6251570" y="3863398"/>
            <a:ext cx="648000" cy="468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chemeClr val="bg1"/>
                </a:solidFill>
                <a:latin typeface="Arial" panose="020B0604020202020204" pitchFamily="34" charset="0"/>
                <a:cs typeface="Arial" panose="020B0604020202020204" pitchFamily="34" charset="0"/>
              </a:rPr>
              <a:t>11%</a:t>
            </a:r>
          </a:p>
        </p:txBody>
      </p:sp>
      <p:sp>
        <p:nvSpPr>
          <p:cNvPr id="31" name="Rettangolo 30">
            <a:extLst>
              <a:ext uri="{FF2B5EF4-FFF2-40B4-BE49-F238E27FC236}">
                <a16:creationId xmlns:a16="http://schemas.microsoft.com/office/drawing/2014/main" id="{427CF45D-6055-6DCE-97A7-9393A1F0195A}"/>
              </a:ext>
            </a:extLst>
          </p:cNvPr>
          <p:cNvSpPr/>
          <p:nvPr/>
        </p:nvSpPr>
        <p:spPr>
          <a:xfrm>
            <a:off x="7846607" y="3863398"/>
            <a:ext cx="648000" cy="468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17%</a:t>
            </a:r>
          </a:p>
        </p:txBody>
      </p:sp>
      <p:sp>
        <p:nvSpPr>
          <p:cNvPr id="32" name="CasellaDiTesto 31">
            <a:extLst>
              <a:ext uri="{FF2B5EF4-FFF2-40B4-BE49-F238E27FC236}">
                <a16:creationId xmlns:a16="http://schemas.microsoft.com/office/drawing/2014/main" id="{1C8471DB-ED95-0AA6-3348-C63666C9BEE7}"/>
              </a:ext>
            </a:extLst>
          </p:cNvPr>
          <p:cNvSpPr txBox="1"/>
          <p:nvPr/>
        </p:nvSpPr>
        <p:spPr>
          <a:xfrm>
            <a:off x="4579702" y="3370256"/>
            <a:ext cx="1035891" cy="276999"/>
          </a:xfrm>
          <a:prstGeom prst="rect">
            <a:avLst/>
          </a:prstGeom>
          <a:noFill/>
        </p:spPr>
        <p:txBody>
          <a:bodyPr wrap="square" lIns="0" tIns="0" rIns="0" bIns="0" rtlCol="0">
            <a:spAutoFit/>
          </a:bodyPr>
          <a:lstStyle/>
          <a:p>
            <a:pPr algn="ctr"/>
            <a:r>
              <a:rPr lang="it-IT" b="1" dirty="0">
                <a:solidFill>
                  <a:srgbClr val="2D3D4D"/>
                </a:solidFill>
                <a:latin typeface="Arial" panose="020B0604020202020204" pitchFamily="34" charset="0"/>
                <a:cs typeface="Arial" panose="020B0604020202020204" pitchFamily="34" charset="0"/>
              </a:rPr>
              <a:t>9%</a:t>
            </a:r>
          </a:p>
        </p:txBody>
      </p:sp>
      <p:sp>
        <p:nvSpPr>
          <p:cNvPr id="33" name="CasellaDiTesto 32">
            <a:extLst>
              <a:ext uri="{FF2B5EF4-FFF2-40B4-BE49-F238E27FC236}">
                <a16:creationId xmlns:a16="http://schemas.microsoft.com/office/drawing/2014/main" id="{113A1F3E-0095-74AC-81DD-A2577A46FF38}"/>
              </a:ext>
            </a:extLst>
          </p:cNvPr>
          <p:cNvSpPr txBox="1"/>
          <p:nvPr/>
        </p:nvSpPr>
        <p:spPr>
          <a:xfrm>
            <a:off x="4579702" y="3958899"/>
            <a:ext cx="1035891" cy="276999"/>
          </a:xfrm>
          <a:prstGeom prst="rect">
            <a:avLst/>
          </a:prstGeom>
          <a:noFill/>
        </p:spPr>
        <p:txBody>
          <a:bodyPr wrap="square" lIns="0" tIns="0" rIns="0" bIns="0" rtlCol="0">
            <a:spAutoFit/>
          </a:bodyPr>
          <a:lstStyle/>
          <a:p>
            <a:pPr algn="ctr"/>
            <a:r>
              <a:rPr lang="it-IT" b="1" dirty="0">
                <a:solidFill>
                  <a:srgbClr val="2D3D4D"/>
                </a:solidFill>
                <a:latin typeface="Arial" panose="020B0604020202020204" pitchFamily="34" charset="0"/>
                <a:cs typeface="Arial" panose="020B0604020202020204" pitchFamily="34" charset="0"/>
              </a:rPr>
              <a:t>8%</a:t>
            </a:r>
          </a:p>
        </p:txBody>
      </p:sp>
      <p:sp>
        <p:nvSpPr>
          <p:cNvPr id="34" name="Rettangolo 33">
            <a:extLst>
              <a:ext uri="{FF2B5EF4-FFF2-40B4-BE49-F238E27FC236}">
                <a16:creationId xmlns:a16="http://schemas.microsoft.com/office/drawing/2014/main" id="{7399E44C-7883-29EF-486B-F81619137BAB}"/>
              </a:ext>
            </a:extLst>
          </p:cNvPr>
          <p:cNvSpPr/>
          <p:nvPr/>
        </p:nvSpPr>
        <p:spPr>
          <a:xfrm>
            <a:off x="9436412" y="3274755"/>
            <a:ext cx="648000" cy="468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10%</a:t>
            </a:r>
          </a:p>
        </p:txBody>
      </p:sp>
      <p:sp>
        <p:nvSpPr>
          <p:cNvPr id="35" name="Rettangolo 34">
            <a:extLst>
              <a:ext uri="{FF2B5EF4-FFF2-40B4-BE49-F238E27FC236}">
                <a16:creationId xmlns:a16="http://schemas.microsoft.com/office/drawing/2014/main" id="{C880E681-31BC-D89C-7397-08A748A01C7A}"/>
              </a:ext>
            </a:extLst>
          </p:cNvPr>
          <p:cNvSpPr/>
          <p:nvPr/>
        </p:nvSpPr>
        <p:spPr>
          <a:xfrm>
            <a:off x="10939722" y="3274755"/>
            <a:ext cx="648000" cy="46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17%</a:t>
            </a:r>
          </a:p>
        </p:txBody>
      </p:sp>
      <p:sp>
        <p:nvSpPr>
          <p:cNvPr id="36" name="Rettangolo 35">
            <a:extLst>
              <a:ext uri="{FF2B5EF4-FFF2-40B4-BE49-F238E27FC236}">
                <a16:creationId xmlns:a16="http://schemas.microsoft.com/office/drawing/2014/main" id="{62592752-B7C3-08C9-2515-712EB6A6305E}"/>
              </a:ext>
            </a:extLst>
          </p:cNvPr>
          <p:cNvSpPr/>
          <p:nvPr/>
        </p:nvSpPr>
        <p:spPr>
          <a:xfrm>
            <a:off x="6251570" y="3274755"/>
            <a:ext cx="648000" cy="468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chemeClr val="bg1"/>
                </a:solidFill>
                <a:latin typeface="Arial" panose="020B0604020202020204" pitchFamily="34" charset="0"/>
                <a:cs typeface="Arial" panose="020B0604020202020204" pitchFamily="34" charset="0"/>
              </a:rPr>
              <a:t>11%</a:t>
            </a:r>
          </a:p>
        </p:txBody>
      </p:sp>
      <p:sp>
        <p:nvSpPr>
          <p:cNvPr id="37" name="Rettangolo 36">
            <a:extLst>
              <a:ext uri="{FF2B5EF4-FFF2-40B4-BE49-F238E27FC236}">
                <a16:creationId xmlns:a16="http://schemas.microsoft.com/office/drawing/2014/main" id="{D644B244-F6FE-2420-18CF-447FA9B4C149}"/>
              </a:ext>
            </a:extLst>
          </p:cNvPr>
          <p:cNvSpPr/>
          <p:nvPr/>
        </p:nvSpPr>
        <p:spPr>
          <a:xfrm>
            <a:off x="7846607" y="3274755"/>
            <a:ext cx="648000" cy="468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13%</a:t>
            </a:r>
          </a:p>
        </p:txBody>
      </p:sp>
      <p:pic>
        <p:nvPicPr>
          <p:cNvPr id="38" name="Elemento grafico 37" descr="Internet con riempimento a tinta unita">
            <a:extLst>
              <a:ext uri="{FF2B5EF4-FFF2-40B4-BE49-F238E27FC236}">
                <a16:creationId xmlns:a16="http://schemas.microsoft.com/office/drawing/2014/main" id="{719C16B4-162D-AC80-8520-AEC6D9467B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29830" y="1487302"/>
            <a:ext cx="589091" cy="589091"/>
          </a:xfrm>
          <a:prstGeom prst="rect">
            <a:avLst/>
          </a:prstGeom>
        </p:spPr>
      </p:pic>
      <p:pic>
        <p:nvPicPr>
          <p:cNvPr id="39" name="Elemento grafico 38" descr="Tablet con riempimento a tinta unita">
            <a:extLst>
              <a:ext uri="{FF2B5EF4-FFF2-40B4-BE49-F238E27FC236}">
                <a16:creationId xmlns:a16="http://schemas.microsoft.com/office/drawing/2014/main" id="{B12FF988-9373-EAEC-F9B6-03097B03C63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29830" y="2069619"/>
            <a:ext cx="589091" cy="589091"/>
          </a:xfrm>
          <a:prstGeom prst="rect">
            <a:avLst/>
          </a:prstGeom>
        </p:spPr>
      </p:pic>
      <p:pic>
        <p:nvPicPr>
          <p:cNvPr id="40" name="Elemento grafico 39" descr="Periferica di gioco con riempimento a tinta unita">
            <a:extLst>
              <a:ext uri="{FF2B5EF4-FFF2-40B4-BE49-F238E27FC236}">
                <a16:creationId xmlns:a16="http://schemas.microsoft.com/office/drawing/2014/main" id="{C3E426C2-411D-0CF6-BC78-9D8BB9B7EC7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029830" y="2638973"/>
            <a:ext cx="589091" cy="589091"/>
          </a:xfrm>
          <a:prstGeom prst="rect">
            <a:avLst/>
          </a:prstGeom>
        </p:spPr>
      </p:pic>
      <p:sp>
        <p:nvSpPr>
          <p:cNvPr id="49" name="Rettangolo 48">
            <a:extLst>
              <a:ext uri="{FF2B5EF4-FFF2-40B4-BE49-F238E27FC236}">
                <a16:creationId xmlns:a16="http://schemas.microsoft.com/office/drawing/2014/main" id="{0BA0C1C6-B95A-1BD0-57B4-8540B9478F43}"/>
              </a:ext>
            </a:extLst>
          </p:cNvPr>
          <p:cNvSpPr/>
          <p:nvPr/>
        </p:nvSpPr>
        <p:spPr>
          <a:xfrm>
            <a:off x="9426404" y="940064"/>
            <a:ext cx="648000" cy="468000"/>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98%</a:t>
            </a:r>
          </a:p>
        </p:txBody>
      </p:sp>
      <p:sp>
        <p:nvSpPr>
          <p:cNvPr id="50" name="Rettangolo 49">
            <a:extLst>
              <a:ext uri="{FF2B5EF4-FFF2-40B4-BE49-F238E27FC236}">
                <a16:creationId xmlns:a16="http://schemas.microsoft.com/office/drawing/2014/main" id="{3FFE0F98-B8AE-950E-D2F4-F6224B444C22}"/>
              </a:ext>
            </a:extLst>
          </p:cNvPr>
          <p:cNvSpPr/>
          <p:nvPr/>
        </p:nvSpPr>
        <p:spPr>
          <a:xfrm>
            <a:off x="10929714" y="940064"/>
            <a:ext cx="648000" cy="46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98%</a:t>
            </a:r>
          </a:p>
        </p:txBody>
      </p:sp>
      <p:sp>
        <p:nvSpPr>
          <p:cNvPr id="55" name="Rettangolo 54">
            <a:extLst>
              <a:ext uri="{FF2B5EF4-FFF2-40B4-BE49-F238E27FC236}">
                <a16:creationId xmlns:a16="http://schemas.microsoft.com/office/drawing/2014/main" id="{670C503B-870B-31A1-3A47-C399D39283B2}"/>
              </a:ext>
            </a:extLst>
          </p:cNvPr>
          <p:cNvSpPr/>
          <p:nvPr/>
        </p:nvSpPr>
        <p:spPr>
          <a:xfrm>
            <a:off x="6241562" y="940064"/>
            <a:ext cx="648000" cy="468000"/>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chemeClr val="bg1"/>
                </a:solidFill>
                <a:latin typeface="Arial" panose="020B0604020202020204" pitchFamily="34" charset="0"/>
                <a:cs typeface="Arial" panose="020B0604020202020204" pitchFamily="34" charset="0"/>
              </a:rPr>
              <a:t>98%</a:t>
            </a:r>
          </a:p>
        </p:txBody>
      </p:sp>
      <p:sp>
        <p:nvSpPr>
          <p:cNvPr id="57" name="Rettangolo 56">
            <a:extLst>
              <a:ext uri="{FF2B5EF4-FFF2-40B4-BE49-F238E27FC236}">
                <a16:creationId xmlns:a16="http://schemas.microsoft.com/office/drawing/2014/main" id="{B84550E5-65D3-7E24-7881-BE76724EF460}"/>
              </a:ext>
            </a:extLst>
          </p:cNvPr>
          <p:cNvSpPr/>
          <p:nvPr/>
        </p:nvSpPr>
        <p:spPr>
          <a:xfrm>
            <a:off x="7836599" y="940064"/>
            <a:ext cx="648000" cy="468000"/>
          </a:xfrm>
          <a:prstGeom prst="rect">
            <a:avLst/>
          </a:prstGeom>
          <a:solidFill>
            <a:srgbClr val="00E1FA"/>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12000"/>
              </a:lnSpc>
              <a:spcBef>
                <a:spcPts val="400"/>
              </a:spcBef>
              <a:spcAft>
                <a:spcPts val="400"/>
              </a:spcAft>
            </a:pPr>
            <a:r>
              <a:rPr lang="it-IT" b="1" dirty="0">
                <a:solidFill>
                  <a:srgbClr val="2D3D4D"/>
                </a:solidFill>
                <a:latin typeface="Arial" panose="020B0604020202020204" pitchFamily="34" charset="0"/>
                <a:cs typeface="Arial" panose="020B0604020202020204" pitchFamily="34" charset="0"/>
              </a:rPr>
              <a:t>82%</a:t>
            </a:r>
          </a:p>
        </p:txBody>
      </p:sp>
      <p:sp>
        <p:nvSpPr>
          <p:cNvPr id="58" name="CasellaDiTesto 57">
            <a:extLst>
              <a:ext uri="{FF2B5EF4-FFF2-40B4-BE49-F238E27FC236}">
                <a16:creationId xmlns:a16="http://schemas.microsoft.com/office/drawing/2014/main" id="{910F0AFE-BB7E-4D81-16A3-C8A18FC6EFF9}"/>
              </a:ext>
            </a:extLst>
          </p:cNvPr>
          <p:cNvSpPr txBox="1"/>
          <p:nvPr/>
        </p:nvSpPr>
        <p:spPr>
          <a:xfrm>
            <a:off x="4579702" y="1035565"/>
            <a:ext cx="1035891" cy="276999"/>
          </a:xfrm>
          <a:prstGeom prst="rect">
            <a:avLst/>
          </a:prstGeom>
          <a:noFill/>
        </p:spPr>
        <p:txBody>
          <a:bodyPr wrap="square" lIns="0" tIns="0" rIns="0" bIns="0" rtlCol="0">
            <a:spAutoFit/>
          </a:bodyPr>
          <a:lstStyle/>
          <a:p>
            <a:pPr algn="ctr"/>
            <a:r>
              <a:rPr lang="it-IT" b="1" dirty="0">
                <a:solidFill>
                  <a:srgbClr val="2D3D4D"/>
                </a:solidFill>
                <a:latin typeface="Arial" panose="020B0604020202020204" pitchFamily="34" charset="0"/>
                <a:cs typeface="Arial" panose="020B0604020202020204" pitchFamily="34" charset="0"/>
              </a:rPr>
              <a:t>96%</a:t>
            </a:r>
          </a:p>
        </p:txBody>
      </p:sp>
      <p:pic>
        <p:nvPicPr>
          <p:cNvPr id="59" name="Elemento grafico 58" descr="Televisione con riempimento a tinta unita">
            <a:extLst>
              <a:ext uri="{FF2B5EF4-FFF2-40B4-BE49-F238E27FC236}">
                <a16:creationId xmlns:a16="http://schemas.microsoft.com/office/drawing/2014/main" id="{6952F80D-BC93-8235-9FD8-8AB69DD59E4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029830" y="904986"/>
            <a:ext cx="589091" cy="589091"/>
          </a:xfrm>
          <a:prstGeom prst="rect">
            <a:avLst/>
          </a:prstGeom>
        </p:spPr>
      </p:pic>
      <p:sp>
        <p:nvSpPr>
          <p:cNvPr id="60" name="CasellaDiTesto 59">
            <a:extLst>
              <a:ext uri="{FF2B5EF4-FFF2-40B4-BE49-F238E27FC236}">
                <a16:creationId xmlns:a16="http://schemas.microsoft.com/office/drawing/2014/main" id="{294C1592-06AC-F88B-1670-1B4A083266B8}"/>
              </a:ext>
            </a:extLst>
          </p:cNvPr>
          <p:cNvSpPr txBox="1"/>
          <p:nvPr/>
        </p:nvSpPr>
        <p:spPr>
          <a:xfrm>
            <a:off x="5797497" y="349377"/>
            <a:ext cx="1537766" cy="523220"/>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400"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NIDI CHE NON SI SVUOTANO</a:t>
            </a:r>
          </a:p>
        </p:txBody>
      </p:sp>
      <p:sp>
        <p:nvSpPr>
          <p:cNvPr id="61" name="CasellaDiTesto 60">
            <a:extLst>
              <a:ext uri="{FF2B5EF4-FFF2-40B4-BE49-F238E27FC236}">
                <a16:creationId xmlns:a16="http://schemas.microsoft.com/office/drawing/2014/main" id="{B2FBC96F-7AAB-57D8-FF52-1C70C2B498C6}"/>
              </a:ext>
            </a:extLst>
          </p:cNvPr>
          <p:cNvSpPr txBox="1"/>
          <p:nvPr/>
        </p:nvSpPr>
        <p:spPr>
          <a:xfrm>
            <a:off x="7517324" y="349377"/>
            <a:ext cx="1275486" cy="523220"/>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400"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GIOVANI IN VOLO</a:t>
            </a:r>
          </a:p>
        </p:txBody>
      </p:sp>
      <p:sp>
        <p:nvSpPr>
          <p:cNvPr id="62" name="CasellaDiTesto 61">
            <a:extLst>
              <a:ext uri="{FF2B5EF4-FFF2-40B4-BE49-F238E27FC236}">
                <a16:creationId xmlns:a16="http://schemas.microsoft.com/office/drawing/2014/main" id="{8138B6E0-22F7-5838-1E1D-942C9DD47A29}"/>
              </a:ext>
            </a:extLst>
          </p:cNvPr>
          <p:cNvSpPr txBox="1"/>
          <p:nvPr/>
        </p:nvSpPr>
        <p:spPr>
          <a:xfrm>
            <a:off x="8952492" y="349377"/>
            <a:ext cx="1596924" cy="523220"/>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400"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NIDI GIOVANISSIMI</a:t>
            </a:r>
          </a:p>
        </p:txBody>
      </p:sp>
      <p:sp>
        <p:nvSpPr>
          <p:cNvPr id="63" name="CasellaDiTesto 62">
            <a:extLst>
              <a:ext uri="{FF2B5EF4-FFF2-40B4-BE49-F238E27FC236}">
                <a16:creationId xmlns:a16="http://schemas.microsoft.com/office/drawing/2014/main" id="{2BFA3240-FAA8-A486-07FD-14D2B8FB3937}"/>
              </a:ext>
            </a:extLst>
          </p:cNvPr>
          <p:cNvSpPr txBox="1"/>
          <p:nvPr/>
        </p:nvSpPr>
        <p:spPr>
          <a:xfrm>
            <a:off x="10616053" y="328782"/>
            <a:ext cx="1230605" cy="523220"/>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400"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NIDI PIÙ ADULTI</a:t>
            </a:r>
          </a:p>
        </p:txBody>
      </p:sp>
      <p:sp>
        <p:nvSpPr>
          <p:cNvPr id="64" name="CasellaDiTesto 63">
            <a:extLst>
              <a:ext uri="{FF2B5EF4-FFF2-40B4-BE49-F238E27FC236}">
                <a16:creationId xmlns:a16="http://schemas.microsoft.com/office/drawing/2014/main" id="{5257442B-4D64-36CB-32C6-52F6118838C7}"/>
              </a:ext>
            </a:extLst>
          </p:cNvPr>
          <p:cNvSpPr txBox="1"/>
          <p:nvPr/>
        </p:nvSpPr>
        <p:spPr>
          <a:xfrm>
            <a:off x="4458780" y="335488"/>
            <a:ext cx="1277735" cy="523220"/>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400" b="1" i="0" u="none" strike="noStrike" kern="1200" cap="none" spc="0" normalizeH="0" baseline="0" noProof="0" dirty="0">
                <a:ln>
                  <a:noFill/>
                </a:ln>
                <a:solidFill>
                  <a:srgbClr val="232C35"/>
                </a:solidFill>
                <a:effectLst/>
                <a:uLnTx/>
                <a:uFillTx/>
                <a:latin typeface="Arial" panose="020B0604020202020204" pitchFamily="34" charset="0"/>
                <a:cs typeface="Arial" panose="020B0604020202020204" pitchFamily="34" charset="0"/>
              </a:rPr>
              <a:t>TOTALE FAMIGLIE</a:t>
            </a:r>
          </a:p>
        </p:txBody>
      </p:sp>
      <p:sp>
        <p:nvSpPr>
          <p:cNvPr id="65" name="CasellaDiTesto 64">
            <a:extLst>
              <a:ext uri="{FF2B5EF4-FFF2-40B4-BE49-F238E27FC236}">
                <a16:creationId xmlns:a16="http://schemas.microsoft.com/office/drawing/2014/main" id="{25C05FDD-4502-C58E-F5F0-ACE5C3102F5A}"/>
              </a:ext>
            </a:extLst>
          </p:cNvPr>
          <p:cNvSpPr txBox="1"/>
          <p:nvPr/>
        </p:nvSpPr>
        <p:spPr>
          <a:xfrm>
            <a:off x="4579702" y="4626255"/>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2,4</a:t>
            </a:r>
          </a:p>
        </p:txBody>
      </p:sp>
      <p:sp>
        <p:nvSpPr>
          <p:cNvPr id="66" name="CasellaDiTesto 65">
            <a:extLst>
              <a:ext uri="{FF2B5EF4-FFF2-40B4-BE49-F238E27FC236}">
                <a16:creationId xmlns:a16="http://schemas.microsoft.com/office/drawing/2014/main" id="{6B19DD64-1235-CFD2-C0A9-291F0A0B5ABD}"/>
              </a:ext>
            </a:extLst>
          </p:cNvPr>
          <p:cNvSpPr txBox="1"/>
          <p:nvPr/>
        </p:nvSpPr>
        <p:spPr>
          <a:xfrm>
            <a:off x="6045189" y="4626255"/>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3,6</a:t>
            </a:r>
          </a:p>
        </p:txBody>
      </p:sp>
      <p:sp>
        <p:nvSpPr>
          <p:cNvPr id="67" name="CasellaDiTesto 66">
            <a:extLst>
              <a:ext uri="{FF2B5EF4-FFF2-40B4-BE49-F238E27FC236}">
                <a16:creationId xmlns:a16="http://schemas.microsoft.com/office/drawing/2014/main" id="{8934557A-C907-60A4-506E-4CD8E7D76C97}"/>
              </a:ext>
            </a:extLst>
          </p:cNvPr>
          <p:cNvSpPr txBox="1"/>
          <p:nvPr/>
        </p:nvSpPr>
        <p:spPr>
          <a:xfrm>
            <a:off x="7632645" y="4626255"/>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1,8</a:t>
            </a:r>
          </a:p>
        </p:txBody>
      </p:sp>
      <p:sp>
        <p:nvSpPr>
          <p:cNvPr id="68" name="CasellaDiTesto 67">
            <a:extLst>
              <a:ext uri="{FF2B5EF4-FFF2-40B4-BE49-F238E27FC236}">
                <a16:creationId xmlns:a16="http://schemas.microsoft.com/office/drawing/2014/main" id="{9EDED1DD-ECDA-75B6-03F6-EC6F784DF644}"/>
              </a:ext>
            </a:extLst>
          </p:cNvPr>
          <p:cNvSpPr txBox="1"/>
          <p:nvPr/>
        </p:nvSpPr>
        <p:spPr>
          <a:xfrm>
            <a:off x="9232458" y="4626255"/>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3,4</a:t>
            </a:r>
          </a:p>
        </p:txBody>
      </p:sp>
      <p:sp>
        <p:nvSpPr>
          <p:cNvPr id="69" name="CasellaDiTesto 68">
            <a:extLst>
              <a:ext uri="{FF2B5EF4-FFF2-40B4-BE49-F238E27FC236}">
                <a16:creationId xmlns:a16="http://schemas.microsoft.com/office/drawing/2014/main" id="{12445371-8471-A265-C0C2-57D05F2A262D}"/>
              </a:ext>
            </a:extLst>
          </p:cNvPr>
          <p:cNvSpPr txBox="1"/>
          <p:nvPr/>
        </p:nvSpPr>
        <p:spPr>
          <a:xfrm>
            <a:off x="10745776" y="4626255"/>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3,7</a:t>
            </a:r>
          </a:p>
        </p:txBody>
      </p:sp>
      <p:sp>
        <p:nvSpPr>
          <p:cNvPr id="70" name="CasellaDiTesto 69">
            <a:extLst>
              <a:ext uri="{FF2B5EF4-FFF2-40B4-BE49-F238E27FC236}">
                <a16:creationId xmlns:a16="http://schemas.microsoft.com/office/drawing/2014/main" id="{D4D77DDD-3C26-986D-1DB6-47F8B5ABF5FD}"/>
              </a:ext>
            </a:extLst>
          </p:cNvPr>
          <p:cNvSpPr txBox="1"/>
          <p:nvPr/>
        </p:nvSpPr>
        <p:spPr>
          <a:xfrm>
            <a:off x="2915957" y="4595140"/>
            <a:ext cx="1475586" cy="461665"/>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200" b="1" dirty="0">
                <a:solidFill>
                  <a:srgbClr val="2D3D4D"/>
                </a:solidFill>
                <a:latin typeface="Arial" panose="020B0604020202020204" pitchFamily="34" charset="0"/>
                <a:cs typeface="Arial" panose="020B0604020202020204" pitchFamily="34" charset="0"/>
              </a:rPr>
              <a:t>N° MEDIO COMPONENTI</a:t>
            </a:r>
            <a:endPar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endParaRPr>
          </a:p>
        </p:txBody>
      </p:sp>
      <p:sp>
        <p:nvSpPr>
          <p:cNvPr id="71" name="CasellaDiTesto 70">
            <a:extLst>
              <a:ext uri="{FF2B5EF4-FFF2-40B4-BE49-F238E27FC236}">
                <a16:creationId xmlns:a16="http://schemas.microsoft.com/office/drawing/2014/main" id="{2B5EB887-D39F-8038-3C19-0405CEDC2E8B}"/>
              </a:ext>
            </a:extLst>
          </p:cNvPr>
          <p:cNvSpPr txBox="1"/>
          <p:nvPr/>
        </p:nvSpPr>
        <p:spPr>
          <a:xfrm>
            <a:off x="4579702" y="5268811"/>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2,3</a:t>
            </a:r>
          </a:p>
        </p:txBody>
      </p:sp>
      <p:sp>
        <p:nvSpPr>
          <p:cNvPr id="72" name="CasellaDiTesto 71">
            <a:extLst>
              <a:ext uri="{FF2B5EF4-FFF2-40B4-BE49-F238E27FC236}">
                <a16:creationId xmlns:a16="http://schemas.microsoft.com/office/drawing/2014/main" id="{BD8A15F1-E109-CAA1-6EE0-EA5CF7E0ECC9}"/>
              </a:ext>
            </a:extLst>
          </p:cNvPr>
          <p:cNvSpPr txBox="1"/>
          <p:nvPr/>
        </p:nvSpPr>
        <p:spPr>
          <a:xfrm>
            <a:off x="6045189" y="5268811"/>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3,2</a:t>
            </a:r>
          </a:p>
        </p:txBody>
      </p:sp>
      <p:sp>
        <p:nvSpPr>
          <p:cNvPr id="73" name="CasellaDiTesto 72">
            <a:extLst>
              <a:ext uri="{FF2B5EF4-FFF2-40B4-BE49-F238E27FC236}">
                <a16:creationId xmlns:a16="http://schemas.microsoft.com/office/drawing/2014/main" id="{F005A1BC-3105-82CB-5884-7E2F66C7A90E}"/>
              </a:ext>
            </a:extLst>
          </p:cNvPr>
          <p:cNvSpPr txBox="1"/>
          <p:nvPr/>
        </p:nvSpPr>
        <p:spPr>
          <a:xfrm>
            <a:off x="7632645" y="5268811"/>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2,4</a:t>
            </a:r>
          </a:p>
        </p:txBody>
      </p:sp>
      <p:sp>
        <p:nvSpPr>
          <p:cNvPr id="74" name="CasellaDiTesto 73">
            <a:extLst>
              <a:ext uri="{FF2B5EF4-FFF2-40B4-BE49-F238E27FC236}">
                <a16:creationId xmlns:a16="http://schemas.microsoft.com/office/drawing/2014/main" id="{002A6983-BB5D-082D-17D5-79DA6A0CF706}"/>
              </a:ext>
            </a:extLst>
          </p:cNvPr>
          <p:cNvSpPr txBox="1"/>
          <p:nvPr/>
        </p:nvSpPr>
        <p:spPr>
          <a:xfrm>
            <a:off x="9232458" y="5268811"/>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2,5</a:t>
            </a:r>
          </a:p>
        </p:txBody>
      </p:sp>
      <p:sp>
        <p:nvSpPr>
          <p:cNvPr id="75" name="CasellaDiTesto 74">
            <a:extLst>
              <a:ext uri="{FF2B5EF4-FFF2-40B4-BE49-F238E27FC236}">
                <a16:creationId xmlns:a16="http://schemas.microsoft.com/office/drawing/2014/main" id="{A80CC8C3-0EEC-BEE5-D516-75E4309A6CD0}"/>
              </a:ext>
            </a:extLst>
          </p:cNvPr>
          <p:cNvSpPr txBox="1"/>
          <p:nvPr/>
        </p:nvSpPr>
        <p:spPr>
          <a:xfrm>
            <a:off x="10745776" y="5268811"/>
            <a:ext cx="1035891"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3,0</a:t>
            </a:r>
          </a:p>
        </p:txBody>
      </p:sp>
      <p:sp>
        <p:nvSpPr>
          <p:cNvPr id="76" name="CasellaDiTesto 75">
            <a:extLst>
              <a:ext uri="{FF2B5EF4-FFF2-40B4-BE49-F238E27FC236}">
                <a16:creationId xmlns:a16="http://schemas.microsoft.com/office/drawing/2014/main" id="{B7C154BF-92F6-F5B2-9A32-D2B0582E2984}"/>
              </a:ext>
            </a:extLst>
          </p:cNvPr>
          <p:cNvSpPr txBox="1"/>
          <p:nvPr/>
        </p:nvSpPr>
        <p:spPr>
          <a:xfrm>
            <a:off x="2915957" y="5114126"/>
            <a:ext cx="1643686" cy="646331"/>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200" b="1" dirty="0">
                <a:solidFill>
                  <a:srgbClr val="2D3D4D"/>
                </a:solidFill>
                <a:latin typeface="Arial" panose="020B0604020202020204" pitchFamily="34" charset="0"/>
                <a:cs typeface="Arial" panose="020B0604020202020204" pitchFamily="34" charset="0"/>
              </a:rPr>
              <a:t>N° MEDIO SCHERMI CONNESSI</a:t>
            </a:r>
          </a:p>
          <a:p>
            <a:pPr marL="0" marR="0" lvl="0" indent="0" defTabSz="914400" rtl="0" eaLnBrk="1" fontAlgn="auto" latinLnBrk="0" hangingPunct="1">
              <a:buClrTx/>
              <a:buSzTx/>
              <a:buFontTx/>
              <a:buNone/>
              <a:tabLst/>
              <a:defRPr/>
            </a:pPr>
            <a:r>
              <a:rPr lang="it-IT" sz="1200" dirty="0">
                <a:solidFill>
                  <a:srgbClr val="2D3D4D"/>
                </a:solidFill>
                <a:latin typeface="Arial" panose="020B0604020202020204" pitchFamily="34" charset="0"/>
                <a:cs typeface="Arial" panose="020B0604020202020204" pitchFamily="34" charset="0"/>
              </a:rPr>
              <a:t>(escl. smartphone)</a:t>
            </a:r>
            <a:endParaRPr lang="it-IT" sz="1200" b="1" dirty="0">
              <a:solidFill>
                <a:srgbClr val="2D3D4D"/>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35F2CFA8-62A4-2E70-8527-0152AE121F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3693" y="3217037"/>
            <a:ext cx="596900" cy="596900"/>
          </a:xfrm>
          <a:prstGeom prst="rect">
            <a:avLst/>
          </a:prstGeom>
        </p:spPr>
      </p:pic>
      <p:pic>
        <p:nvPicPr>
          <p:cNvPr id="26" name="Elemento grafico 25">
            <a:extLst>
              <a:ext uri="{FF2B5EF4-FFF2-40B4-BE49-F238E27FC236}">
                <a16:creationId xmlns:a16="http://schemas.microsoft.com/office/drawing/2014/main" id="{908F043C-1A8F-746D-0CF2-D3986976637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029830" y="3847670"/>
            <a:ext cx="589091" cy="589091"/>
          </a:xfrm>
          <a:prstGeom prst="rect">
            <a:avLst/>
          </a:prstGeom>
        </p:spPr>
      </p:pic>
    </p:spTree>
    <p:extLst>
      <p:ext uri="{BB962C8B-B14F-4D97-AF65-F5344CB8AC3E}">
        <p14:creationId xmlns:p14="http://schemas.microsoft.com/office/powerpoint/2010/main" val="3052311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D856-C59F-1BF8-90E6-ACE7894465E6}"/>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81B8B741-9FD7-4A63-4658-41FC45C5908E}"/>
              </a:ext>
            </a:extLst>
          </p:cNvPr>
          <p:cNvSpPr/>
          <p:nvPr/>
        </p:nvSpPr>
        <p:spPr>
          <a:xfrm>
            <a:off x="2782889" y="5276485"/>
            <a:ext cx="8966200" cy="49554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endParaRPr>
          </a:p>
        </p:txBody>
      </p:sp>
      <p:sp>
        <p:nvSpPr>
          <p:cNvPr id="9" name="Titolo 8">
            <a:extLst>
              <a:ext uri="{FF2B5EF4-FFF2-40B4-BE49-F238E27FC236}">
                <a16:creationId xmlns:a16="http://schemas.microsoft.com/office/drawing/2014/main" id="{C62239DA-446A-20AF-C959-E18CD94DB440}"/>
              </a:ext>
            </a:extLst>
          </p:cNvPr>
          <p:cNvSpPr>
            <a:spLocks noGrp="1"/>
          </p:cNvSpPr>
          <p:nvPr>
            <p:ph type="title"/>
          </p:nvPr>
        </p:nvSpPr>
        <p:spPr>
          <a:xfrm>
            <a:off x="167578" y="367190"/>
            <a:ext cx="2375205" cy="3061810"/>
          </a:xfrm>
        </p:spPr>
        <p:txBody>
          <a:bodyPr/>
          <a:lstStyle/>
          <a:p>
            <a:r>
              <a:rPr lang="it-IT" dirty="0"/>
              <a:t>In volo si esplorano di più le diverse piattaforme</a:t>
            </a:r>
          </a:p>
        </p:txBody>
      </p:sp>
      <p:sp>
        <p:nvSpPr>
          <p:cNvPr id="46" name="Rettangolo 45">
            <a:extLst>
              <a:ext uri="{FF2B5EF4-FFF2-40B4-BE49-F238E27FC236}">
                <a16:creationId xmlns:a16="http://schemas.microsoft.com/office/drawing/2014/main" id="{788AB9B0-9280-0E64-57C2-6EB22890B84D}"/>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 – base famiglie</a:t>
            </a:r>
          </a:p>
          <a:p>
            <a:pPr defTabSz="924061">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2" name="Rettangolo 1">
            <a:extLst>
              <a:ext uri="{FF2B5EF4-FFF2-40B4-BE49-F238E27FC236}">
                <a16:creationId xmlns:a16="http://schemas.microsoft.com/office/drawing/2014/main" id="{BFEF445D-E660-2C31-E997-9686B747B896}"/>
              </a:ext>
            </a:extLst>
          </p:cNvPr>
          <p:cNvSpPr/>
          <p:nvPr/>
        </p:nvSpPr>
        <p:spPr>
          <a:xfrm>
            <a:off x="5196000" y="2438562"/>
            <a:ext cx="900000" cy="2016000"/>
          </a:xfrm>
          <a:prstGeom prst="rect">
            <a:avLst/>
          </a:prstGeom>
          <a:solidFill>
            <a:srgbClr val="2D3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E09FAAFC-E865-23AE-3041-BCC965A7EB4D}"/>
              </a:ext>
            </a:extLst>
          </p:cNvPr>
          <p:cNvSpPr/>
          <p:nvPr/>
        </p:nvSpPr>
        <p:spPr>
          <a:xfrm>
            <a:off x="6736123" y="1574562"/>
            <a:ext cx="900000" cy="2880000"/>
          </a:xfrm>
          <a:prstGeom prst="rect">
            <a:avLst/>
          </a:prstGeom>
          <a:solidFill>
            <a:srgbClr val="384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83E794E9-4294-1D7F-0AAF-EA3F6D0778C6}"/>
              </a:ext>
            </a:extLst>
          </p:cNvPr>
          <p:cNvSpPr/>
          <p:nvPr/>
        </p:nvSpPr>
        <p:spPr>
          <a:xfrm>
            <a:off x="8040142" y="1267844"/>
            <a:ext cx="900000" cy="3168000"/>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5003030C-7288-7D28-2825-61FB93872420}"/>
              </a:ext>
            </a:extLst>
          </p:cNvPr>
          <p:cNvSpPr/>
          <p:nvPr/>
        </p:nvSpPr>
        <p:spPr>
          <a:xfrm>
            <a:off x="9363470" y="1641008"/>
            <a:ext cx="900000" cy="2794836"/>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590F80DB-DD1C-9CB3-385E-AB0BC8144774}"/>
              </a:ext>
            </a:extLst>
          </p:cNvPr>
          <p:cNvSpPr/>
          <p:nvPr/>
        </p:nvSpPr>
        <p:spPr>
          <a:xfrm>
            <a:off x="10783050" y="1353842"/>
            <a:ext cx="900000" cy="308200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839E40FB-09A4-DD61-C751-4CE4DBEE1377}"/>
              </a:ext>
            </a:extLst>
          </p:cNvPr>
          <p:cNvSpPr/>
          <p:nvPr/>
        </p:nvSpPr>
        <p:spPr>
          <a:xfrm>
            <a:off x="5196000" y="3554562"/>
            <a:ext cx="900000" cy="90000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30AAA69-1C7A-9FD1-8D00-C332714E2A85}"/>
              </a:ext>
            </a:extLst>
          </p:cNvPr>
          <p:cNvSpPr txBox="1"/>
          <p:nvPr/>
        </p:nvSpPr>
        <p:spPr>
          <a:xfrm>
            <a:off x="5286125" y="1955186"/>
            <a:ext cx="719749"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40%</a:t>
            </a:r>
          </a:p>
        </p:txBody>
      </p:sp>
      <p:sp>
        <p:nvSpPr>
          <p:cNvPr id="21" name="CasellaDiTesto 20">
            <a:extLst>
              <a:ext uri="{FF2B5EF4-FFF2-40B4-BE49-F238E27FC236}">
                <a16:creationId xmlns:a16="http://schemas.microsoft.com/office/drawing/2014/main" id="{0AA51A63-53A5-98D5-4850-918F9E7AE487}"/>
              </a:ext>
            </a:extLst>
          </p:cNvPr>
          <p:cNvSpPr txBox="1"/>
          <p:nvPr/>
        </p:nvSpPr>
        <p:spPr>
          <a:xfrm>
            <a:off x="6826249" y="1078647"/>
            <a:ext cx="719749"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57%</a:t>
            </a:r>
          </a:p>
        </p:txBody>
      </p:sp>
      <p:sp>
        <p:nvSpPr>
          <p:cNvPr id="22" name="CasellaDiTesto 21">
            <a:extLst>
              <a:ext uri="{FF2B5EF4-FFF2-40B4-BE49-F238E27FC236}">
                <a16:creationId xmlns:a16="http://schemas.microsoft.com/office/drawing/2014/main" id="{4CB98551-6915-3698-BD40-D7CCBCB202CB}"/>
              </a:ext>
            </a:extLst>
          </p:cNvPr>
          <p:cNvSpPr txBox="1"/>
          <p:nvPr/>
        </p:nvSpPr>
        <p:spPr>
          <a:xfrm>
            <a:off x="8131181" y="805614"/>
            <a:ext cx="719749"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65%</a:t>
            </a:r>
          </a:p>
        </p:txBody>
      </p:sp>
      <p:sp>
        <p:nvSpPr>
          <p:cNvPr id="25" name="CasellaDiTesto 24">
            <a:extLst>
              <a:ext uri="{FF2B5EF4-FFF2-40B4-BE49-F238E27FC236}">
                <a16:creationId xmlns:a16="http://schemas.microsoft.com/office/drawing/2014/main" id="{EEA14AB2-6872-51FF-227F-DA1AF3206512}"/>
              </a:ext>
            </a:extLst>
          </p:cNvPr>
          <p:cNvSpPr txBox="1"/>
          <p:nvPr/>
        </p:nvSpPr>
        <p:spPr>
          <a:xfrm>
            <a:off x="9453363" y="1111072"/>
            <a:ext cx="719749"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56%</a:t>
            </a:r>
          </a:p>
        </p:txBody>
      </p:sp>
      <p:sp>
        <p:nvSpPr>
          <p:cNvPr id="26" name="CasellaDiTesto 25">
            <a:extLst>
              <a:ext uri="{FF2B5EF4-FFF2-40B4-BE49-F238E27FC236}">
                <a16:creationId xmlns:a16="http://schemas.microsoft.com/office/drawing/2014/main" id="{475BC348-D395-E49E-C801-66B20359B1CC}"/>
              </a:ext>
            </a:extLst>
          </p:cNvPr>
          <p:cNvSpPr txBox="1"/>
          <p:nvPr/>
        </p:nvSpPr>
        <p:spPr>
          <a:xfrm>
            <a:off x="10924786" y="872032"/>
            <a:ext cx="719749" cy="430887"/>
          </a:xfrm>
          <a:prstGeom prst="rect">
            <a:avLst/>
          </a:prstGeom>
          <a:noFill/>
        </p:spPr>
        <p:txBody>
          <a:bodyPr wrap="squar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63%</a:t>
            </a:r>
          </a:p>
        </p:txBody>
      </p:sp>
      <p:sp>
        <p:nvSpPr>
          <p:cNvPr id="38" name="CasellaDiTesto 37">
            <a:extLst>
              <a:ext uri="{FF2B5EF4-FFF2-40B4-BE49-F238E27FC236}">
                <a16:creationId xmlns:a16="http://schemas.microsoft.com/office/drawing/2014/main" id="{14A78519-84A1-66A5-BEAC-F1329290AB26}"/>
              </a:ext>
            </a:extLst>
          </p:cNvPr>
          <p:cNvSpPr txBox="1"/>
          <p:nvPr/>
        </p:nvSpPr>
        <p:spPr>
          <a:xfrm>
            <a:off x="5337421" y="4027946"/>
            <a:ext cx="617157"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18%</a:t>
            </a:r>
          </a:p>
        </p:txBody>
      </p:sp>
      <p:sp>
        <p:nvSpPr>
          <p:cNvPr id="51" name="CasellaDiTesto 50">
            <a:extLst>
              <a:ext uri="{FF2B5EF4-FFF2-40B4-BE49-F238E27FC236}">
                <a16:creationId xmlns:a16="http://schemas.microsoft.com/office/drawing/2014/main" id="{CCD27993-45E6-0672-8D49-64F015D152FC}"/>
              </a:ext>
            </a:extLst>
          </p:cNvPr>
          <p:cNvSpPr txBox="1"/>
          <p:nvPr/>
        </p:nvSpPr>
        <p:spPr>
          <a:xfrm>
            <a:off x="6563666" y="4448201"/>
            <a:ext cx="126424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52" name="CasellaDiTesto 51">
            <a:extLst>
              <a:ext uri="{FF2B5EF4-FFF2-40B4-BE49-F238E27FC236}">
                <a16:creationId xmlns:a16="http://schemas.microsoft.com/office/drawing/2014/main" id="{3F6F94DE-D0BC-5408-AEF2-3FCF80BD115D}"/>
              </a:ext>
            </a:extLst>
          </p:cNvPr>
          <p:cNvSpPr txBox="1"/>
          <p:nvPr/>
        </p:nvSpPr>
        <p:spPr>
          <a:xfrm>
            <a:off x="7993913" y="4448201"/>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53" name="CasellaDiTesto 52">
            <a:extLst>
              <a:ext uri="{FF2B5EF4-FFF2-40B4-BE49-F238E27FC236}">
                <a16:creationId xmlns:a16="http://schemas.microsoft.com/office/drawing/2014/main" id="{BAB9D515-889B-5724-723B-AC1EB8C662FD}"/>
              </a:ext>
            </a:extLst>
          </p:cNvPr>
          <p:cNvSpPr txBox="1"/>
          <p:nvPr/>
        </p:nvSpPr>
        <p:spPr>
          <a:xfrm>
            <a:off x="9153402" y="4448201"/>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54" name="CasellaDiTesto 53">
            <a:extLst>
              <a:ext uri="{FF2B5EF4-FFF2-40B4-BE49-F238E27FC236}">
                <a16:creationId xmlns:a16="http://schemas.microsoft.com/office/drawing/2014/main" id="{CCBE9FCD-B000-3279-2094-BAC914189D12}"/>
              </a:ext>
            </a:extLst>
          </p:cNvPr>
          <p:cNvSpPr txBox="1"/>
          <p:nvPr/>
        </p:nvSpPr>
        <p:spPr>
          <a:xfrm>
            <a:off x="10741167" y="4448201"/>
            <a:ext cx="1086986"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PIÙ ADULTI</a:t>
            </a:r>
          </a:p>
        </p:txBody>
      </p:sp>
      <p:sp>
        <p:nvSpPr>
          <p:cNvPr id="55" name="CasellaDiTesto 54">
            <a:extLst>
              <a:ext uri="{FF2B5EF4-FFF2-40B4-BE49-F238E27FC236}">
                <a16:creationId xmlns:a16="http://schemas.microsoft.com/office/drawing/2014/main" id="{5D1F3078-CFEA-95A8-5650-3A27F7ADFC81}"/>
              </a:ext>
            </a:extLst>
          </p:cNvPr>
          <p:cNvSpPr txBox="1"/>
          <p:nvPr/>
        </p:nvSpPr>
        <p:spPr>
          <a:xfrm>
            <a:off x="5067009" y="4448201"/>
            <a:ext cx="1182623"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TOTALE FAMIGLIE</a:t>
            </a:r>
          </a:p>
        </p:txBody>
      </p:sp>
      <p:sp>
        <p:nvSpPr>
          <p:cNvPr id="57" name="CasellaDiTesto 56">
            <a:extLst>
              <a:ext uri="{FF2B5EF4-FFF2-40B4-BE49-F238E27FC236}">
                <a16:creationId xmlns:a16="http://schemas.microsoft.com/office/drawing/2014/main" id="{E121E65A-BD07-5223-FA2B-F8B213C2837F}"/>
              </a:ext>
            </a:extLst>
          </p:cNvPr>
          <p:cNvSpPr txBox="1"/>
          <p:nvPr/>
        </p:nvSpPr>
        <p:spPr>
          <a:xfrm>
            <a:off x="2915957" y="2525516"/>
            <a:ext cx="2317987" cy="338554"/>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3+ SERVIZI OTT</a:t>
            </a:r>
          </a:p>
        </p:txBody>
      </p:sp>
      <p:sp>
        <p:nvSpPr>
          <p:cNvPr id="56" name="CasellaDiTesto 55">
            <a:extLst>
              <a:ext uri="{FF2B5EF4-FFF2-40B4-BE49-F238E27FC236}">
                <a16:creationId xmlns:a16="http://schemas.microsoft.com/office/drawing/2014/main" id="{B54A90DE-B0E3-5AB8-84A3-4F1D8240CDB5}"/>
              </a:ext>
            </a:extLst>
          </p:cNvPr>
          <p:cNvSpPr txBox="1"/>
          <p:nvPr/>
        </p:nvSpPr>
        <p:spPr>
          <a:xfrm>
            <a:off x="2915957" y="790424"/>
            <a:ext cx="2317987" cy="830997"/>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ALMENO 1 OTT</a:t>
            </a:r>
          </a:p>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IN FAMIGLIA</a:t>
            </a:r>
          </a:p>
          <a:p>
            <a:pPr marL="0" marR="0" lvl="0" indent="0" defTabSz="914400" rtl="0" eaLnBrk="1" fontAlgn="auto" latinLnBrk="0" hangingPunct="1">
              <a:buClrTx/>
              <a:buSzTx/>
              <a:buFontTx/>
              <a:buNone/>
              <a:tabLst/>
              <a:defRPr/>
            </a:pPr>
            <a:endPar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D0171857-500D-D02F-9398-595CCA5AD005}"/>
              </a:ext>
            </a:extLst>
          </p:cNvPr>
          <p:cNvSpPr txBox="1"/>
          <p:nvPr/>
        </p:nvSpPr>
        <p:spPr>
          <a:xfrm>
            <a:off x="2915957" y="3213564"/>
            <a:ext cx="2317987" cy="338554"/>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2 SERVIZI OTT</a:t>
            </a:r>
          </a:p>
        </p:txBody>
      </p:sp>
      <p:sp>
        <p:nvSpPr>
          <p:cNvPr id="4" name="CasellaDiTesto 3">
            <a:extLst>
              <a:ext uri="{FF2B5EF4-FFF2-40B4-BE49-F238E27FC236}">
                <a16:creationId xmlns:a16="http://schemas.microsoft.com/office/drawing/2014/main" id="{84186A70-8B62-DAAB-308F-B7120FFECF7E}"/>
              </a:ext>
            </a:extLst>
          </p:cNvPr>
          <p:cNvSpPr txBox="1"/>
          <p:nvPr/>
        </p:nvSpPr>
        <p:spPr>
          <a:xfrm>
            <a:off x="2915957" y="4032141"/>
            <a:ext cx="2317987" cy="338554"/>
          </a:xfrm>
          <a:prstGeom prst="rect">
            <a:avLst/>
          </a:prstGeom>
          <a:noFill/>
        </p:spPr>
        <p:txBody>
          <a:bodyPr wrap="square">
            <a:spAutoFit/>
          </a:bodyPr>
          <a:lstStyle/>
          <a:p>
            <a:pPr marL="0" marR="0" lvl="0" indent="0" defTabSz="914400" rtl="0" eaLnBrk="1" fontAlgn="auto" latinLnBrk="0" hangingPunct="1">
              <a:buClrTx/>
              <a:buSzTx/>
              <a:buFontTx/>
              <a:buNone/>
              <a:tabLst/>
              <a:defRPr/>
            </a:pPr>
            <a:r>
              <a:rPr lang="it-IT" sz="1600" b="1" dirty="0">
                <a:solidFill>
                  <a:srgbClr val="2D3D4D"/>
                </a:solidFill>
                <a:latin typeface="Arial" panose="020B0604020202020204" pitchFamily="34" charset="0"/>
                <a:cs typeface="Arial" panose="020B0604020202020204" pitchFamily="34" charset="0"/>
              </a:rPr>
              <a:t>1 </a:t>
            </a: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SERVIZIO OTT</a:t>
            </a:r>
          </a:p>
        </p:txBody>
      </p:sp>
      <p:sp>
        <p:nvSpPr>
          <p:cNvPr id="7" name="CasellaDiTesto 6">
            <a:extLst>
              <a:ext uri="{FF2B5EF4-FFF2-40B4-BE49-F238E27FC236}">
                <a16:creationId xmlns:a16="http://schemas.microsoft.com/office/drawing/2014/main" id="{524D387F-086C-2C58-AEC2-5A1495584C27}"/>
              </a:ext>
            </a:extLst>
          </p:cNvPr>
          <p:cNvSpPr txBox="1"/>
          <p:nvPr/>
        </p:nvSpPr>
        <p:spPr>
          <a:xfrm>
            <a:off x="2915957" y="5250570"/>
            <a:ext cx="2317987" cy="507831"/>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 MEDIO OTT</a:t>
            </a:r>
          </a:p>
          <a:p>
            <a:pPr marL="0" marR="0" lvl="0" indent="0" defTabSz="914400" rtl="0" eaLnBrk="1" fontAlgn="auto" latinLnBrk="0" hangingPunct="1">
              <a:buClrTx/>
              <a:buSzTx/>
              <a:buFontTx/>
              <a:buNone/>
              <a:tabLst/>
              <a:defRPr/>
            </a:pPr>
            <a:r>
              <a:rPr kumimoji="0" lang="it-IT" sz="110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(Famiglie con almeno un OTT)</a:t>
            </a:r>
          </a:p>
        </p:txBody>
      </p:sp>
      <p:sp>
        <p:nvSpPr>
          <p:cNvPr id="11" name="CasellaDiTesto 10">
            <a:extLst>
              <a:ext uri="{FF2B5EF4-FFF2-40B4-BE49-F238E27FC236}">
                <a16:creationId xmlns:a16="http://schemas.microsoft.com/office/drawing/2014/main" id="{997F44BA-A2CE-CF08-139C-0E3518C8A398}"/>
              </a:ext>
            </a:extLst>
          </p:cNvPr>
          <p:cNvSpPr txBox="1"/>
          <p:nvPr/>
        </p:nvSpPr>
        <p:spPr>
          <a:xfrm>
            <a:off x="5395931" y="5318211"/>
            <a:ext cx="500137"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1,8</a:t>
            </a:r>
          </a:p>
        </p:txBody>
      </p:sp>
      <p:sp>
        <p:nvSpPr>
          <p:cNvPr id="12" name="CasellaDiTesto 11">
            <a:extLst>
              <a:ext uri="{FF2B5EF4-FFF2-40B4-BE49-F238E27FC236}">
                <a16:creationId xmlns:a16="http://schemas.microsoft.com/office/drawing/2014/main" id="{32727555-2A24-2593-D1D8-8DA60728FFE5}"/>
              </a:ext>
            </a:extLst>
          </p:cNvPr>
          <p:cNvSpPr txBox="1"/>
          <p:nvPr/>
        </p:nvSpPr>
        <p:spPr>
          <a:xfrm>
            <a:off x="6918414" y="5318211"/>
            <a:ext cx="500137"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1,8</a:t>
            </a:r>
          </a:p>
        </p:txBody>
      </p:sp>
      <p:sp>
        <p:nvSpPr>
          <p:cNvPr id="15" name="CasellaDiTesto 14">
            <a:extLst>
              <a:ext uri="{FF2B5EF4-FFF2-40B4-BE49-F238E27FC236}">
                <a16:creationId xmlns:a16="http://schemas.microsoft.com/office/drawing/2014/main" id="{05FCFE15-938B-E077-8CD6-F57AEA6DA88A}"/>
              </a:ext>
            </a:extLst>
          </p:cNvPr>
          <p:cNvSpPr txBox="1"/>
          <p:nvPr/>
        </p:nvSpPr>
        <p:spPr>
          <a:xfrm>
            <a:off x="8240587" y="5318211"/>
            <a:ext cx="500137"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2,1</a:t>
            </a:r>
          </a:p>
        </p:txBody>
      </p:sp>
      <p:sp>
        <p:nvSpPr>
          <p:cNvPr id="23" name="CasellaDiTesto 22">
            <a:extLst>
              <a:ext uri="{FF2B5EF4-FFF2-40B4-BE49-F238E27FC236}">
                <a16:creationId xmlns:a16="http://schemas.microsoft.com/office/drawing/2014/main" id="{73A49B6C-4C5C-3FAB-1D90-CB94D28C6FCA}"/>
              </a:ext>
            </a:extLst>
          </p:cNvPr>
          <p:cNvSpPr txBox="1"/>
          <p:nvPr/>
        </p:nvSpPr>
        <p:spPr>
          <a:xfrm>
            <a:off x="9624544" y="5318211"/>
            <a:ext cx="500137"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1,9</a:t>
            </a:r>
          </a:p>
        </p:txBody>
      </p:sp>
      <p:sp>
        <p:nvSpPr>
          <p:cNvPr id="24" name="CasellaDiTesto 23">
            <a:extLst>
              <a:ext uri="{FF2B5EF4-FFF2-40B4-BE49-F238E27FC236}">
                <a16:creationId xmlns:a16="http://schemas.microsoft.com/office/drawing/2014/main" id="{10060461-C738-638E-439C-3FE9763E7048}"/>
              </a:ext>
            </a:extLst>
          </p:cNvPr>
          <p:cNvSpPr txBox="1"/>
          <p:nvPr/>
        </p:nvSpPr>
        <p:spPr>
          <a:xfrm>
            <a:off x="11005898" y="5318211"/>
            <a:ext cx="500137" cy="430887"/>
          </a:xfrm>
          <a:prstGeom prst="rect">
            <a:avLst/>
          </a:prstGeom>
          <a:noFill/>
        </p:spPr>
        <p:txBody>
          <a:bodyPr wrap="none" lIns="0" tIns="0" rIns="0" bIns="0" rtlCol="0">
            <a:spAutoFit/>
          </a:bodyPr>
          <a:lstStyle/>
          <a:p>
            <a:pPr algn="ctr"/>
            <a:r>
              <a:rPr lang="it-IT" sz="2800" b="1" dirty="0">
                <a:solidFill>
                  <a:srgbClr val="2D3D4D"/>
                </a:solidFill>
                <a:latin typeface="Arial" panose="020B0604020202020204" pitchFamily="34" charset="0"/>
                <a:cs typeface="Arial" panose="020B0604020202020204" pitchFamily="34" charset="0"/>
              </a:rPr>
              <a:t>1,9</a:t>
            </a:r>
          </a:p>
        </p:txBody>
      </p:sp>
      <p:sp>
        <p:nvSpPr>
          <p:cNvPr id="30" name="Rettangolo 29">
            <a:extLst>
              <a:ext uri="{FF2B5EF4-FFF2-40B4-BE49-F238E27FC236}">
                <a16:creationId xmlns:a16="http://schemas.microsoft.com/office/drawing/2014/main" id="{C068AA4F-5464-22A4-CCCF-D8CDB4E8F2B0}"/>
              </a:ext>
            </a:extLst>
          </p:cNvPr>
          <p:cNvSpPr/>
          <p:nvPr/>
        </p:nvSpPr>
        <p:spPr>
          <a:xfrm>
            <a:off x="5196000" y="2868078"/>
            <a:ext cx="900000" cy="68400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31" name="CasellaDiTesto 30">
            <a:extLst>
              <a:ext uri="{FF2B5EF4-FFF2-40B4-BE49-F238E27FC236}">
                <a16:creationId xmlns:a16="http://schemas.microsoft.com/office/drawing/2014/main" id="{72A98C78-ECDD-FCC6-0D0F-788435978CC3}"/>
              </a:ext>
            </a:extLst>
          </p:cNvPr>
          <p:cNvSpPr txBox="1"/>
          <p:nvPr/>
        </p:nvSpPr>
        <p:spPr>
          <a:xfrm>
            <a:off x="5337421" y="3140107"/>
            <a:ext cx="617157" cy="369332"/>
          </a:xfrm>
          <a:prstGeom prst="rect">
            <a:avLst/>
          </a:prstGeom>
          <a:noFill/>
        </p:spPr>
        <p:txBody>
          <a:bodyPr wrap="square" lIns="0" tIns="0" rIns="0" bIns="0" rtlCol="0">
            <a:spAutoFit/>
          </a:bodyPr>
          <a:lstStyle/>
          <a:p>
            <a:pPr algn="ctr"/>
            <a:r>
              <a:rPr lang="it-IT" sz="2400" b="1" dirty="0">
                <a:solidFill>
                  <a:schemeClr val="bg1"/>
                </a:solidFill>
                <a:latin typeface="Arial" panose="020B0604020202020204" pitchFamily="34" charset="0"/>
                <a:cs typeface="Arial" panose="020B0604020202020204" pitchFamily="34" charset="0"/>
              </a:rPr>
              <a:t>14%</a:t>
            </a:r>
          </a:p>
        </p:txBody>
      </p:sp>
      <p:sp>
        <p:nvSpPr>
          <p:cNvPr id="33" name="CasellaDiTesto 32">
            <a:extLst>
              <a:ext uri="{FF2B5EF4-FFF2-40B4-BE49-F238E27FC236}">
                <a16:creationId xmlns:a16="http://schemas.microsoft.com/office/drawing/2014/main" id="{4234C57C-E643-C58F-D7D5-12B8FC11C7D9}"/>
              </a:ext>
            </a:extLst>
          </p:cNvPr>
          <p:cNvSpPr txBox="1"/>
          <p:nvPr/>
        </p:nvSpPr>
        <p:spPr>
          <a:xfrm>
            <a:off x="5423182" y="2493500"/>
            <a:ext cx="445635" cy="369332"/>
          </a:xfrm>
          <a:prstGeom prst="rect">
            <a:avLst/>
          </a:prstGeom>
          <a:noFill/>
        </p:spPr>
        <p:txBody>
          <a:bodyPr wrap="square" lIns="0" tIns="0" rIns="0" bIns="0" rtlCol="0">
            <a:spAutoFit/>
          </a:bodyPr>
          <a:lstStyle/>
          <a:p>
            <a:pPr algn="ctr"/>
            <a:r>
              <a:rPr lang="it-IT" sz="2400" b="1" dirty="0">
                <a:solidFill>
                  <a:schemeClr val="bg1"/>
                </a:solidFill>
                <a:latin typeface="Arial" panose="020B0604020202020204" pitchFamily="34" charset="0"/>
                <a:cs typeface="Arial" panose="020B0604020202020204" pitchFamily="34" charset="0"/>
              </a:rPr>
              <a:t>8%</a:t>
            </a:r>
          </a:p>
        </p:txBody>
      </p:sp>
      <p:sp>
        <p:nvSpPr>
          <p:cNvPr id="35" name="Rettangolo 34">
            <a:extLst>
              <a:ext uri="{FF2B5EF4-FFF2-40B4-BE49-F238E27FC236}">
                <a16:creationId xmlns:a16="http://schemas.microsoft.com/office/drawing/2014/main" id="{0CF49186-12C0-8F24-2EFF-54CB0225B2FF}"/>
              </a:ext>
            </a:extLst>
          </p:cNvPr>
          <p:cNvSpPr/>
          <p:nvPr/>
        </p:nvSpPr>
        <p:spPr>
          <a:xfrm>
            <a:off x="6737103" y="3227036"/>
            <a:ext cx="900000" cy="122116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36" name="CasellaDiTesto 35">
            <a:extLst>
              <a:ext uri="{FF2B5EF4-FFF2-40B4-BE49-F238E27FC236}">
                <a16:creationId xmlns:a16="http://schemas.microsoft.com/office/drawing/2014/main" id="{2CFFBB41-7528-0AB8-F20C-AA0A82439359}"/>
              </a:ext>
            </a:extLst>
          </p:cNvPr>
          <p:cNvSpPr txBox="1"/>
          <p:nvPr/>
        </p:nvSpPr>
        <p:spPr>
          <a:xfrm>
            <a:off x="6872261" y="4027946"/>
            <a:ext cx="617157"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26%</a:t>
            </a:r>
          </a:p>
        </p:txBody>
      </p:sp>
      <p:sp>
        <p:nvSpPr>
          <p:cNvPr id="37" name="Rettangolo 36">
            <a:extLst>
              <a:ext uri="{FF2B5EF4-FFF2-40B4-BE49-F238E27FC236}">
                <a16:creationId xmlns:a16="http://schemas.microsoft.com/office/drawing/2014/main" id="{120E893F-F558-AB43-688A-54853626E759}"/>
              </a:ext>
            </a:extLst>
          </p:cNvPr>
          <p:cNvSpPr/>
          <p:nvPr/>
        </p:nvSpPr>
        <p:spPr>
          <a:xfrm>
            <a:off x="6737103" y="2196563"/>
            <a:ext cx="900000" cy="1030473"/>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39" name="CasellaDiTesto 38">
            <a:extLst>
              <a:ext uri="{FF2B5EF4-FFF2-40B4-BE49-F238E27FC236}">
                <a16:creationId xmlns:a16="http://schemas.microsoft.com/office/drawing/2014/main" id="{AEE9EA97-8DCD-15E8-E355-C8176F30C7E6}"/>
              </a:ext>
            </a:extLst>
          </p:cNvPr>
          <p:cNvSpPr txBox="1"/>
          <p:nvPr/>
        </p:nvSpPr>
        <p:spPr>
          <a:xfrm>
            <a:off x="6872261" y="2754267"/>
            <a:ext cx="617157" cy="369332"/>
          </a:xfrm>
          <a:prstGeom prst="rect">
            <a:avLst/>
          </a:prstGeom>
          <a:noFill/>
        </p:spPr>
        <p:txBody>
          <a:bodyPr wrap="square" lIns="0" tIns="0" rIns="0" bIns="0" rtlCol="0">
            <a:spAutoFit/>
          </a:bodyPr>
          <a:lstStyle/>
          <a:p>
            <a:pPr algn="ctr"/>
            <a:r>
              <a:rPr lang="it-IT" sz="2400" b="1" dirty="0">
                <a:solidFill>
                  <a:schemeClr val="bg1"/>
                </a:solidFill>
                <a:latin typeface="Arial" panose="020B0604020202020204" pitchFamily="34" charset="0"/>
                <a:cs typeface="Arial" panose="020B0604020202020204" pitchFamily="34" charset="0"/>
              </a:rPr>
              <a:t>20%</a:t>
            </a:r>
          </a:p>
        </p:txBody>
      </p:sp>
      <p:sp>
        <p:nvSpPr>
          <p:cNvPr id="40" name="CasellaDiTesto 39">
            <a:extLst>
              <a:ext uri="{FF2B5EF4-FFF2-40B4-BE49-F238E27FC236}">
                <a16:creationId xmlns:a16="http://schemas.microsoft.com/office/drawing/2014/main" id="{6C5FC9C0-39F6-A889-3947-7B31356658F1}"/>
              </a:ext>
            </a:extLst>
          </p:cNvPr>
          <p:cNvSpPr txBox="1"/>
          <p:nvPr/>
        </p:nvSpPr>
        <p:spPr>
          <a:xfrm>
            <a:off x="6845350" y="1733043"/>
            <a:ext cx="698256" cy="369332"/>
          </a:xfrm>
          <a:prstGeom prst="rect">
            <a:avLst/>
          </a:prstGeom>
          <a:noFill/>
        </p:spPr>
        <p:txBody>
          <a:bodyPr wrap="square" lIns="0" tIns="0" rIns="0" bIns="0" rtlCol="0">
            <a:spAutoFit/>
          </a:bodyPr>
          <a:lstStyle/>
          <a:p>
            <a:pPr algn="ctr"/>
            <a:r>
              <a:rPr lang="it-IT" sz="2400" b="1" dirty="0">
                <a:solidFill>
                  <a:schemeClr val="bg1"/>
                </a:solidFill>
                <a:latin typeface="Arial" panose="020B0604020202020204" pitchFamily="34" charset="0"/>
                <a:cs typeface="Arial" panose="020B0604020202020204" pitchFamily="34" charset="0"/>
              </a:rPr>
              <a:t>11%</a:t>
            </a:r>
          </a:p>
        </p:txBody>
      </p:sp>
      <p:sp>
        <p:nvSpPr>
          <p:cNvPr id="41" name="Rettangolo 40">
            <a:extLst>
              <a:ext uri="{FF2B5EF4-FFF2-40B4-BE49-F238E27FC236}">
                <a16:creationId xmlns:a16="http://schemas.microsoft.com/office/drawing/2014/main" id="{798AD08F-70DD-2209-2F56-4E037D111735}"/>
              </a:ext>
            </a:extLst>
          </p:cNvPr>
          <p:cNvSpPr/>
          <p:nvPr/>
        </p:nvSpPr>
        <p:spPr>
          <a:xfrm>
            <a:off x="8040657" y="3321224"/>
            <a:ext cx="900000" cy="1126977"/>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42" name="CasellaDiTesto 41">
            <a:extLst>
              <a:ext uri="{FF2B5EF4-FFF2-40B4-BE49-F238E27FC236}">
                <a16:creationId xmlns:a16="http://schemas.microsoft.com/office/drawing/2014/main" id="{7FBDDE30-4250-6A13-F775-676CDCD2553B}"/>
              </a:ext>
            </a:extLst>
          </p:cNvPr>
          <p:cNvSpPr txBox="1"/>
          <p:nvPr/>
        </p:nvSpPr>
        <p:spPr>
          <a:xfrm>
            <a:off x="8182078" y="4027946"/>
            <a:ext cx="617157"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24%</a:t>
            </a:r>
          </a:p>
        </p:txBody>
      </p:sp>
      <p:sp>
        <p:nvSpPr>
          <p:cNvPr id="43" name="Rettangolo 42">
            <a:extLst>
              <a:ext uri="{FF2B5EF4-FFF2-40B4-BE49-F238E27FC236}">
                <a16:creationId xmlns:a16="http://schemas.microsoft.com/office/drawing/2014/main" id="{26575A1F-3D1A-1584-CC7B-20E2CD336438}"/>
              </a:ext>
            </a:extLst>
          </p:cNvPr>
          <p:cNvSpPr/>
          <p:nvPr/>
        </p:nvSpPr>
        <p:spPr>
          <a:xfrm>
            <a:off x="8040657" y="2196563"/>
            <a:ext cx="900000" cy="1124661"/>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44" name="CasellaDiTesto 43">
            <a:extLst>
              <a:ext uri="{FF2B5EF4-FFF2-40B4-BE49-F238E27FC236}">
                <a16:creationId xmlns:a16="http://schemas.microsoft.com/office/drawing/2014/main" id="{B5C97B34-AF11-164E-B112-154B80A618F7}"/>
              </a:ext>
            </a:extLst>
          </p:cNvPr>
          <p:cNvSpPr txBox="1"/>
          <p:nvPr/>
        </p:nvSpPr>
        <p:spPr>
          <a:xfrm>
            <a:off x="8182078" y="2852654"/>
            <a:ext cx="617157"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22%</a:t>
            </a:r>
          </a:p>
        </p:txBody>
      </p:sp>
      <p:sp>
        <p:nvSpPr>
          <p:cNvPr id="45" name="CasellaDiTesto 44">
            <a:extLst>
              <a:ext uri="{FF2B5EF4-FFF2-40B4-BE49-F238E27FC236}">
                <a16:creationId xmlns:a16="http://schemas.microsoft.com/office/drawing/2014/main" id="{C5EBF272-1F66-54CE-D266-C1E64CBB7A90}"/>
              </a:ext>
            </a:extLst>
          </p:cNvPr>
          <p:cNvSpPr txBox="1"/>
          <p:nvPr/>
        </p:nvSpPr>
        <p:spPr>
          <a:xfrm>
            <a:off x="8155167" y="1733043"/>
            <a:ext cx="698256"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19%</a:t>
            </a:r>
          </a:p>
        </p:txBody>
      </p:sp>
      <p:sp>
        <p:nvSpPr>
          <p:cNvPr id="58" name="Rettangolo 57">
            <a:extLst>
              <a:ext uri="{FF2B5EF4-FFF2-40B4-BE49-F238E27FC236}">
                <a16:creationId xmlns:a16="http://schemas.microsoft.com/office/drawing/2014/main" id="{8FF4D652-00B6-252F-9650-4B7E860AEAF8}"/>
              </a:ext>
            </a:extLst>
          </p:cNvPr>
          <p:cNvSpPr/>
          <p:nvPr/>
        </p:nvSpPr>
        <p:spPr>
          <a:xfrm>
            <a:off x="9362830" y="3415412"/>
            <a:ext cx="900000" cy="103278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59" name="CasellaDiTesto 58">
            <a:extLst>
              <a:ext uri="{FF2B5EF4-FFF2-40B4-BE49-F238E27FC236}">
                <a16:creationId xmlns:a16="http://schemas.microsoft.com/office/drawing/2014/main" id="{7C66161D-5314-7A1F-91CE-27C53E9D0285}"/>
              </a:ext>
            </a:extLst>
          </p:cNvPr>
          <p:cNvSpPr txBox="1"/>
          <p:nvPr/>
        </p:nvSpPr>
        <p:spPr>
          <a:xfrm>
            <a:off x="9504251" y="4027946"/>
            <a:ext cx="617157"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23%</a:t>
            </a:r>
          </a:p>
        </p:txBody>
      </p:sp>
      <p:sp>
        <p:nvSpPr>
          <p:cNvPr id="60" name="Rettangolo 59">
            <a:extLst>
              <a:ext uri="{FF2B5EF4-FFF2-40B4-BE49-F238E27FC236}">
                <a16:creationId xmlns:a16="http://schemas.microsoft.com/office/drawing/2014/main" id="{7CD0EC03-1061-B117-231C-EC332C15C6F8}"/>
              </a:ext>
            </a:extLst>
          </p:cNvPr>
          <p:cNvSpPr/>
          <p:nvPr/>
        </p:nvSpPr>
        <p:spPr>
          <a:xfrm>
            <a:off x="9362830" y="2284572"/>
            <a:ext cx="900000" cy="1124661"/>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61" name="CasellaDiTesto 60">
            <a:extLst>
              <a:ext uri="{FF2B5EF4-FFF2-40B4-BE49-F238E27FC236}">
                <a16:creationId xmlns:a16="http://schemas.microsoft.com/office/drawing/2014/main" id="{E3F30266-E948-644E-EAF4-0FD82E3533B2}"/>
              </a:ext>
            </a:extLst>
          </p:cNvPr>
          <p:cNvSpPr txBox="1"/>
          <p:nvPr/>
        </p:nvSpPr>
        <p:spPr>
          <a:xfrm>
            <a:off x="9504251" y="2940663"/>
            <a:ext cx="617157"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22%</a:t>
            </a:r>
          </a:p>
        </p:txBody>
      </p:sp>
      <p:sp>
        <p:nvSpPr>
          <p:cNvPr id="62" name="CasellaDiTesto 61">
            <a:extLst>
              <a:ext uri="{FF2B5EF4-FFF2-40B4-BE49-F238E27FC236}">
                <a16:creationId xmlns:a16="http://schemas.microsoft.com/office/drawing/2014/main" id="{D26FEE01-2DC9-5489-2102-EAEC1854FD5E}"/>
              </a:ext>
            </a:extLst>
          </p:cNvPr>
          <p:cNvSpPr txBox="1"/>
          <p:nvPr/>
        </p:nvSpPr>
        <p:spPr>
          <a:xfrm>
            <a:off x="9477340" y="1733043"/>
            <a:ext cx="698256"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11%</a:t>
            </a:r>
          </a:p>
        </p:txBody>
      </p:sp>
      <p:sp>
        <p:nvSpPr>
          <p:cNvPr id="63" name="Rettangolo 62">
            <a:extLst>
              <a:ext uri="{FF2B5EF4-FFF2-40B4-BE49-F238E27FC236}">
                <a16:creationId xmlns:a16="http://schemas.microsoft.com/office/drawing/2014/main" id="{601CB71E-8A7E-887E-D389-AB4D2B6BF4B9}"/>
              </a:ext>
            </a:extLst>
          </p:cNvPr>
          <p:cNvSpPr/>
          <p:nvPr/>
        </p:nvSpPr>
        <p:spPr>
          <a:xfrm>
            <a:off x="10781255" y="3415412"/>
            <a:ext cx="900000" cy="103278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64" name="CasellaDiTesto 63">
            <a:extLst>
              <a:ext uri="{FF2B5EF4-FFF2-40B4-BE49-F238E27FC236}">
                <a16:creationId xmlns:a16="http://schemas.microsoft.com/office/drawing/2014/main" id="{9258B22C-3C36-F48A-E7DC-99DB0F51AA47}"/>
              </a:ext>
            </a:extLst>
          </p:cNvPr>
          <p:cNvSpPr txBox="1"/>
          <p:nvPr/>
        </p:nvSpPr>
        <p:spPr>
          <a:xfrm>
            <a:off x="10922676" y="4027946"/>
            <a:ext cx="617157"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23%</a:t>
            </a:r>
          </a:p>
        </p:txBody>
      </p:sp>
      <p:sp>
        <p:nvSpPr>
          <p:cNvPr id="65" name="Rettangolo 64">
            <a:extLst>
              <a:ext uri="{FF2B5EF4-FFF2-40B4-BE49-F238E27FC236}">
                <a16:creationId xmlns:a16="http://schemas.microsoft.com/office/drawing/2014/main" id="{799C0DF0-D0C4-2A25-44EF-90BF578609D2}"/>
              </a:ext>
            </a:extLst>
          </p:cNvPr>
          <p:cNvSpPr/>
          <p:nvPr/>
        </p:nvSpPr>
        <p:spPr>
          <a:xfrm>
            <a:off x="10781255" y="2144102"/>
            <a:ext cx="900000" cy="1265132"/>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rgbClr val="2D3D4D"/>
              </a:solidFill>
              <a:latin typeface="Arial" panose="020B0604020202020204" pitchFamily="34" charset="0"/>
              <a:cs typeface="Arial" panose="020B0604020202020204" pitchFamily="34" charset="0"/>
            </a:endParaRPr>
          </a:p>
        </p:txBody>
      </p:sp>
      <p:sp>
        <p:nvSpPr>
          <p:cNvPr id="66" name="CasellaDiTesto 65">
            <a:extLst>
              <a:ext uri="{FF2B5EF4-FFF2-40B4-BE49-F238E27FC236}">
                <a16:creationId xmlns:a16="http://schemas.microsoft.com/office/drawing/2014/main" id="{44613DCA-6AB8-2A5D-8BD2-FE854E2EF246}"/>
              </a:ext>
            </a:extLst>
          </p:cNvPr>
          <p:cNvSpPr txBox="1"/>
          <p:nvPr/>
        </p:nvSpPr>
        <p:spPr>
          <a:xfrm>
            <a:off x="10922676" y="2940663"/>
            <a:ext cx="617157"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24%</a:t>
            </a:r>
          </a:p>
        </p:txBody>
      </p:sp>
      <p:sp>
        <p:nvSpPr>
          <p:cNvPr id="67" name="CasellaDiTesto 66">
            <a:extLst>
              <a:ext uri="{FF2B5EF4-FFF2-40B4-BE49-F238E27FC236}">
                <a16:creationId xmlns:a16="http://schemas.microsoft.com/office/drawing/2014/main" id="{FA0D073A-894F-7665-5DC6-5B5A5209DD98}"/>
              </a:ext>
            </a:extLst>
          </p:cNvPr>
          <p:cNvSpPr txBox="1"/>
          <p:nvPr/>
        </p:nvSpPr>
        <p:spPr>
          <a:xfrm>
            <a:off x="10895765" y="1733043"/>
            <a:ext cx="698256" cy="369332"/>
          </a:xfrm>
          <a:prstGeom prst="rect">
            <a:avLst/>
          </a:prstGeom>
          <a:noFill/>
        </p:spPr>
        <p:txBody>
          <a:bodyPr wrap="squar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41125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8F0D5-16F2-AFEC-03EF-1FF08A3D6FF6}"/>
            </a:ext>
          </a:extLst>
        </p:cNvPr>
        <p:cNvGrpSpPr/>
        <p:nvPr/>
      </p:nvGrpSpPr>
      <p:grpSpPr>
        <a:xfrm>
          <a:off x="0" y="0"/>
          <a:ext cx="0" cy="0"/>
          <a:chOff x="0" y="0"/>
          <a:chExt cx="0" cy="0"/>
        </a:xfrm>
      </p:grpSpPr>
      <p:sp>
        <p:nvSpPr>
          <p:cNvPr id="3" name="Rettangolo 25">
            <a:extLst>
              <a:ext uri="{FF2B5EF4-FFF2-40B4-BE49-F238E27FC236}">
                <a16:creationId xmlns:a16="http://schemas.microsoft.com/office/drawing/2014/main" id="{0159B2EF-C5E9-5CD1-B4F2-08E3FB4C2176}"/>
              </a:ext>
            </a:extLst>
          </p:cNvPr>
          <p:cNvSpPr/>
          <p:nvPr/>
        </p:nvSpPr>
        <p:spPr>
          <a:xfrm>
            <a:off x="2899947" y="1111289"/>
            <a:ext cx="8764832" cy="2810741"/>
          </a:xfrm>
          <a:prstGeom prst="rect">
            <a:avLst/>
          </a:prstGeom>
        </p:spPr>
        <p:txBody>
          <a:bodyPr wrap="square">
            <a:noAutofit/>
          </a:bodyPr>
          <a:lstStyle/>
          <a:p>
            <a:pPr marL="342900" indent="-342900">
              <a:lnSpc>
                <a:spcPts val="2460"/>
              </a:lnSpc>
              <a:buSzPct val="100000"/>
              <a:buFont typeface="Arial" panose="020B0604020202020204" pitchFamily="34" charset="0"/>
              <a:buChar char="•"/>
            </a:pPr>
            <a:r>
              <a:rPr lang="it-IT" sz="2000" dirty="0">
                <a:solidFill>
                  <a:srgbClr val="2D3D4E"/>
                </a:solidFill>
                <a:latin typeface="Arial" panose="020B0604020202020204" pitchFamily="34" charset="0"/>
                <a:cs typeface="Arial" panose="020B0604020202020204" pitchFamily="34" charset="0"/>
              </a:rPr>
              <a:t>delle </a:t>
            </a:r>
            <a:r>
              <a:rPr lang="it-IT" sz="2000" b="1" dirty="0">
                <a:solidFill>
                  <a:srgbClr val="2D3D4E"/>
                </a:solidFill>
                <a:latin typeface="Arial" panose="020B0604020202020204" pitchFamily="34" charset="0"/>
                <a:cs typeface="Arial" panose="020B0604020202020204" pitchFamily="34" charset="0"/>
              </a:rPr>
              <a:t>caratteristiche socio-demografiche</a:t>
            </a:r>
            <a:r>
              <a:rPr lang="it-IT" sz="2000" dirty="0">
                <a:solidFill>
                  <a:srgbClr val="2D3D4E"/>
                </a:solidFill>
                <a:latin typeface="Arial" panose="020B0604020202020204" pitchFamily="34" charset="0"/>
                <a:cs typeface="Arial" panose="020B0604020202020204" pitchFamily="34" charset="0"/>
              </a:rPr>
              <a:t> della popolazione di riferimento*</a:t>
            </a:r>
          </a:p>
          <a:p>
            <a:pPr marL="285750" indent="-285750">
              <a:lnSpc>
                <a:spcPts val="2460"/>
              </a:lnSpc>
              <a:buSzPct val="100000"/>
              <a:buFont typeface="Arial" panose="020B0604020202020204" pitchFamily="34" charset="0"/>
              <a:buChar char="•"/>
            </a:pPr>
            <a:endParaRPr lang="it-IT" sz="2000" dirty="0">
              <a:solidFill>
                <a:srgbClr val="2D3D4E"/>
              </a:solidFill>
              <a:latin typeface="Arial" panose="020B0604020202020204" pitchFamily="34" charset="0"/>
              <a:cs typeface="Arial" panose="020B0604020202020204" pitchFamily="34" charset="0"/>
            </a:endParaRPr>
          </a:p>
          <a:p>
            <a:pPr marL="285750" indent="-285750">
              <a:lnSpc>
                <a:spcPts val="2460"/>
              </a:lnSpc>
              <a:buSzPct val="100000"/>
              <a:buFont typeface="Arial" panose="020B0604020202020204" pitchFamily="34" charset="0"/>
              <a:buChar char="•"/>
            </a:pPr>
            <a:r>
              <a:rPr lang="it-IT" sz="2000" dirty="0">
                <a:solidFill>
                  <a:srgbClr val="2D3D4E"/>
                </a:solidFill>
                <a:latin typeface="Arial" panose="020B0604020202020204" pitchFamily="34" charset="0"/>
                <a:cs typeface="Arial" panose="020B0604020202020204" pitchFamily="34" charset="0"/>
              </a:rPr>
              <a:t>del possesso delle </a:t>
            </a:r>
            <a:r>
              <a:rPr lang="it-IT" sz="2000" b="1" dirty="0">
                <a:solidFill>
                  <a:srgbClr val="2D3D4E"/>
                </a:solidFill>
                <a:latin typeface="Arial" panose="020B0604020202020204" pitchFamily="34" charset="0"/>
                <a:cs typeface="Arial" panose="020B0604020202020204" pitchFamily="34" charset="0"/>
              </a:rPr>
              <a:t>dotazioni </a:t>
            </a:r>
            <a:r>
              <a:rPr lang="it-IT" sz="2000" dirty="0">
                <a:solidFill>
                  <a:srgbClr val="2D3D4E"/>
                </a:solidFill>
                <a:latin typeface="Arial" panose="020B0604020202020204" pitchFamily="34" charset="0"/>
                <a:cs typeface="Arial" panose="020B0604020202020204" pitchFamily="34" charset="0"/>
              </a:rPr>
              <a:t>(ad es. TV o dispositivi per la connessione ad internet)</a:t>
            </a:r>
          </a:p>
          <a:p>
            <a:pPr marL="285750" indent="-285750">
              <a:lnSpc>
                <a:spcPts val="2460"/>
              </a:lnSpc>
              <a:buSzPct val="100000"/>
              <a:buFont typeface="Arial" panose="020B0604020202020204" pitchFamily="34" charset="0"/>
              <a:buChar char="•"/>
            </a:pPr>
            <a:endParaRPr lang="it-IT" sz="2000" dirty="0">
              <a:solidFill>
                <a:srgbClr val="2D3D4E"/>
              </a:solidFill>
              <a:latin typeface="Arial" panose="020B0604020202020204" pitchFamily="34" charset="0"/>
              <a:cs typeface="Arial" panose="020B0604020202020204" pitchFamily="34" charset="0"/>
            </a:endParaRPr>
          </a:p>
          <a:p>
            <a:pPr>
              <a:lnSpc>
                <a:spcPts val="2460"/>
              </a:lnSpc>
              <a:buSzPct val="100000"/>
            </a:pPr>
            <a:r>
              <a:rPr lang="it-IT" sz="2000" dirty="0">
                <a:solidFill>
                  <a:srgbClr val="2D3D4E"/>
                </a:solidFill>
                <a:latin typeface="Arial" panose="020B0604020202020204" pitchFamily="34" charset="0"/>
                <a:cs typeface="Arial" panose="020B0604020202020204" pitchFamily="34" charset="0"/>
              </a:rPr>
              <a:t>al fine di produrre gli </a:t>
            </a:r>
            <a:r>
              <a:rPr lang="it-IT" sz="2000" b="1" dirty="0">
                <a:solidFill>
                  <a:srgbClr val="2D3D4E"/>
                </a:solidFill>
                <a:latin typeface="Arial" panose="020B0604020202020204" pitchFamily="34" charset="0"/>
                <a:cs typeface="Arial" panose="020B0604020202020204" pitchFamily="34" charset="0"/>
              </a:rPr>
              <a:t>Universi di riferimento</a:t>
            </a:r>
            <a:r>
              <a:rPr lang="it-IT" sz="2000" dirty="0">
                <a:solidFill>
                  <a:srgbClr val="2D3D4E"/>
                </a:solidFill>
                <a:latin typeface="Arial" panose="020B0604020202020204" pitchFamily="34" charset="0"/>
                <a:cs typeface="Arial" panose="020B0604020202020204" pitchFamily="34" charset="0"/>
              </a:rPr>
              <a:t> per il sistema di rilevazione delle audience dei mezzi di comunicazione.</a:t>
            </a:r>
          </a:p>
          <a:p>
            <a:pPr marL="285750" indent="-285750">
              <a:lnSpc>
                <a:spcPts val="2460"/>
              </a:lnSpc>
              <a:buSzPct val="100000"/>
              <a:buFont typeface="Arial" panose="020B0604020202020204" pitchFamily="34" charset="0"/>
              <a:buChar char="•"/>
            </a:pPr>
            <a:endParaRPr lang="it-IT" sz="2000" dirty="0">
              <a:solidFill>
                <a:srgbClr val="2D3D4E"/>
              </a:solidFill>
              <a:latin typeface="Arial" panose="020B0604020202020204" pitchFamily="34" charset="0"/>
              <a:cs typeface="Arial" panose="020B0604020202020204" pitchFamily="34" charset="0"/>
            </a:endParaRPr>
          </a:p>
        </p:txBody>
      </p:sp>
      <p:pic>
        <p:nvPicPr>
          <p:cNvPr id="4" name="Picture 2" descr="Logo Sistan">
            <a:extLst>
              <a:ext uri="{FF2B5EF4-FFF2-40B4-BE49-F238E27FC236}">
                <a16:creationId xmlns:a16="http://schemas.microsoft.com/office/drawing/2014/main" id="{F1A42E58-5AD6-11B2-67AF-4B475E7EC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030" b="-3555"/>
          <a:stretch/>
        </p:blipFill>
        <p:spPr bwMode="auto">
          <a:xfrm>
            <a:off x="259594" y="1898095"/>
            <a:ext cx="1152000" cy="449704"/>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25">
            <a:extLst>
              <a:ext uri="{FF2B5EF4-FFF2-40B4-BE49-F238E27FC236}">
                <a16:creationId xmlns:a16="http://schemas.microsoft.com/office/drawing/2014/main" id="{5ECAD421-B771-E772-069C-0A425F1C626C}"/>
              </a:ext>
            </a:extLst>
          </p:cNvPr>
          <p:cNvSpPr/>
          <p:nvPr/>
        </p:nvSpPr>
        <p:spPr>
          <a:xfrm>
            <a:off x="2899947" y="372794"/>
            <a:ext cx="8807371" cy="744378"/>
          </a:xfrm>
          <a:prstGeom prst="rect">
            <a:avLst/>
          </a:prstGeom>
        </p:spPr>
        <p:txBody>
          <a:bodyPr wrap="square">
            <a:noAutofit/>
          </a:bodyPr>
          <a:lstStyle/>
          <a:p>
            <a:pPr>
              <a:lnSpc>
                <a:spcPts val="2460"/>
              </a:lnSpc>
              <a:buSzPct val="100000"/>
            </a:pPr>
            <a:r>
              <a:rPr lang="it-IT" sz="2400" b="1" dirty="0">
                <a:solidFill>
                  <a:srgbClr val="2D3D4E"/>
                </a:solidFill>
                <a:latin typeface="Arial" panose="020B0604020202020204" pitchFamily="34" charset="0"/>
                <a:cs typeface="Arial" panose="020B0604020202020204" pitchFamily="34" charset="0"/>
              </a:rPr>
              <a:t>Da 20 anni fornisce un’immagine </a:t>
            </a:r>
            <a:r>
              <a:rPr lang="it-IT" sz="2400" b="1" dirty="0">
                <a:solidFill>
                  <a:srgbClr val="00E1FA"/>
                </a:solidFill>
                <a:latin typeface="Arial" panose="020B0604020202020204" pitchFamily="34" charset="0"/>
                <a:cs typeface="Arial" panose="020B0604020202020204" pitchFamily="34" charset="0"/>
              </a:rPr>
              <a:t>aggiornata</a:t>
            </a:r>
            <a:r>
              <a:rPr lang="it-IT" sz="2400" b="1" dirty="0">
                <a:solidFill>
                  <a:srgbClr val="2D3D4E"/>
                </a:solidFill>
                <a:latin typeface="Arial" panose="020B0604020202020204" pitchFamily="34" charset="0"/>
                <a:cs typeface="Arial" panose="020B0604020202020204" pitchFamily="34" charset="0"/>
              </a:rPr>
              <a:t>, </a:t>
            </a:r>
            <a:r>
              <a:rPr lang="it-IT" sz="2400" b="1" dirty="0">
                <a:solidFill>
                  <a:srgbClr val="00E1FA"/>
                </a:solidFill>
                <a:latin typeface="Arial" panose="020B0604020202020204" pitchFamily="34" charset="0"/>
                <a:cs typeface="Arial" panose="020B0604020202020204" pitchFamily="34" charset="0"/>
              </a:rPr>
              <a:t>universalistica</a:t>
            </a:r>
            <a:r>
              <a:rPr lang="it-IT" sz="2400" b="1" dirty="0">
                <a:solidFill>
                  <a:srgbClr val="2D3D4E"/>
                </a:solidFill>
                <a:latin typeface="Arial" panose="020B0604020202020204" pitchFamily="34" charset="0"/>
                <a:cs typeface="Arial" panose="020B0604020202020204" pitchFamily="34" charset="0"/>
              </a:rPr>
              <a:t> e soprattutto veridica:</a:t>
            </a:r>
          </a:p>
        </p:txBody>
      </p:sp>
      <p:sp>
        <p:nvSpPr>
          <p:cNvPr id="6" name="Rettangolo con angoli arrotondati 5">
            <a:extLst>
              <a:ext uri="{FF2B5EF4-FFF2-40B4-BE49-F238E27FC236}">
                <a16:creationId xmlns:a16="http://schemas.microsoft.com/office/drawing/2014/main" id="{E1D39F9D-8B01-C74B-24C4-AFAF10B0C5EF}"/>
              </a:ext>
            </a:extLst>
          </p:cNvPr>
          <p:cNvSpPr/>
          <p:nvPr/>
        </p:nvSpPr>
        <p:spPr>
          <a:xfrm>
            <a:off x="8029295" y="5228975"/>
            <a:ext cx="3935693" cy="540000"/>
          </a:xfrm>
          <a:prstGeom prst="roundRect">
            <a:avLst/>
          </a:prstGeom>
          <a:noFill/>
          <a:ln w="19050" cmpd="sng">
            <a:solidFill>
              <a:srgbClr val="55FF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829178" fontAlgn="base">
              <a:spcBef>
                <a:spcPts val="544"/>
              </a:spcBef>
              <a:spcAft>
                <a:spcPct val="0"/>
              </a:spcAft>
              <a:tabLst>
                <a:tab pos="257679" algn="l"/>
              </a:tabLst>
            </a:pPr>
            <a:r>
              <a:rPr lang="it-IT" sz="1200" dirty="0">
                <a:solidFill>
                  <a:srgbClr val="232C35"/>
                </a:solidFill>
                <a:latin typeface="Arial" panose="020B0604020202020204" pitchFamily="34" charset="0"/>
                <a:cs typeface="Arial" panose="020B0604020202020204" pitchFamily="34" charset="0"/>
              </a:rPr>
              <a:t>*</a:t>
            </a:r>
            <a:r>
              <a:rPr lang="it-IT" sz="1200" u="sng" dirty="0">
                <a:solidFill>
                  <a:srgbClr val="232C35"/>
                </a:solidFill>
                <a:latin typeface="Arial" panose="020B0604020202020204" pitchFamily="34" charset="0"/>
                <a:cs typeface="Arial" panose="020B0604020202020204" pitchFamily="34" charset="0"/>
              </a:rPr>
              <a:t>Pop. di riferimento </a:t>
            </a:r>
            <a:r>
              <a:rPr lang="it-IT" sz="1200" dirty="0">
                <a:solidFill>
                  <a:srgbClr val="232C35"/>
                </a:solidFill>
                <a:latin typeface="Arial" panose="020B0604020202020204" pitchFamily="34" charset="0"/>
                <a:cs typeface="Arial" panose="020B0604020202020204" pitchFamily="34" charset="0"/>
              </a:rPr>
              <a:t>= tutte le </a:t>
            </a:r>
            <a:r>
              <a:rPr lang="it-IT" sz="1200" b="1" dirty="0">
                <a:solidFill>
                  <a:srgbClr val="232C35"/>
                </a:solidFill>
                <a:latin typeface="Arial" panose="020B0604020202020204" pitchFamily="34" charset="0"/>
                <a:cs typeface="Arial" panose="020B0604020202020204" pitchFamily="34" charset="0"/>
              </a:rPr>
              <a:t>famiglie</a:t>
            </a:r>
            <a:r>
              <a:rPr lang="it-IT" sz="1200" dirty="0">
                <a:solidFill>
                  <a:srgbClr val="232C35"/>
                </a:solidFill>
                <a:latin typeface="Arial" panose="020B0604020202020204" pitchFamily="34" charset="0"/>
                <a:cs typeface="Arial" panose="020B0604020202020204" pitchFamily="34" charset="0"/>
              </a:rPr>
              <a:t> che vivono sul territorio italiano e gli </a:t>
            </a:r>
            <a:r>
              <a:rPr lang="it-IT" sz="1200" b="1" dirty="0">
                <a:solidFill>
                  <a:srgbClr val="232C35"/>
                </a:solidFill>
                <a:latin typeface="Arial" panose="020B0604020202020204" pitchFamily="34" charset="0"/>
                <a:cs typeface="Arial" panose="020B0604020202020204" pitchFamily="34" charset="0"/>
              </a:rPr>
              <a:t>individui</a:t>
            </a:r>
            <a:r>
              <a:rPr lang="it-IT" sz="1200" dirty="0">
                <a:solidFill>
                  <a:srgbClr val="232C35"/>
                </a:solidFill>
                <a:latin typeface="Arial" panose="020B0604020202020204" pitchFamily="34" charset="0"/>
                <a:cs typeface="Arial" panose="020B0604020202020204" pitchFamily="34" charset="0"/>
              </a:rPr>
              <a:t> che le compongono </a:t>
            </a:r>
          </a:p>
        </p:txBody>
      </p:sp>
      <p:sp>
        <p:nvSpPr>
          <p:cNvPr id="2" name="Titolo 8">
            <a:extLst>
              <a:ext uri="{FF2B5EF4-FFF2-40B4-BE49-F238E27FC236}">
                <a16:creationId xmlns:a16="http://schemas.microsoft.com/office/drawing/2014/main" id="{EF797A15-83D3-5823-B5BA-E9D1A469E1E5}"/>
              </a:ext>
            </a:extLst>
          </p:cNvPr>
          <p:cNvSpPr txBox="1">
            <a:spLocks/>
          </p:cNvSpPr>
          <p:nvPr/>
        </p:nvSpPr>
        <p:spPr>
          <a:xfrm>
            <a:off x="167578" y="367190"/>
            <a:ext cx="2375205" cy="3061810"/>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D3D4E"/>
                </a:solidFill>
                <a:latin typeface="Arial" panose="020B0604020202020204" pitchFamily="34" charset="0"/>
                <a:ea typeface="+mn-ea"/>
                <a:cs typeface="Arial" panose="020B0604020202020204" pitchFamily="34" charset="0"/>
              </a:defRPr>
            </a:lvl1pPr>
          </a:lstStyle>
          <a:p>
            <a:r>
              <a:rPr lang="it-IT" dirty="0"/>
              <a:t>Una delle più grandi </a:t>
            </a:r>
            <a:r>
              <a:rPr lang="it-IT" dirty="0">
                <a:solidFill>
                  <a:srgbClr val="00E1FA"/>
                </a:solidFill>
              </a:rPr>
              <a:t>indagini probabilistiche </a:t>
            </a:r>
            <a:r>
              <a:rPr lang="it-IT" dirty="0"/>
              <a:t>in Italia</a:t>
            </a:r>
            <a:br>
              <a:rPr lang="it-IT" dirty="0"/>
            </a:br>
            <a:endParaRPr lang="it-IT" dirty="0"/>
          </a:p>
        </p:txBody>
      </p:sp>
    </p:spTree>
    <p:extLst>
      <p:ext uri="{BB962C8B-B14F-4D97-AF65-F5344CB8AC3E}">
        <p14:creationId xmlns:p14="http://schemas.microsoft.com/office/powerpoint/2010/main" val="665241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D856-C59F-1BF8-90E6-ACE7894465E6}"/>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C62239DA-446A-20AF-C959-E18CD94DB440}"/>
              </a:ext>
            </a:extLst>
          </p:cNvPr>
          <p:cNvSpPr>
            <a:spLocks noGrp="1"/>
          </p:cNvSpPr>
          <p:nvPr>
            <p:ph type="title"/>
          </p:nvPr>
        </p:nvSpPr>
        <p:spPr>
          <a:xfrm>
            <a:off x="167578" y="367190"/>
            <a:ext cx="2375205" cy="3061810"/>
          </a:xfrm>
        </p:spPr>
        <p:txBody>
          <a:bodyPr/>
          <a:lstStyle/>
          <a:p>
            <a:r>
              <a:rPr lang="it-IT" dirty="0"/>
              <a:t>E il BVOD vede una crescita enorme</a:t>
            </a:r>
          </a:p>
        </p:txBody>
      </p:sp>
      <p:sp>
        <p:nvSpPr>
          <p:cNvPr id="46" name="Rettangolo 45">
            <a:extLst>
              <a:ext uri="{FF2B5EF4-FFF2-40B4-BE49-F238E27FC236}">
                <a16:creationId xmlns:a16="http://schemas.microsoft.com/office/drawing/2014/main" id="{788AB9B0-9280-0E64-57C2-6EB22890B84D}"/>
              </a:ext>
            </a:extLst>
          </p:cNvPr>
          <p:cNvSpPr/>
          <p:nvPr/>
        </p:nvSpPr>
        <p:spPr>
          <a:xfrm>
            <a:off x="2915957" y="6117761"/>
            <a:ext cx="7225853" cy="569387"/>
          </a:xfrm>
          <a:prstGeom prst="rect">
            <a:avLst/>
          </a:prstGeom>
        </p:spPr>
        <p:txBody>
          <a:bodyPr wrap="square">
            <a:spAutoFit/>
          </a:bodyPr>
          <a:lstStyle/>
          <a:p>
            <a:pPr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2019 e 2025 – base individui</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2" name="Rettangolo 1">
            <a:extLst>
              <a:ext uri="{FF2B5EF4-FFF2-40B4-BE49-F238E27FC236}">
                <a16:creationId xmlns:a16="http://schemas.microsoft.com/office/drawing/2014/main" id="{BFEF445D-E660-2C31-E997-9686B747B896}"/>
              </a:ext>
            </a:extLst>
          </p:cNvPr>
          <p:cNvSpPr/>
          <p:nvPr/>
        </p:nvSpPr>
        <p:spPr>
          <a:xfrm>
            <a:off x="4603352" y="3466665"/>
            <a:ext cx="643827" cy="1069390"/>
          </a:xfrm>
          <a:prstGeom prst="rect">
            <a:avLst/>
          </a:prstGeom>
          <a:solidFill>
            <a:srgbClr val="2D3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839E40FB-09A4-DD61-C751-4CE4DBEE1377}"/>
              </a:ext>
            </a:extLst>
          </p:cNvPr>
          <p:cNvSpPr/>
          <p:nvPr/>
        </p:nvSpPr>
        <p:spPr>
          <a:xfrm>
            <a:off x="4603352" y="3466664"/>
            <a:ext cx="643827" cy="75600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30AAA69-1C7A-9FD1-8D00-C332714E2A85}"/>
              </a:ext>
            </a:extLst>
          </p:cNvPr>
          <p:cNvSpPr txBox="1"/>
          <p:nvPr/>
        </p:nvSpPr>
        <p:spPr>
          <a:xfrm>
            <a:off x="4616685" y="3055748"/>
            <a:ext cx="617157" cy="369332"/>
          </a:xfrm>
          <a:prstGeom prst="rect">
            <a:avLst/>
          </a:prstGeom>
          <a:noFill/>
        </p:spPr>
        <p:txBody>
          <a:bodyPr wrap="none" lIns="0" tIns="0" rIns="0" bIns="0" rtlCol="0">
            <a:spAutoFit/>
          </a:bodyPr>
          <a:lstStyle/>
          <a:p>
            <a:pPr algn="ctr"/>
            <a:r>
              <a:rPr lang="it-IT" sz="2400" b="1" dirty="0">
                <a:solidFill>
                  <a:srgbClr val="2D3D4D"/>
                </a:solidFill>
                <a:latin typeface="Arial" panose="020B0604020202020204" pitchFamily="34" charset="0"/>
                <a:cs typeface="Arial" panose="020B0604020202020204" pitchFamily="34" charset="0"/>
              </a:rPr>
              <a:t>28%</a:t>
            </a:r>
          </a:p>
        </p:txBody>
      </p:sp>
      <p:sp>
        <p:nvSpPr>
          <p:cNvPr id="38" name="CasellaDiTesto 37">
            <a:extLst>
              <a:ext uri="{FF2B5EF4-FFF2-40B4-BE49-F238E27FC236}">
                <a16:creationId xmlns:a16="http://schemas.microsoft.com/office/drawing/2014/main" id="{14A78519-84A1-66A5-BEAC-F1329290AB26}"/>
              </a:ext>
            </a:extLst>
          </p:cNvPr>
          <p:cNvSpPr txBox="1"/>
          <p:nvPr/>
        </p:nvSpPr>
        <p:spPr>
          <a:xfrm>
            <a:off x="4721682" y="3851805"/>
            <a:ext cx="407163"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8%</a:t>
            </a:r>
          </a:p>
        </p:txBody>
      </p:sp>
      <p:sp>
        <p:nvSpPr>
          <p:cNvPr id="51" name="CasellaDiTesto 50">
            <a:extLst>
              <a:ext uri="{FF2B5EF4-FFF2-40B4-BE49-F238E27FC236}">
                <a16:creationId xmlns:a16="http://schemas.microsoft.com/office/drawing/2014/main" id="{CCD27993-45E6-0672-8D49-64F015D152FC}"/>
              </a:ext>
            </a:extLst>
          </p:cNvPr>
          <p:cNvSpPr txBox="1"/>
          <p:nvPr/>
        </p:nvSpPr>
        <p:spPr>
          <a:xfrm>
            <a:off x="6756743" y="5032678"/>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CHE NON SI SVUOTANO</a:t>
            </a:r>
          </a:p>
        </p:txBody>
      </p:sp>
      <p:sp>
        <p:nvSpPr>
          <p:cNvPr id="52" name="CasellaDiTesto 51">
            <a:extLst>
              <a:ext uri="{FF2B5EF4-FFF2-40B4-BE49-F238E27FC236}">
                <a16:creationId xmlns:a16="http://schemas.microsoft.com/office/drawing/2014/main" id="{3F6F94DE-D0BC-5408-AEF2-3FCF80BD115D}"/>
              </a:ext>
            </a:extLst>
          </p:cNvPr>
          <p:cNvSpPr txBox="1"/>
          <p:nvPr/>
        </p:nvSpPr>
        <p:spPr>
          <a:xfrm>
            <a:off x="8669826" y="5032678"/>
            <a:ext cx="900000"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GIOVANI IN VOLO</a:t>
            </a:r>
          </a:p>
        </p:txBody>
      </p:sp>
      <p:sp>
        <p:nvSpPr>
          <p:cNvPr id="53" name="CasellaDiTesto 52">
            <a:extLst>
              <a:ext uri="{FF2B5EF4-FFF2-40B4-BE49-F238E27FC236}">
                <a16:creationId xmlns:a16="http://schemas.microsoft.com/office/drawing/2014/main" id="{BAB9D515-889B-5724-723B-AC1EB8C662FD}"/>
              </a:ext>
            </a:extLst>
          </p:cNvPr>
          <p:cNvSpPr txBox="1"/>
          <p:nvPr/>
        </p:nvSpPr>
        <p:spPr>
          <a:xfrm>
            <a:off x="10117165" y="5032678"/>
            <a:ext cx="1359102"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NIDI GIOVANISSIMI</a:t>
            </a:r>
          </a:p>
        </p:txBody>
      </p:sp>
      <p:sp>
        <p:nvSpPr>
          <p:cNvPr id="55" name="CasellaDiTesto 54">
            <a:extLst>
              <a:ext uri="{FF2B5EF4-FFF2-40B4-BE49-F238E27FC236}">
                <a16:creationId xmlns:a16="http://schemas.microsoft.com/office/drawing/2014/main" id="{5D1F3078-CFEA-95A8-5650-3A27F7ADFC81}"/>
              </a:ext>
            </a:extLst>
          </p:cNvPr>
          <p:cNvSpPr txBox="1"/>
          <p:nvPr/>
        </p:nvSpPr>
        <p:spPr>
          <a:xfrm>
            <a:off x="4698847" y="5032678"/>
            <a:ext cx="1182623" cy="461665"/>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kumimoji="0" lang="it-IT" sz="12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TOTALE INDIVIDUI</a:t>
            </a:r>
          </a:p>
        </p:txBody>
      </p:sp>
      <p:sp>
        <p:nvSpPr>
          <p:cNvPr id="56" name="CasellaDiTesto 55">
            <a:extLst>
              <a:ext uri="{FF2B5EF4-FFF2-40B4-BE49-F238E27FC236}">
                <a16:creationId xmlns:a16="http://schemas.microsoft.com/office/drawing/2014/main" id="{B54A90DE-B0E3-5AB8-84A3-4F1D8240CDB5}"/>
              </a:ext>
            </a:extLst>
          </p:cNvPr>
          <p:cNvSpPr txBox="1"/>
          <p:nvPr/>
        </p:nvSpPr>
        <p:spPr>
          <a:xfrm>
            <a:off x="2765830" y="1829894"/>
            <a:ext cx="1804026" cy="584775"/>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TOTALE UTENTI PIATTAFORME</a:t>
            </a:r>
          </a:p>
        </p:txBody>
      </p:sp>
      <p:sp>
        <p:nvSpPr>
          <p:cNvPr id="57" name="CasellaDiTesto 56">
            <a:extLst>
              <a:ext uri="{FF2B5EF4-FFF2-40B4-BE49-F238E27FC236}">
                <a16:creationId xmlns:a16="http://schemas.microsoft.com/office/drawing/2014/main" id="{E121E65A-BD07-5223-FA2B-F8B213C2837F}"/>
              </a:ext>
            </a:extLst>
          </p:cNvPr>
          <p:cNvSpPr txBox="1"/>
          <p:nvPr/>
        </p:nvSpPr>
        <p:spPr>
          <a:xfrm>
            <a:off x="2765830" y="3736876"/>
            <a:ext cx="1612632" cy="584775"/>
          </a:xfrm>
          <a:prstGeom prst="rect">
            <a:avLst/>
          </a:prstGeom>
          <a:noFill/>
        </p:spPr>
        <p:txBody>
          <a:bodyPr wrap="square">
            <a:spAutoFit/>
          </a:bodyPr>
          <a:lstStyle/>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DI CUI UTENTI </a:t>
            </a:r>
          </a:p>
          <a:p>
            <a:pPr marL="0" marR="0" lvl="0" indent="0" defTabSz="914400" rtl="0" eaLnBrk="1" fontAlgn="auto" latinLnBrk="0" hangingPunct="1">
              <a:buClrTx/>
              <a:buSzTx/>
              <a:buFontTx/>
              <a:buNone/>
              <a:tabLst/>
              <a:defRPr/>
            </a:pPr>
            <a:r>
              <a:rPr kumimoji="0" lang="it-IT" sz="16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rPr>
              <a:t>BVOD</a:t>
            </a:r>
          </a:p>
        </p:txBody>
      </p:sp>
      <p:sp>
        <p:nvSpPr>
          <p:cNvPr id="3" name="CasellaDiTesto 2">
            <a:extLst>
              <a:ext uri="{FF2B5EF4-FFF2-40B4-BE49-F238E27FC236}">
                <a16:creationId xmlns:a16="http://schemas.microsoft.com/office/drawing/2014/main" id="{5F5DFE7A-B0AE-E5BA-6E31-9A00D617586F}"/>
              </a:ext>
            </a:extLst>
          </p:cNvPr>
          <p:cNvSpPr txBox="1"/>
          <p:nvPr/>
        </p:nvSpPr>
        <p:spPr>
          <a:xfrm>
            <a:off x="4499589" y="4592980"/>
            <a:ext cx="851352" cy="276999"/>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lang="it-IT" sz="1200" b="1" dirty="0">
                <a:solidFill>
                  <a:srgbClr val="000000"/>
                </a:solidFill>
                <a:latin typeface="Arial" panose="020B0604020202020204" pitchFamily="34" charset="0"/>
                <a:cs typeface="Arial" panose="020B0604020202020204" pitchFamily="34" charset="0"/>
              </a:rPr>
              <a:t>2019</a:t>
            </a:r>
            <a:endParaRPr kumimoji="0" lang="it-IT"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5E3235E3-B1B8-0D03-C5C0-7603C38AECC4}"/>
              </a:ext>
            </a:extLst>
          </p:cNvPr>
          <p:cNvSpPr txBox="1"/>
          <p:nvPr/>
        </p:nvSpPr>
        <p:spPr>
          <a:xfrm>
            <a:off x="5228638" y="4592980"/>
            <a:ext cx="851352" cy="276999"/>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lang="it-IT" sz="1200" b="1" dirty="0">
                <a:solidFill>
                  <a:srgbClr val="000000"/>
                </a:solidFill>
                <a:latin typeface="Arial" panose="020B0604020202020204" pitchFamily="34" charset="0"/>
                <a:cs typeface="Arial" panose="020B0604020202020204" pitchFamily="34" charset="0"/>
              </a:rPr>
              <a:t>2025</a:t>
            </a:r>
            <a:endParaRPr kumimoji="0" lang="it-IT"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9CB986A5-0D10-52D3-34FC-E72C8B7B6E11}"/>
              </a:ext>
            </a:extLst>
          </p:cNvPr>
          <p:cNvSpPr/>
          <p:nvPr/>
        </p:nvSpPr>
        <p:spPr>
          <a:xfrm>
            <a:off x="5320044" y="2507957"/>
            <a:ext cx="643827" cy="2028098"/>
          </a:xfrm>
          <a:prstGeom prst="rect">
            <a:avLst/>
          </a:prstGeom>
          <a:solidFill>
            <a:srgbClr val="2D3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133367A8-0F9B-FBEB-B913-9C311F556829}"/>
              </a:ext>
            </a:extLst>
          </p:cNvPr>
          <p:cNvSpPr/>
          <p:nvPr/>
        </p:nvSpPr>
        <p:spPr>
          <a:xfrm>
            <a:off x="5320044" y="2507957"/>
            <a:ext cx="643827" cy="118800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BE943005-EDE8-B0DD-0635-F01C936A9385}"/>
              </a:ext>
            </a:extLst>
          </p:cNvPr>
          <p:cNvSpPr txBox="1"/>
          <p:nvPr/>
        </p:nvSpPr>
        <p:spPr>
          <a:xfrm>
            <a:off x="5359827" y="2118771"/>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48%</a:t>
            </a:r>
          </a:p>
        </p:txBody>
      </p:sp>
      <p:sp>
        <p:nvSpPr>
          <p:cNvPr id="12" name="CasellaDiTesto 11">
            <a:extLst>
              <a:ext uri="{FF2B5EF4-FFF2-40B4-BE49-F238E27FC236}">
                <a16:creationId xmlns:a16="http://schemas.microsoft.com/office/drawing/2014/main" id="{166017D9-567F-F760-B7C8-2D684C5E458D}"/>
              </a:ext>
            </a:extLst>
          </p:cNvPr>
          <p:cNvSpPr txBox="1"/>
          <p:nvPr/>
        </p:nvSpPr>
        <p:spPr>
          <a:xfrm>
            <a:off x="5359828" y="3355464"/>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20%</a:t>
            </a:r>
          </a:p>
        </p:txBody>
      </p:sp>
      <p:sp>
        <p:nvSpPr>
          <p:cNvPr id="23" name="Rettangolo 22">
            <a:extLst>
              <a:ext uri="{FF2B5EF4-FFF2-40B4-BE49-F238E27FC236}">
                <a16:creationId xmlns:a16="http://schemas.microsoft.com/office/drawing/2014/main" id="{F4E0EE03-3312-9DE6-CF05-74C4EF814169}"/>
              </a:ext>
            </a:extLst>
          </p:cNvPr>
          <p:cNvSpPr/>
          <p:nvPr/>
        </p:nvSpPr>
        <p:spPr>
          <a:xfrm>
            <a:off x="6755326" y="2373851"/>
            <a:ext cx="643827" cy="2162204"/>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4" name="Rettangolo 23">
            <a:extLst>
              <a:ext uri="{FF2B5EF4-FFF2-40B4-BE49-F238E27FC236}">
                <a16:creationId xmlns:a16="http://schemas.microsoft.com/office/drawing/2014/main" id="{7B09CFE5-3353-0571-15CF-2B6D8C55CA08}"/>
              </a:ext>
            </a:extLst>
          </p:cNvPr>
          <p:cNvSpPr/>
          <p:nvPr/>
        </p:nvSpPr>
        <p:spPr>
          <a:xfrm>
            <a:off x="6755326" y="2373851"/>
            <a:ext cx="643827" cy="1620000"/>
          </a:xfrm>
          <a:prstGeom prst="rect">
            <a:avLst/>
          </a:prstGeom>
          <a:solidFill>
            <a:schemeClr val="bg1">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27" name="CasellaDiTesto 26">
            <a:extLst>
              <a:ext uri="{FF2B5EF4-FFF2-40B4-BE49-F238E27FC236}">
                <a16:creationId xmlns:a16="http://schemas.microsoft.com/office/drawing/2014/main" id="{A35086AD-BD54-402A-43D8-BAD3F897C656}"/>
              </a:ext>
            </a:extLst>
          </p:cNvPr>
          <p:cNvSpPr txBox="1"/>
          <p:nvPr/>
        </p:nvSpPr>
        <p:spPr>
          <a:xfrm>
            <a:off x="6795109" y="1976056"/>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51%</a:t>
            </a:r>
          </a:p>
        </p:txBody>
      </p:sp>
      <p:sp>
        <p:nvSpPr>
          <p:cNvPr id="28" name="CasellaDiTesto 27">
            <a:extLst>
              <a:ext uri="{FF2B5EF4-FFF2-40B4-BE49-F238E27FC236}">
                <a16:creationId xmlns:a16="http://schemas.microsoft.com/office/drawing/2014/main" id="{CE7D11F4-E238-329F-4BA7-69F197820565}"/>
              </a:ext>
            </a:extLst>
          </p:cNvPr>
          <p:cNvSpPr txBox="1"/>
          <p:nvPr/>
        </p:nvSpPr>
        <p:spPr>
          <a:xfrm>
            <a:off x="6795110" y="3621741"/>
            <a:ext cx="564257" cy="338554"/>
          </a:xfrm>
          <a:prstGeom prst="rect">
            <a:avLst/>
          </a:prstGeom>
          <a:noFill/>
        </p:spPr>
        <p:txBody>
          <a:bodyPr wrap="none" lIns="0" tIns="0" rIns="0" bIns="0" rtlCol="0">
            <a:spAutoFit/>
          </a:bodyPr>
          <a:lstStyle/>
          <a:p>
            <a:pPr algn="ctr"/>
            <a:r>
              <a:rPr lang="it-IT" sz="2200" b="1" dirty="0">
                <a:solidFill>
                  <a:schemeClr val="bg1"/>
                </a:solidFill>
                <a:latin typeface="Arial" panose="020B0604020202020204" pitchFamily="34" charset="0"/>
                <a:cs typeface="Arial" panose="020B0604020202020204" pitchFamily="34" charset="0"/>
              </a:rPr>
              <a:t>13%</a:t>
            </a:r>
          </a:p>
        </p:txBody>
      </p:sp>
      <p:sp>
        <p:nvSpPr>
          <p:cNvPr id="29" name="CasellaDiTesto 28">
            <a:extLst>
              <a:ext uri="{FF2B5EF4-FFF2-40B4-BE49-F238E27FC236}">
                <a16:creationId xmlns:a16="http://schemas.microsoft.com/office/drawing/2014/main" id="{27037EA5-815B-6D2C-E742-7D5FB603603E}"/>
              </a:ext>
            </a:extLst>
          </p:cNvPr>
          <p:cNvSpPr txBox="1"/>
          <p:nvPr/>
        </p:nvSpPr>
        <p:spPr>
          <a:xfrm>
            <a:off x="6651563" y="4592980"/>
            <a:ext cx="851352" cy="276999"/>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lang="it-IT" sz="1200" b="1" dirty="0">
                <a:solidFill>
                  <a:srgbClr val="000000"/>
                </a:solidFill>
                <a:latin typeface="Arial" panose="020B0604020202020204" pitchFamily="34" charset="0"/>
                <a:cs typeface="Arial" panose="020B0604020202020204" pitchFamily="34" charset="0"/>
              </a:rPr>
              <a:t>2019</a:t>
            </a:r>
            <a:endParaRPr kumimoji="0" lang="it-IT"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CasellaDiTesto 29">
            <a:extLst>
              <a:ext uri="{FF2B5EF4-FFF2-40B4-BE49-F238E27FC236}">
                <a16:creationId xmlns:a16="http://schemas.microsoft.com/office/drawing/2014/main" id="{C2E802EA-81AA-77A1-3844-1B18DADA9CD1}"/>
              </a:ext>
            </a:extLst>
          </p:cNvPr>
          <p:cNvSpPr txBox="1"/>
          <p:nvPr/>
        </p:nvSpPr>
        <p:spPr>
          <a:xfrm>
            <a:off x="7380612" y="4592980"/>
            <a:ext cx="851352" cy="276999"/>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lang="it-IT" sz="1200" b="1" dirty="0">
                <a:solidFill>
                  <a:srgbClr val="000000"/>
                </a:solidFill>
                <a:latin typeface="Arial" panose="020B0604020202020204" pitchFamily="34" charset="0"/>
                <a:cs typeface="Arial" panose="020B0604020202020204" pitchFamily="34" charset="0"/>
              </a:rPr>
              <a:t>2025</a:t>
            </a:r>
            <a:endParaRPr kumimoji="0" lang="it-IT"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Rettangolo 30">
            <a:extLst>
              <a:ext uri="{FF2B5EF4-FFF2-40B4-BE49-F238E27FC236}">
                <a16:creationId xmlns:a16="http://schemas.microsoft.com/office/drawing/2014/main" id="{15E9CC22-A6F6-83B7-F7E3-1A05B6C0505B}"/>
              </a:ext>
            </a:extLst>
          </p:cNvPr>
          <p:cNvSpPr/>
          <p:nvPr/>
        </p:nvSpPr>
        <p:spPr>
          <a:xfrm>
            <a:off x="7472018" y="1825041"/>
            <a:ext cx="643827" cy="2711014"/>
          </a:xfrm>
          <a:prstGeom prst="rect">
            <a:avLst/>
          </a:prstGeom>
          <a:solidFill>
            <a:srgbClr val="35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32" name="Rettangolo 31">
            <a:extLst>
              <a:ext uri="{FF2B5EF4-FFF2-40B4-BE49-F238E27FC236}">
                <a16:creationId xmlns:a16="http://schemas.microsoft.com/office/drawing/2014/main" id="{0B4F8192-4179-7D3E-EFC6-FD9985FEE8B0}"/>
              </a:ext>
            </a:extLst>
          </p:cNvPr>
          <p:cNvSpPr/>
          <p:nvPr/>
        </p:nvSpPr>
        <p:spPr>
          <a:xfrm>
            <a:off x="7472018" y="1825040"/>
            <a:ext cx="643827" cy="1548000"/>
          </a:xfrm>
          <a:prstGeom prst="rect">
            <a:avLst/>
          </a:prstGeom>
          <a:solidFill>
            <a:schemeClr val="bg1">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33" name="CasellaDiTesto 32">
            <a:extLst>
              <a:ext uri="{FF2B5EF4-FFF2-40B4-BE49-F238E27FC236}">
                <a16:creationId xmlns:a16="http://schemas.microsoft.com/office/drawing/2014/main" id="{C109CA20-3938-C3A3-BBE8-92CCB58313AD}"/>
              </a:ext>
            </a:extLst>
          </p:cNvPr>
          <p:cNvSpPr txBox="1"/>
          <p:nvPr/>
        </p:nvSpPr>
        <p:spPr>
          <a:xfrm>
            <a:off x="7511801" y="1418638"/>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65%</a:t>
            </a:r>
          </a:p>
        </p:txBody>
      </p:sp>
      <p:sp>
        <p:nvSpPr>
          <p:cNvPr id="34" name="CasellaDiTesto 33">
            <a:extLst>
              <a:ext uri="{FF2B5EF4-FFF2-40B4-BE49-F238E27FC236}">
                <a16:creationId xmlns:a16="http://schemas.microsoft.com/office/drawing/2014/main" id="{1ABA58E6-8B74-B3F6-CB2B-E3B5F9C82566}"/>
              </a:ext>
            </a:extLst>
          </p:cNvPr>
          <p:cNvSpPr txBox="1"/>
          <p:nvPr/>
        </p:nvSpPr>
        <p:spPr>
          <a:xfrm>
            <a:off x="7511802" y="2956827"/>
            <a:ext cx="564257" cy="338554"/>
          </a:xfrm>
          <a:prstGeom prst="rect">
            <a:avLst/>
          </a:prstGeom>
          <a:noFill/>
        </p:spPr>
        <p:txBody>
          <a:bodyPr wrap="none" lIns="0" tIns="0" rIns="0" bIns="0" rtlCol="0">
            <a:spAutoFit/>
          </a:bodyPr>
          <a:lstStyle/>
          <a:p>
            <a:pPr algn="ctr"/>
            <a:r>
              <a:rPr lang="it-IT" sz="2200" b="1" dirty="0">
                <a:solidFill>
                  <a:schemeClr val="bg1"/>
                </a:solidFill>
                <a:latin typeface="Arial" panose="020B0604020202020204" pitchFamily="34" charset="0"/>
                <a:cs typeface="Arial" panose="020B0604020202020204" pitchFamily="34" charset="0"/>
              </a:rPr>
              <a:t>28%</a:t>
            </a:r>
          </a:p>
        </p:txBody>
      </p:sp>
      <p:sp>
        <p:nvSpPr>
          <p:cNvPr id="35" name="Rettangolo 34">
            <a:extLst>
              <a:ext uri="{FF2B5EF4-FFF2-40B4-BE49-F238E27FC236}">
                <a16:creationId xmlns:a16="http://schemas.microsoft.com/office/drawing/2014/main" id="{CCD089BA-6B8F-FC94-8FBA-7DD1430DEA0F}"/>
              </a:ext>
            </a:extLst>
          </p:cNvPr>
          <p:cNvSpPr/>
          <p:nvPr/>
        </p:nvSpPr>
        <p:spPr>
          <a:xfrm>
            <a:off x="8449248" y="2002128"/>
            <a:ext cx="643827" cy="2533928"/>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36" name="Rettangolo 35">
            <a:extLst>
              <a:ext uri="{FF2B5EF4-FFF2-40B4-BE49-F238E27FC236}">
                <a16:creationId xmlns:a16="http://schemas.microsoft.com/office/drawing/2014/main" id="{5F07CAA5-E1FB-14C6-39D3-4C1927215EA0}"/>
              </a:ext>
            </a:extLst>
          </p:cNvPr>
          <p:cNvSpPr/>
          <p:nvPr/>
        </p:nvSpPr>
        <p:spPr>
          <a:xfrm>
            <a:off x="8449248" y="2002128"/>
            <a:ext cx="643827" cy="1944000"/>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37" name="CasellaDiTesto 36">
            <a:extLst>
              <a:ext uri="{FF2B5EF4-FFF2-40B4-BE49-F238E27FC236}">
                <a16:creationId xmlns:a16="http://schemas.microsoft.com/office/drawing/2014/main" id="{45397FC2-2AB3-7EAE-34B0-45645C1931EB}"/>
              </a:ext>
            </a:extLst>
          </p:cNvPr>
          <p:cNvSpPr txBox="1"/>
          <p:nvPr/>
        </p:nvSpPr>
        <p:spPr>
          <a:xfrm>
            <a:off x="8489030" y="1632796"/>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59%</a:t>
            </a:r>
          </a:p>
        </p:txBody>
      </p:sp>
      <p:sp>
        <p:nvSpPr>
          <p:cNvPr id="39" name="CasellaDiTesto 38">
            <a:extLst>
              <a:ext uri="{FF2B5EF4-FFF2-40B4-BE49-F238E27FC236}">
                <a16:creationId xmlns:a16="http://schemas.microsoft.com/office/drawing/2014/main" id="{C65900C8-8D8D-82A3-CCF6-B0609CD4C74D}"/>
              </a:ext>
            </a:extLst>
          </p:cNvPr>
          <p:cNvSpPr txBox="1"/>
          <p:nvPr/>
        </p:nvSpPr>
        <p:spPr>
          <a:xfrm>
            <a:off x="8489032" y="3543724"/>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14%</a:t>
            </a:r>
          </a:p>
        </p:txBody>
      </p:sp>
      <p:sp>
        <p:nvSpPr>
          <p:cNvPr id="40" name="CasellaDiTesto 39">
            <a:extLst>
              <a:ext uri="{FF2B5EF4-FFF2-40B4-BE49-F238E27FC236}">
                <a16:creationId xmlns:a16="http://schemas.microsoft.com/office/drawing/2014/main" id="{99107741-2D31-5685-FB0E-DF295B659EE4}"/>
              </a:ext>
            </a:extLst>
          </p:cNvPr>
          <p:cNvSpPr txBox="1"/>
          <p:nvPr/>
        </p:nvSpPr>
        <p:spPr>
          <a:xfrm>
            <a:off x="8345485" y="4592980"/>
            <a:ext cx="851352" cy="276999"/>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lang="it-IT" sz="1200" b="1" dirty="0">
                <a:solidFill>
                  <a:srgbClr val="000000"/>
                </a:solidFill>
                <a:latin typeface="Arial" panose="020B0604020202020204" pitchFamily="34" charset="0"/>
                <a:cs typeface="Arial" panose="020B0604020202020204" pitchFamily="34" charset="0"/>
              </a:rPr>
              <a:t>2019</a:t>
            </a:r>
            <a:endParaRPr kumimoji="0" lang="it-IT"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1" name="CasellaDiTesto 40">
            <a:extLst>
              <a:ext uri="{FF2B5EF4-FFF2-40B4-BE49-F238E27FC236}">
                <a16:creationId xmlns:a16="http://schemas.microsoft.com/office/drawing/2014/main" id="{CABB3DAD-336F-C50D-A1F2-DC464BB660A9}"/>
              </a:ext>
            </a:extLst>
          </p:cNvPr>
          <p:cNvSpPr txBox="1"/>
          <p:nvPr/>
        </p:nvSpPr>
        <p:spPr>
          <a:xfrm>
            <a:off x="9062177" y="4592980"/>
            <a:ext cx="851352" cy="276999"/>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lang="it-IT" sz="1200" b="1" dirty="0">
                <a:solidFill>
                  <a:srgbClr val="000000"/>
                </a:solidFill>
                <a:latin typeface="Arial" panose="020B0604020202020204" pitchFamily="34" charset="0"/>
                <a:cs typeface="Arial" panose="020B0604020202020204" pitchFamily="34" charset="0"/>
              </a:rPr>
              <a:t>2025</a:t>
            </a:r>
            <a:endParaRPr kumimoji="0" lang="it-IT"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2" name="Rettangolo 41">
            <a:extLst>
              <a:ext uri="{FF2B5EF4-FFF2-40B4-BE49-F238E27FC236}">
                <a16:creationId xmlns:a16="http://schemas.microsoft.com/office/drawing/2014/main" id="{3199CE48-1404-D1FA-A238-CB0CBBF146D3}"/>
              </a:ext>
            </a:extLst>
          </p:cNvPr>
          <p:cNvSpPr/>
          <p:nvPr/>
        </p:nvSpPr>
        <p:spPr>
          <a:xfrm>
            <a:off x="9153583" y="1455709"/>
            <a:ext cx="643827" cy="3080346"/>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43" name="Rettangolo 42">
            <a:extLst>
              <a:ext uri="{FF2B5EF4-FFF2-40B4-BE49-F238E27FC236}">
                <a16:creationId xmlns:a16="http://schemas.microsoft.com/office/drawing/2014/main" id="{6562FCC4-D2B4-851E-A437-492B7208B6A2}"/>
              </a:ext>
            </a:extLst>
          </p:cNvPr>
          <p:cNvSpPr/>
          <p:nvPr/>
        </p:nvSpPr>
        <p:spPr>
          <a:xfrm>
            <a:off x="9153583" y="1455708"/>
            <a:ext cx="643827" cy="1872000"/>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44" name="CasellaDiTesto 43">
            <a:extLst>
              <a:ext uri="{FF2B5EF4-FFF2-40B4-BE49-F238E27FC236}">
                <a16:creationId xmlns:a16="http://schemas.microsoft.com/office/drawing/2014/main" id="{C3501030-B1D0-EEB5-8266-2D557B6B8677}"/>
              </a:ext>
            </a:extLst>
          </p:cNvPr>
          <p:cNvSpPr txBox="1"/>
          <p:nvPr/>
        </p:nvSpPr>
        <p:spPr>
          <a:xfrm>
            <a:off x="9193366" y="1049306"/>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71%</a:t>
            </a:r>
          </a:p>
        </p:txBody>
      </p:sp>
      <p:sp>
        <p:nvSpPr>
          <p:cNvPr id="45" name="CasellaDiTesto 44">
            <a:extLst>
              <a:ext uri="{FF2B5EF4-FFF2-40B4-BE49-F238E27FC236}">
                <a16:creationId xmlns:a16="http://schemas.microsoft.com/office/drawing/2014/main" id="{4963B1CB-BDAC-091F-877C-FE6C7A7B11B5}"/>
              </a:ext>
            </a:extLst>
          </p:cNvPr>
          <p:cNvSpPr txBox="1"/>
          <p:nvPr/>
        </p:nvSpPr>
        <p:spPr>
          <a:xfrm>
            <a:off x="9193367" y="2929533"/>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28%</a:t>
            </a:r>
          </a:p>
        </p:txBody>
      </p:sp>
      <p:sp>
        <p:nvSpPr>
          <p:cNvPr id="58" name="Rettangolo 57">
            <a:extLst>
              <a:ext uri="{FF2B5EF4-FFF2-40B4-BE49-F238E27FC236}">
                <a16:creationId xmlns:a16="http://schemas.microsoft.com/office/drawing/2014/main" id="{0D7B67F1-AD21-1D6B-781D-F8B94F840C02}"/>
              </a:ext>
            </a:extLst>
          </p:cNvPr>
          <p:cNvSpPr/>
          <p:nvPr/>
        </p:nvSpPr>
        <p:spPr>
          <a:xfrm>
            <a:off x="10143849" y="3605163"/>
            <a:ext cx="643827" cy="930891"/>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59" name="Rettangolo 58">
            <a:extLst>
              <a:ext uri="{FF2B5EF4-FFF2-40B4-BE49-F238E27FC236}">
                <a16:creationId xmlns:a16="http://schemas.microsoft.com/office/drawing/2014/main" id="{AD8304E4-4E1A-075F-B3F2-0275A974BF1B}"/>
              </a:ext>
            </a:extLst>
          </p:cNvPr>
          <p:cNvSpPr/>
          <p:nvPr/>
        </p:nvSpPr>
        <p:spPr>
          <a:xfrm>
            <a:off x="10143849" y="3605163"/>
            <a:ext cx="643827" cy="792000"/>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60" name="CasellaDiTesto 59">
            <a:extLst>
              <a:ext uri="{FF2B5EF4-FFF2-40B4-BE49-F238E27FC236}">
                <a16:creationId xmlns:a16="http://schemas.microsoft.com/office/drawing/2014/main" id="{116303AA-553C-74C1-7644-12C1841FA850}"/>
              </a:ext>
            </a:extLst>
          </p:cNvPr>
          <p:cNvSpPr txBox="1"/>
          <p:nvPr/>
        </p:nvSpPr>
        <p:spPr>
          <a:xfrm>
            <a:off x="10183632" y="3207368"/>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25%</a:t>
            </a:r>
          </a:p>
        </p:txBody>
      </p:sp>
      <p:sp>
        <p:nvSpPr>
          <p:cNvPr id="61" name="CasellaDiTesto 60">
            <a:extLst>
              <a:ext uri="{FF2B5EF4-FFF2-40B4-BE49-F238E27FC236}">
                <a16:creationId xmlns:a16="http://schemas.microsoft.com/office/drawing/2014/main" id="{0DE34237-6151-40A0-40DC-BC51013F4283}"/>
              </a:ext>
            </a:extLst>
          </p:cNvPr>
          <p:cNvSpPr txBox="1"/>
          <p:nvPr/>
        </p:nvSpPr>
        <p:spPr>
          <a:xfrm>
            <a:off x="10262179" y="4009351"/>
            <a:ext cx="407163"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4%</a:t>
            </a:r>
          </a:p>
        </p:txBody>
      </p:sp>
      <p:sp>
        <p:nvSpPr>
          <p:cNvPr id="62" name="CasellaDiTesto 61">
            <a:extLst>
              <a:ext uri="{FF2B5EF4-FFF2-40B4-BE49-F238E27FC236}">
                <a16:creationId xmlns:a16="http://schemas.microsoft.com/office/drawing/2014/main" id="{956BBA2A-97F9-F720-5F5D-B86CC04FD1A7}"/>
              </a:ext>
            </a:extLst>
          </p:cNvPr>
          <p:cNvSpPr txBox="1"/>
          <p:nvPr/>
        </p:nvSpPr>
        <p:spPr>
          <a:xfrm>
            <a:off x="10040086" y="4592980"/>
            <a:ext cx="851352" cy="276999"/>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lang="it-IT" sz="1200" b="1" dirty="0">
                <a:solidFill>
                  <a:srgbClr val="000000"/>
                </a:solidFill>
                <a:latin typeface="Arial" panose="020B0604020202020204" pitchFamily="34" charset="0"/>
                <a:cs typeface="Arial" panose="020B0604020202020204" pitchFamily="34" charset="0"/>
              </a:rPr>
              <a:t>2019</a:t>
            </a:r>
            <a:endParaRPr kumimoji="0" lang="it-IT"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CasellaDiTesto 62">
            <a:extLst>
              <a:ext uri="{FF2B5EF4-FFF2-40B4-BE49-F238E27FC236}">
                <a16:creationId xmlns:a16="http://schemas.microsoft.com/office/drawing/2014/main" id="{088866FF-44CE-67F1-701A-D26B23D9D5EF}"/>
              </a:ext>
            </a:extLst>
          </p:cNvPr>
          <p:cNvSpPr txBox="1"/>
          <p:nvPr/>
        </p:nvSpPr>
        <p:spPr>
          <a:xfrm>
            <a:off x="10756778" y="4592980"/>
            <a:ext cx="851352" cy="276999"/>
          </a:xfrm>
          <a:prstGeom prst="rect">
            <a:avLst/>
          </a:prstGeom>
          <a:noFill/>
        </p:spPr>
        <p:txBody>
          <a:bodyPr wrap="square">
            <a:spAutoFit/>
          </a:bodyPr>
          <a:lstStyle/>
          <a:p>
            <a:pPr marL="0" marR="0" lvl="0" indent="0" algn="ctr" defTabSz="914400" rtl="0" eaLnBrk="1" fontAlgn="auto" latinLnBrk="0" hangingPunct="1">
              <a:buClrTx/>
              <a:buSzTx/>
              <a:buFontTx/>
              <a:buNone/>
              <a:tabLst/>
              <a:defRPr/>
            </a:pPr>
            <a:r>
              <a:rPr lang="it-IT" sz="1200" b="1" dirty="0">
                <a:solidFill>
                  <a:srgbClr val="000000"/>
                </a:solidFill>
                <a:latin typeface="Arial" panose="020B0604020202020204" pitchFamily="34" charset="0"/>
                <a:cs typeface="Arial" panose="020B0604020202020204" pitchFamily="34" charset="0"/>
              </a:rPr>
              <a:t>2025</a:t>
            </a:r>
            <a:endParaRPr kumimoji="0" lang="it-IT"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4" name="Rettangolo 63">
            <a:extLst>
              <a:ext uri="{FF2B5EF4-FFF2-40B4-BE49-F238E27FC236}">
                <a16:creationId xmlns:a16="http://schemas.microsoft.com/office/drawing/2014/main" id="{BE2BFF1F-9C32-9D1F-C800-23E2BDF0353B}"/>
              </a:ext>
            </a:extLst>
          </p:cNvPr>
          <p:cNvSpPr/>
          <p:nvPr/>
        </p:nvSpPr>
        <p:spPr>
          <a:xfrm>
            <a:off x="10848184" y="2118771"/>
            <a:ext cx="643827" cy="2417284"/>
          </a:xfrm>
          <a:prstGeom prst="rect">
            <a:avLst/>
          </a:prstGeom>
          <a:solidFill>
            <a:srgbClr val="55F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65" name="Rettangolo 64">
            <a:extLst>
              <a:ext uri="{FF2B5EF4-FFF2-40B4-BE49-F238E27FC236}">
                <a16:creationId xmlns:a16="http://schemas.microsoft.com/office/drawing/2014/main" id="{03828119-B8C3-6ACD-482D-FF318754A568}"/>
              </a:ext>
            </a:extLst>
          </p:cNvPr>
          <p:cNvSpPr/>
          <p:nvPr/>
        </p:nvSpPr>
        <p:spPr>
          <a:xfrm>
            <a:off x="10848184" y="2118771"/>
            <a:ext cx="643827" cy="1207890"/>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
        <p:nvSpPr>
          <p:cNvPr id="66" name="CasellaDiTesto 65">
            <a:extLst>
              <a:ext uri="{FF2B5EF4-FFF2-40B4-BE49-F238E27FC236}">
                <a16:creationId xmlns:a16="http://schemas.microsoft.com/office/drawing/2014/main" id="{22E578BF-3FB4-B24A-10DE-E081482D57AF}"/>
              </a:ext>
            </a:extLst>
          </p:cNvPr>
          <p:cNvSpPr txBox="1"/>
          <p:nvPr/>
        </p:nvSpPr>
        <p:spPr>
          <a:xfrm>
            <a:off x="10887967" y="1718046"/>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58%</a:t>
            </a:r>
          </a:p>
        </p:txBody>
      </p:sp>
      <p:sp>
        <p:nvSpPr>
          <p:cNvPr id="67" name="CasellaDiTesto 66">
            <a:extLst>
              <a:ext uri="{FF2B5EF4-FFF2-40B4-BE49-F238E27FC236}">
                <a16:creationId xmlns:a16="http://schemas.microsoft.com/office/drawing/2014/main" id="{05E661CF-A137-02DE-2880-A8B3F591A40B}"/>
              </a:ext>
            </a:extLst>
          </p:cNvPr>
          <p:cNvSpPr txBox="1"/>
          <p:nvPr/>
        </p:nvSpPr>
        <p:spPr>
          <a:xfrm>
            <a:off x="10887968" y="2967229"/>
            <a:ext cx="564257" cy="338554"/>
          </a:xfrm>
          <a:prstGeom prst="rect">
            <a:avLst/>
          </a:prstGeom>
          <a:noFill/>
        </p:spPr>
        <p:txBody>
          <a:bodyPr wrap="none" lIns="0" tIns="0" rIns="0" bIns="0" rtlCol="0">
            <a:spAutoFit/>
          </a:bodyPr>
          <a:lstStyle/>
          <a:p>
            <a:pPr algn="ctr"/>
            <a:r>
              <a:rPr lang="it-IT" sz="2200" b="1" dirty="0">
                <a:solidFill>
                  <a:srgbClr val="2D3D4D"/>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2672143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74CCB-D8F9-A8F7-2186-555F1A4A0B25}"/>
            </a:ext>
          </a:extLst>
        </p:cNvPr>
        <p:cNvGrpSpPr/>
        <p:nvPr/>
      </p:nvGrpSpPr>
      <p:grpSpPr>
        <a:xfrm>
          <a:off x="0" y="0"/>
          <a:ext cx="0" cy="0"/>
          <a:chOff x="0" y="0"/>
          <a:chExt cx="0" cy="0"/>
        </a:xfrm>
      </p:grpSpPr>
      <p:sp>
        <p:nvSpPr>
          <p:cNvPr id="2" name="Text Box">
            <a:extLst>
              <a:ext uri="{FF2B5EF4-FFF2-40B4-BE49-F238E27FC236}">
                <a16:creationId xmlns:a16="http://schemas.microsoft.com/office/drawing/2014/main" id="{3183FA47-D9EB-6278-EC50-854C47935C89}"/>
              </a:ext>
              <a:ext uri="{C183D7F6-B498-43B3-948B-1728B52AA6E4}">
                <adec:decorative xmlns:adec="http://schemas.microsoft.com/office/drawing/2017/decorative" val="1"/>
              </a:ext>
            </a:extLst>
          </p:cNvPr>
          <p:cNvSpPr/>
          <p:nvPr/>
        </p:nvSpPr>
        <p:spPr>
          <a:xfrm flipV="1">
            <a:off x="3013922" y="367190"/>
            <a:ext cx="4239494" cy="1781134"/>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54D63"/>
              </a:solidFill>
              <a:effectLst/>
              <a:uLnTx/>
              <a:uFillTx/>
              <a:latin typeface="Arial" panose="020B0604020202020204" pitchFamily="34" charset="0"/>
              <a:ea typeface="+mn-ea"/>
              <a:cs typeface="Arial" panose="020B0604020202020204" pitchFamily="34" charset="0"/>
            </a:endParaRPr>
          </a:p>
        </p:txBody>
      </p:sp>
      <p:sp>
        <p:nvSpPr>
          <p:cNvPr id="9" name="Titolo 8">
            <a:extLst>
              <a:ext uri="{FF2B5EF4-FFF2-40B4-BE49-F238E27FC236}">
                <a16:creationId xmlns:a16="http://schemas.microsoft.com/office/drawing/2014/main" id="{BCF6120D-54B7-DBB7-AD51-678F5E26D16F}"/>
              </a:ext>
            </a:extLst>
          </p:cNvPr>
          <p:cNvSpPr>
            <a:spLocks noGrp="1"/>
          </p:cNvSpPr>
          <p:nvPr>
            <p:ph type="title"/>
          </p:nvPr>
        </p:nvSpPr>
        <p:spPr>
          <a:xfrm>
            <a:off x="167578" y="367190"/>
            <a:ext cx="2375205" cy="3061810"/>
          </a:xfrm>
        </p:spPr>
        <p:txBody>
          <a:bodyPr/>
          <a:lstStyle/>
          <a:p>
            <a:r>
              <a:rPr lang="it-IT" dirty="0"/>
              <a:t>In sintesi</a:t>
            </a:r>
          </a:p>
        </p:txBody>
      </p:sp>
      <p:sp>
        <p:nvSpPr>
          <p:cNvPr id="4" name="Text Box">
            <a:extLst>
              <a:ext uri="{FF2B5EF4-FFF2-40B4-BE49-F238E27FC236}">
                <a16:creationId xmlns:a16="http://schemas.microsoft.com/office/drawing/2014/main" id="{3D997F66-5B14-8069-8E05-17690A9129F2}"/>
              </a:ext>
              <a:ext uri="{C183D7F6-B498-43B3-948B-1728B52AA6E4}">
                <adec:decorative xmlns:adec="http://schemas.microsoft.com/office/drawing/2017/decorative" val="1"/>
              </a:ext>
            </a:extLst>
          </p:cNvPr>
          <p:cNvSpPr/>
          <p:nvPr/>
        </p:nvSpPr>
        <p:spPr>
          <a:xfrm flipV="1">
            <a:off x="3013922" y="2271883"/>
            <a:ext cx="4239494" cy="1781134"/>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54D63"/>
              </a:solidFill>
              <a:effectLst/>
              <a:uLnTx/>
              <a:uFillTx/>
              <a:latin typeface="Arial" panose="020B0604020202020204" pitchFamily="34" charset="0"/>
              <a:ea typeface="+mn-ea"/>
              <a:cs typeface="Arial" panose="020B0604020202020204" pitchFamily="34" charset="0"/>
            </a:endParaRPr>
          </a:p>
        </p:txBody>
      </p:sp>
      <p:sp>
        <p:nvSpPr>
          <p:cNvPr id="5" name="Text Box">
            <a:extLst>
              <a:ext uri="{FF2B5EF4-FFF2-40B4-BE49-F238E27FC236}">
                <a16:creationId xmlns:a16="http://schemas.microsoft.com/office/drawing/2014/main" id="{32A16C54-6208-73A3-1C1B-47366EE09483}"/>
              </a:ext>
              <a:ext uri="{C183D7F6-B498-43B3-948B-1728B52AA6E4}">
                <adec:decorative xmlns:adec="http://schemas.microsoft.com/office/drawing/2017/decorative" val="1"/>
              </a:ext>
            </a:extLst>
          </p:cNvPr>
          <p:cNvSpPr/>
          <p:nvPr/>
        </p:nvSpPr>
        <p:spPr>
          <a:xfrm flipV="1">
            <a:off x="3013922" y="4174820"/>
            <a:ext cx="4239494" cy="1781134"/>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54D63"/>
              </a:solidFill>
              <a:effectLst/>
              <a:uLnTx/>
              <a:uFillTx/>
              <a:latin typeface="Arial" panose="020B0604020202020204" pitchFamily="34" charset="0"/>
              <a:ea typeface="+mn-ea"/>
              <a:cs typeface="Arial" panose="020B0604020202020204" pitchFamily="34" charset="0"/>
            </a:endParaRPr>
          </a:p>
        </p:txBody>
      </p:sp>
      <p:sp>
        <p:nvSpPr>
          <p:cNvPr id="6" name="Text Box">
            <a:extLst>
              <a:ext uri="{FF2B5EF4-FFF2-40B4-BE49-F238E27FC236}">
                <a16:creationId xmlns:a16="http://schemas.microsoft.com/office/drawing/2014/main" id="{EAA619EB-D4A6-DF1A-F9AF-A36D526DB2FD}"/>
              </a:ext>
              <a:ext uri="{C183D7F6-B498-43B3-948B-1728B52AA6E4}">
                <adec:decorative xmlns:adec="http://schemas.microsoft.com/office/drawing/2017/decorative" val="1"/>
              </a:ext>
            </a:extLst>
          </p:cNvPr>
          <p:cNvSpPr/>
          <p:nvPr/>
        </p:nvSpPr>
        <p:spPr>
          <a:xfrm flipV="1">
            <a:off x="7511782" y="367190"/>
            <a:ext cx="4239494" cy="1781134"/>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54D63"/>
              </a:solidFill>
              <a:effectLst/>
              <a:uLnTx/>
              <a:uFillTx/>
              <a:latin typeface="Arial" panose="020B0604020202020204" pitchFamily="34" charset="0"/>
              <a:ea typeface="+mn-ea"/>
              <a:cs typeface="Arial" panose="020B0604020202020204" pitchFamily="34" charset="0"/>
            </a:endParaRPr>
          </a:p>
        </p:txBody>
      </p:sp>
      <p:sp>
        <p:nvSpPr>
          <p:cNvPr id="7" name="Text Box">
            <a:extLst>
              <a:ext uri="{FF2B5EF4-FFF2-40B4-BE49-F238E27FC236}">
                <a16:creationId xmlns:a16="http://schemas.microsoft.com/office/drawing/2014/main" id="{EB60425B-829E-30BA-DB4D-6EA8E29AC5BD}"/>
              </a:ext>
              <a:ext uri="{C183D7F6-B498-43B3-948B-1728B52AA6E4}">
                <adec:decorative xmlns:adec="http://schemas.microsoft.com/office/drawing/2017/decorative" val="1"/>
              </a:ext>
            </a:extLst>
          </p:cNvPr>
          <p:cNvSpPr/>
          <p:nvPr/>
        </p:nvSpPr>
        <p:spPr>
          <a:xfrm flipV="1">
            <a:off x="7511782" y="2271883"/>
            <a:ext cx="4239494" cy="1781134"/>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54D63"/>
              </a:solidFill>
              <a:effectLst/>
              <a:uLnTx/>
              <a:uFillTx/>
              <a:latin typeface="Arial" panose="020B0604020202020204" pitchFamily="34" charset="0"/>
              <a:ea typeface="+mn-ea"/>
              <a:cs typeface="Arial" panose="020B0604020202020204" pitchFamily="34" charset="0"/>
            </a:endParaRPr>
          </a:p>
        </p:txBody>
      </p:sp>
      <p:sp>
        <p:nvSpPr>
          <p:cNvPr id="8" name="Text Box">
            <a:extLst>
              <a:ext uri="{FF2B5EF4-FFF2-40B4-BE49-F238E27FC236}">
                <a16:creationId xmlns:a16="http://schemas.microsoft.com/office/drawing/2014/main" id="{75D4D467-6031-4278-9415-598C1D4D6A09}"/>
              </a:ext>
              <a:ext uri="{C183D7F6-B498-43B3-948B-1728B52AA6E4}">
                <adec:decorative xmlns:adec="http://schemas.microsoft.com/office/drawing/2017/decorative" val="1"/>
              </a:ext>
            </a:extLst>
          </p:cNvPr>
          <p:cNvSpPr/>
          <p:nvPr/>
        </p:nvSpPr>
        <p:spPr>
          <a:xfrm flipV="1">
            <a:off x="7511782" y="4174820"/>
            <a:ext cx="4239494" cy="1781134"/>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54D63"/>
              </a:solidFill>
              <a:effectLst/>
              <a:uLnTx/>
              <a:uFillTx/>
              <a:latin typeface="Arial" panose="020B0604020202020204" pitchFamily="34" charset="0"/>
              <a:ea typeface="+mn-ea"/>
              <a:cs typeface="Arial" panose="020B0604020202020204" pitchFamily="34" charset="0"/>
            </a:endParaRPr>
          </a:p>
        </p:txBody>
      </p:sp>
      <p:sp>
        <p:nvSpPr>
          <p:cNvPr id="11" name="CasellaDiTesto 10">
            <a:extLst>
              <a:ext uri="{FF2B5EF4-FFF2-40B4-BE49-F238E27FC236}">
                <a16:creationId xmlns:a16="http://schemas.microsoft.com/office/drawing/2014/main" id="{8B8D32F7-D9F7-FC4C-ADC5-A2CC6352258D}"/>
              </a:ext>
            </a:extLst>
          </p:cNvPr>
          <p:cNvSpPr txBox="1"/>
          <p:nvPr/>
        </p:nvSpPr>
        <p:spPr>
          <a:xfrm>
            <a:off x="3083992" y="577967"/>
            <a:ext cx="4099354" cy="1380891"/>
          </a:xfrm>
          <a:prstGeom prst="rect">
            <a:avLst/>
          </a:prstGeom>
          <a:noFill/>
        </p:spPr>
        <p:txBody>
          <a:bodyPr wrap="square">
            <a:spAutoFit/>
          </a:bodyPr>
          <a:lstStyle/>
          <a:p>
            <a:pPr>
              <a:lnSpc>
                <a:spcPts val="1660"/>
              </a:lnSpc>
              <a:buSzPct val="100000"/>
            </a:pPr>
            <a:r>
              <a:rPr lang="it-IT" sz="1400" b="1" dirty="0">
                <a:solidFill>
                  <a:srgbClr val="00E1FA"/>
                </a:solidFill>
                <a:latin typeface="Arial" panose="020B0604020202020204" pitchFamily="34" charset="0"/>
                <a:cs typeface="Arial" panose="020B0604020202020204" pitchFamily="34" charset="0"/>
              </a:rPr>
              <a:t>3 CICLI DI VITA DIVERSI PER I GIOVANI OGGI</a:t>
            </a:r>
            <a:br>
              <a:rPr lang="it-IT" sz="2800" dirty="0">
                <a:solidFill>
                  <a:schemeClr val="bg1"/>
                </a:solidFill>
                <a:latin typeface="Arial" panose="020B0604020202020204" pitchFamily="34" charset="0"/>
                <a:cs typeface="Arial" panose="020B0604020202020204" pitchFamily="34" charset="0"/>
              </a:rPr>
            </a:br>
            <a:r>
              <a:rPr lang="it-IT" sz="1200" dirty="0">
                <a:solidFill>
                  <a:schemeClr val="bg1"/>
                </a:solidFill>
                <a:latin typeface="Arial" panose="020B0604020202020204" pitchFamily="34" charset="0"/>
                <a:cs typeface="Arial" panose="020B0604020202020204" pitchFamily="34" charset="0"/>
              </a:rPr>
              <a:t>La fotografia dei giovani italiani rivela tre percorsi di vita distinti: la maggior parte dei 18-34enni non ha fretta di lasciare la casa dei genitori, invece chi esce dalla famiglia di origine si divide tra una maggioranza di indipendenti senza figli e chi ha già costituito una nuova famiglia. </a:t>
            </a:r>
          </a:p>
        </p:txBody>
      </p:sp>
      <p:sp>
        <p:nvSpPr>
          <p:cNvPr id="12" name="CasellaDiTesto 11">
            <a:extLst>
              <a:ext uri="{FF2B5EF4-FFF2-40B4-BE49-F238E27FC236}">
                <a16:creationId xmlns:a16="http://schemas.microsoft.com/office/drawing/2014/main" id="{CC74CEBB-5AFD-F0C0-2AD9-778A640D309C}"/>
              </a:ext>
            </a:extLst>
          </p:cNvPr>
          <p:cNvSpPr txBox="1"/>
          <p:nvPr/>
        </p:nvSpPr>
        <p:spPr>
          <a:xfrm>
            <a:off x="7606565" y="577967"/>
            <a:ext cx="4099354" cy="1162882"/>
          </a:xfrm>
          <a:prstGeom prst="rect">
            <a:avLst/>
          </a:prstGeom>
          <a:noFill/>
        </p:spPr>
        <p:txBody>
          <a:bodyPr wrap="square">
            <a:spAutoFit/>
          </a:bodyPr>
          <a:lstStyle/>
          <a:p>
            <a:pPr>
              <a:lnSpc>
                <a:spcPts val="1660"/>
              </a:lnSpc>
              <a:buSzPct val="100000"/>
            </a:pPr>
            <a:r>
              <a:rPr lang="it-IT" sz="1400" b="1" dirty="0">
                <a:solidFill>
                  <a:srgbClr val="00E1FA"/>
                </a:solidFill>
                <a:latin typeface="Arial" panose="020B0604020202020204" pitchFamily="34" charset="0"/>
                <a:cs typeface="Arial" panose="020B0604020202020204" pitchFamily="34" charset="0"/>
              </a:rPr>
              <a:t>SONO IPER-CONNESSI MA ANCHE FEDELI ALL'ANTENNA</a:t>
            </a:r>
            <a:br>
              <a:rPr lang="it-IT" sz="2800" dirty="0">
                <a:solidFill>
                  <a:schemeClr val="bg1"/>
                </a:solidFill>
                <a:latin typeface="Arial" panose="020B0604020202020204" pitchFamily="34" charset="0"/>
                <a:cs typeface="Arial" panose="020B0604020202020204" pitchFamily="34" charset="0"/>
              </a:rPr>
            </a:br>
            <a:r>
              <a:rPr lang="it-IT" sz="1200" dirty="0">
                <a:solidFill>
                  <a:schemeClr val="bg1"/>
                </a:solidFill>
                <a:latin typeface="Arial" panose="020B0604020202020204" pitchFamily="34" charset="0"/>
                <a:cs typeface="Arial" panose="020B0604020202020204" pitchFamily="34" charset="0"/>
              </a:rPr>
              <a:t>7 TV su 10 sono connesse a internet ma la quasi totalità è anche collegata all'antenna. I giovani vogliono tutto sia l’on-demand che il lineare.</a:t>
            </a:r>
          </a:p>
        </p:txBody>
      </p:sp>
      <p:sp>
        <p:nvSpPr>
          <p:cNvPr id="13" name="CasellaDiTesto 12">
            <a:extLst>
              <a:ext uri="{FF2B5EF4-FFF2-40B4-BE49-F238E27FC236}">
                <a16:creationId xmlns:a16="http://schemas.microsoft.com/office/drawing/2014/main" id="{18FB53A3-FD81-CF2D-871B-57094B232A7B}"/>
              </a:ext>
            </a:extLst>
          </p:cNvPr>
          <p:cNvSpPr txBox="1"/>
          <p:nvPr/>
        </p:nvSpPr>
        <p:spPr>
          <a:xfrm>
            <a:off x="2819363" y="367190"/>
            <a:ext cx="387131" cy="349263"/>
          </a:xfrm>
          <a:prstGeom prst="rect">
            <a:avLst/>
          </a:prstGeom>
          <a:noFill/>
        </p:spPr>
        <p:txBody>
          <a:bodyPr wrap="square">
            <a:spAutoFit/>
          </a:bodyPr>
          <a:lstStyle/>
          <a:p>
            <a:pPr>
              <a:lnSpc>
                <a:spcPts val="1660"/>
              </a:lnSpc>
              <a:buSzPct val="100000"/>
            </a:pPr>
            <a:r>
              <a:rPr lang="it-IT" sz="3200" b="1" dirty="0">
                <a:solidFill>
                  <a:srgbClr val="55FFB2"/>
                </a:solidFill>
                <a:latin typeface="Arial" panose="020B0604020202020204" pitchFamily="34" charset="0"/>
                <a:cs typeface="Arial" panose="020B0604020202020204" pitchFamily="34" charset="0"/>
              </a:rPr>
              <a:t>1</a:t>
            </a:r>
            <a:endParaRPr lang="it-IT" sz="2800" dirty="0">
              <a:solidFill>
                <a:srgbClr val="55FFB2"/>
              </a:solidFill>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E6E4B9CE-E71B-430E-56DB-2DB9FB8D7FC7}"/>
              </a:ext>
            </a:extLst>
          </p:cNvPr>
          <p:cNvSpPr txBox="1"/>
          <p:nvPr/>
        </p:nvSpPr>
        <p:spPr>
          <a:xfrm>
            <a:off x="2774999" y="2319558"/>
            <a:ext cx="387131" cy="349263"/>
          </a:xfrm>
          <a:prstGeom prst="rect">
            <a:avLst/>
          </a:prstGeom>
          <a:noFill/>
        </p:spPr>
        <p:txBody>
          <a:bodyPr wrap="square">
            <a:spAutoFit/>
          </a:bodyPr>
          <a:lstStyle/>
          <a:p>
            <a:pPr>
              <a:lnSpc>
                <a:spcPts val="1660"/>
              </a:lnSpc>
              <a:buSzPct val="100000"/>
            </a:pPr>
            <a:r>
              <a:rPr lang="it-IT" sz="3200" b="1" dirty="0">
                <a:solidFill>
                  <a:srgbClr val="55FFB2"/>
                </a:solidFill>
                <a:latin typeface="Arial" panose="020B0604020202020204" pitchFamily="34" charset="0"/>
                <a:cs typeface="Arial" panose="020B0604020202020204" pitchFamily="34" charset="0"/>
              </a:rPr>
              <a:t>2</a:t>
            </a:r>
            <a:endParaRPr lang="it-IT" sz="2800" dirty="0">
              <a:solidFill>
                <a:srgbClr val="55FFB2"/>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EBD02474-6098-0993-835B-6A153E180389}"/>
              </a:ext>
            </a:extLst>
          </p:cNvPr>
          <p:cNvSpPr txBox="1"/>
          <p:nvPr/>
        </p:nvSpPr>
        <p:spPr>
          <a:xfrm>
            <a:off x="2776625" y="4234855"/>
            <a:ext cx="387131" cy="349263"/>
          </a:xfrm>
          <a:prstGeom prst="rect">
            <a:avLst/>
          </a:prstGeom>
          <a:noFill/>
        </p:spPr>
        <p:txBody>
          <a:bodyPr wrap="square">
            <a:spAutoFit/>
          </a:bodyPr>
          <a:lstStyle/>
          <a:p>
            <a:pPr>
              <a:lnSpc>
                <a:spcPts val="1660"/>
              </a:lnSpc>
              <a:buSzPct val="100000"/>
            </a:pPr>
            <a:r>
              <a:rPr lang="it-IT" sz="3200" b="1" dirty="0">
                <a:solidFill>
                  <a:srgbClr val="55FFB2"/>
                </a:solidFill>
                <a:latin typeface="Arial" panose="020B0604020202020204" pitchFamily="34" charset="0"/>
                <a:cs typeface="Arial" panose="020B0604020202020204" pitchFamily="34" charset="0"/>
              </a:rPr>
              <a:t>3</a:t>
            </a:r>
            <a:endParaRPr lang="it-IT" sz="2800" dirty="0">
              <a:solidFill>
                <a:srgbClr val="55FFB2"/>
              </a:solidFill>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88530DCF-5F8C-3877-4BA8-5EFB2F7F59CD}"/>
              </a:ext>
            </a:extLst>
          </p:cNvPr>
          <p:cNvSpPr txBox="1"/>
          <p:nvPr/>
        </p:nvSpPr>
        <p:spPr>
          <a:xfrm>
            <a:off x="7298433" y="367190"/>
            <a:ext cx="387131" cy="349263"/>
          </a:xfrm>
          <a:prstGeom prst="rect">
            <a:avLst/>
          </a:prstGeom>
          <a:noFill/>
        </p:spPr>
        <p:txBody>
          <a:bodyPr wrap="square">
            <a:spAutoFit/>
          </a:bodyPr>
          <a:lstStyle/>
          <a:p>
            <a:pPr>
              <a:lnSpc>
                <a:spcPts val="1660"/>
              </a:lnSpc>
              <a:buSzPct val="100000"/>
            </a:pPr>
            <a:r>
              <a:rPr lang="it-IT" sz="3200" b="1" dirty="0">
                <a:solidFill>
                  <a:srgbClr val="55FFB2"/>
                </a:solidFill>
                <a:latin typeface="Arial" panose="020B0604020202020204" pitchFamily="34" charset="0"/>
                <a:cs typeface="Arial" panose="020B0604020202020204" pitchFamily="34" charset="0"/>
              </a:rPr>
              <a:t>4</a:t>
            </a:r>
            <a:endParaRPr lang="it-IT" sz="2800" dirty="0">
              <a:solidFill>
                <a:srgbClr val="55FFB2"/>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1A62E587-CA77-FDB7-3100-E87BAD665AB3}"/>
              </a:ext>
            </a:extLst>
          </p:cNvPr>
          <p:cNvSpPr txBox="1"/>
          <p:nvPr/>
        </p:nvSpPr>
        <p:spPr>
          <a:xfrm>
            <a:off x="7267118" y="2319558"/>
            <a:ext cx="387131" cy="349263"/>
          </a:xfrm>
          <a:prstGeom prst="rect">
            <a:avLst/>
          </a:prstGeom>
          <a:noFill/>
        </p:spPr>
        <p:txBody>
          <a:bodyPr wrap="square">
            <a:spAutoFit/>
          </a:bodyPr>
          <a:lstStyle/>
          <a:p>
            <a:pPr>
              <a:lnSpc>
                <a:spcPts val="1660"/>
              </a:lnSpc>
              <a:buSzPct val="100000"/>
            </a:pPr>
            <a:r>
              <a:rPr lang="it-IT" sz="3200" b="1" dirty="0">
                <a:solidFill>
                  <a:srgbClr val="55FFB2"/>
                </a:solidFill>
                <a:latin typeface="Arial" panose="020B0604020202020204" pitchFamily="34" charset="0"/>
                <a:cs typeface="Arial" panose="020B0604020202020204" pitchFamily="34" charset="0"/>
              </a:rPr>
              <a:t>5</a:t>
            </a:r>
            <a:endParaRPr lang="it-IT" sz="2800" dirty="0">
              <a:solidFill>
                <a:srgbClr val="55FFB2"/>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F6329706-87A8-8CEA-3BF2-A0523E14EF8D}"/>
              </a:ext>
            </a:extLst>
          </p:cNvPr>
          <p:cNvSpPr txBox="1"/>
          <p:nvPr/>
        </p:nvSpPr>
        <p:spPr>
          <a:xfrm>
            <a:off x="7267118" y="4234855"/>
            <a:ext cx="387131" cy="349263"/>
          </a:xfrm>
          <a:prstGeom prst="rect">
            <a:avLst/>
          </a:prstGeom>
          <a:noFill/>
        </p:spPr>
        <p:txBody>
          <a:bodyPr wrap="square">
            <a:spAutoFit/>
          </a:bodyPr>
          <a:lstStyle/>
          <a:p>
            <a:pPr>
              <a:lnSpc>
                <a:spcPts val="1660"/>
              </a:lnSpc>
              <a:buSzPct val="100000"/>
            </a:pPr>
            <a:r>
              <a:rPr lang="it-IT" sz="3200" b="1" dirty="0">
                <a:solidFill>
                  <a:srgbClr val="55FFB2"/>
                </a:solidFill>
                <a:latin typeface="Arial" panose="020B0604020202020204" pitchFamily="34" charset="0"/>
                <a:cs typeface="Arial" panose="020B0604020202020204" pitchFamily="34" charset="0"/>
              </a:rPr>
              <a:t>6</a:t>
            </a:r>
            <a:endParaRPr lang="it-IT" sz="2800" dirty="0">
              <a:solidFill>
                <a:srgbClr val="55FFB2"/>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D03510C3-018A-F557-0BC9-9AED7B9ED6E5}"/>
              </a:ext>
            </a:extLst>
          </p:cNvPr>
          <p:cNvSpPr txBox="1"/>
          <p:nvPr/>
        </p:nvSpPr>
        <p:spPr>
          <a:xfrm>
            <a:off x="3083992" y="2493264"/>
            <a:ext cx="4099354" cy="1380891"/>
          </a:xfrm>
          <a:prstGeom prst="rect">
            <a:avLst/>
          </a:prstGeom>
          <a:noFill/>
        </p:spPr>
        <p:txBody>
          <a:bodyPr wrap="square">
            <a:spAutoFit/>
          </a:bodyPr>
          <a:lstStyle/>
          <a:p>
            <a:pPr>
              <a:lnSpc>
                <a:spcPts val="1660"/>
              </a:lnSpc>
              <a:buSzPct val="100000"/>
            </a:pPr>
            <a:r>
              <a:rPr lang="it-IT" sz="1400" b="1" dirty="0">
                <a:solidFill>
                  <a:srgbClr val="00E1FA"/>
                </a:solidFill>
                <a:latin typeface="Arial" panose="020B0604020202020204" pitchFamily="34" charset="0"/>
                <a:cs typeface="Arial" panose="020B0604020202020204" pitchFamily="34" charset="0"/>
              </a:rPr>
              <a:t>LA TV NON È SOLO UNA QUESTIONE GENERAZIONALE, MA ANCHE DI CICLO </a:t>
            </a:r>
            <a:br>
              <a:rPr lang="it-IT" sz="1400" b="1" dirty="0">
                <a:solidFill>
                  <a:srgbClr val="00E1FA"/>
                </a:solidFill>
                <a:latin typeface="Arial" panose="020B0604020202020204" pitchFamily="34" charset="0"/>
                <a:cs typeface="Arial" panose="020B0604020202020204" pitchFamily="34" charset="0"/>
              </a:rPr>
            </a:br>
            <a:r>
              <a:rPr lang="it-IT" sz="1400" b="1" dirty="0">
                <a:solidFill>
                  <a:srgbClr val="00E1FA"/>
                </a:solidFill>
                <a:latin typeface="Arial" panose="020B0604020202020204" pitchFamily="34" charset="0"/>
                <a:cs typeface="Arial" panose="020B0604020202020204" pitchFamily="34" charset="0"/>
              </a:rPr>
              <a:t>DI VITA</a:t>
            </a:r>
            <a:br>
              <a:rPr lang="it-IT" sz="2800" dirty="0">
                <a:solidFill>
                  <a:schemeClr val="bg1"/>
                </a:solidFill>
                <a:latin typeface="Arial" panose="020B0604020202020204" pitchFamily="34" charset="0"/>
                <a:cs typeface="Arial" panose="020B0604020202020204" pitchFamily="34" charset="0"/>
              </a:rPr>
            </a:br>
            <a:r>
              <a:rPr lang="it-IT" sz="1200" dirty="0">
                <a:solidFill>
                  <a:schemeClr val="bg1"/>
                </a:solidFill>
                <a:latin typeface="Arial" panose="020B0604020202020204" pitchFamily="34" charset="0"/>
                <a:cs typeface="Arial" panose="020B0604020202020204" pitchFamily="34" charset="0"/>
              </a:rPr>
              <a:t>I giovani non abbandonano la TV, alcuni la mettono in pausa durante il volo. Quando creano una famiglia quasi tutti tornano ad avere televisori in casa.</a:t>
            </a:r>
          </a:p>
        </p:txBody>
      </p:sp>
      <p:sp>
        <p:nvSpPr>
          <p:cNvPr id="20" name="CasellaDiTesto 19">
            <a:extLst>
              <a:ext uri="{FF2B5EF4-FFF2-40B4-BE49-F238E27FC236}">
                <a16:creationId xmlns:a16="http://schemas.microsoft.com/office/drawing/2014/main" id="{D5024421-564F-2141-6528-3A88A0041337}"/>
              </a:ext>
            </a:extLst>
          </p:cNvPr>
          <p:cNvSpPr txBox="1"/>
          <p:nvPr/>
        </p:nvSpPr>
        <p:spPr>
          <a:xfrm>
            <a:off x="7606565" y="2493264"/>
            <a:ext cx="4099354" cy="1380891"/>
          </a:xfrm>
          <a:prstGeom prst="rect">
            <a:avLst/>
          </a:prstGeom>
          <a:noFill/>
        </p:spPr>
        <p:txBody>
          <a:bodyPr wrap="square">
            <a:spAutoFit/>
          </a:bodyPr>
          <a:lstStyle/>
          <a:p>
            <a:pPr>
              <a:lnSpc>
                <a:spcPts val="1660"/>
              </a:lnSpc>
              <a:buSzPct val="100000"/>
            </a:pPr>
            <a:r>
              <a:rPr lang="it-IT" sz="1400" b="1" dirty="0">
                <a:solidFill>
                  <a:srgbClr val="00E1FA"/>
                </a:solidFill>
                <a:latin typeface="Arial" panose="020B0604020202020204" pitchFamily="34" charset="0"/>
                <a:cs typeface="Arial" panose="020B0604020202020204" pitchFamily="34" charset="0"/>
              </a:rPr>
              <a:t>I BVOD CRESCONO VERTIGINOSAMENTE, ANCHE TRA I GIOVANI</a:t>
            </a:r>
            <a:br>
              <a:rPr lang="it-IT" sz="2800" dirty="0">
                <a:solidFill>
                  <a:schemeClr val="bg1"/>
                </a:solidFill>
                <a:latin typeface="Arial" panose="020B0604020202020204" pitchFamily="34" charset="0"/>
                <a:cs typeface="Arial" panose="020B0604020202020204" pitchFamily="34" charset="0"/>
              </a:rPr>
            </a:br>
            <a:r>
              <a:rPr lang="it-IT" sz="1200" dirty="0">
                <a:solidFill>
                  <a:schemeClr val="bg1"/>
                </a:solidFill>
                <a:latin typeface="Arial" panose="020B0604020202020204" pitchFamily="34" charset="0"/>
                <a:cs typeface="Arial" panose="020B0604020202020204" pitchFamily="34" charset="0"/>
              </a:rPr>
              <a:t>I servizi OTT sono molto presenti nelle case con giovani, e non di meno i BVOD che hanno più che raddoppiato i loro utenti giovani dal 2019 a oggi, crescendo più velocemente della media.</a:t>
            </a:r>
          </a:p>
        </p:txBody>
      </p:sp>
      <p:sp>
        <p:nvSpPr>
          <p:cNvPr id="21" name="CasellaDiTesto 20">
            <a:extLst>
              <a:ext uri="{FF2B5EF4-FFF2-40B4-BE49-F238E27FC236}">
                <a16:creationId xmlns:a16="http://schemas.microsoft.com/office/drawing/2014/main" id="{504A4A4F-0DC1-5C47-7CF7-059B32EE1F50}"/>
              </a:ext>
            </a:extLst>
          </p:cNvPr>
          <p:cNvSpPr txBox="1"/>
          <p:nvPr/>
        </p:nvSpPr>
        <p:spPr>
          <a:xfrm>
            <a:off x="3083992" y="4396205"/>
            <a:ext cx="4099354" cy="1162882"/>
          </a:xfrm>
          <a:prstGeom prst="rect">
            <a:avLst/>
          </a:prstGeom>
          <a:noFill/>
        </p:spPr>
        <p:txBody>
          <a:bodyPr wrap="square">
            <a:spAutoFit/>
          </a:bodyPr>
          <a:lstStyle/>
          <a:p>
            <a:pPr>
              <a:lnSpc>
                <a:spcPts val="1660"/>
              </a:lnSpc>
              <a:buSzPct val="100000"/>
            </a:pPr>
            <a:r>
              <a:rPr lang="it-IT" sz="1400" b="1" dirty="0">
                <a:solidFill>
                  <a:srgbClr val="00E1FA"/>
                </a:solidFill>
                <a:latin typeface="Arial" panose="020B0604020202020204" pitchFamily="34" charset="0"/>
                <a:cs typeface="Arial" panose="020B0604020202020204" pitchFamily="34" charset="0"/>
              </a:rPr>
              <a:t>I GIOVANI INVESTONO IN APPARECCHI </a:t>
            </a:r>
          </a:p>
          <a:p>
            <a:pPr>
              <a:lnSpc>
                <a:spcPts val="1660"/>
              </a:lnSpc>
              <a:buSzPct val="100000"/>
            </a:pPr>
            <a:r>
              <a:rPr lang="it-IT" sz="1400" b="1" dirty="0">
                <a:solidFill>
                  <a:srgbClr val="00E1FA"/>
                </a:solidFill>
                <a:latin typeface="Arial" panose="020B0604020202020204" pitchFamily="34" charset="0"/>
                <a:cs typeface="Arial" panose="020B0604020202020204" pitchFamily="34" charset="0"/>
              </a:rPr>
              <a:t>DI QUALITÀ</a:t>
            </a:r>
            <a:br>
              <a:rPr lang="it-IT" sz="2800" dirty="0">
                <a:solidFill>
                  <a:schemeClr val="bg1"/>
                </a:solidFill>
                <a:latin typeface="Arial" panose="020B0604020202020204" pitchFamily="34" charset="0"/>
                <a:cs typeface="Arial" panose="020B0604020202020204" pitchFamily="34" charset="0"/>
              </a:rPr>
            </a:br>
            <a:r>
              <a:rPr lang="it-IT" sz="1200" dirty="0">
                <a:solidFill>
                  <a:schemeClr val="bg1"/>
                </a:solidFill>
                <a:latin typeface="Arial" panose="020B0604020202020204" pitchFamily="34" charset="0"/>
                <a:cs typeface="Arial" panose="020B0604020202020204" pitchFamily="34" charset="0"/>
              </a:rPr>
              <a:t>Quando escono di casa, i giovani comprano TV più grandi e più tecnologiche. Il salotto diventa il loro home cinema personale.</a:t>
            </a:r>
          </a:p>
        </p:txBody>
      </p:sp>
      <p:sp>
        <p:nvSpPr>
          <p:cNvPr id="22" name="CasellaDiTesto 21">
            <a:extLst>
              <a:ext uri="{FF2B5EF4-FFF2-40B4-BE49-F238E27FC236}">
                <a16:creationId xmlns:a16="http://schemas.microsoft.com/office/drawing/2014/main" id="{0F4F0A24-E728-1A1E-F341-F031A75B67DD}"/>
              </a:ext>
            </a:extLst>
          </p:cNvPr>
          <p:cNvSpPr txBox="1"/>
          <p:nvPr/>
        </p:nvSpPr>
        <p:spPr>
          <a:xfrm>
            <a:off x="7606565" y="4396205"/>
            <a:ext cx="4099354" cy="944874"/>
          </a:xfrm>
          <a:prstGeom prst="rect">
            <a:avLst/>
          </a:prstGeom>
          <a:noFill/>
        </p:spPr>
        <p:txBody>
          <a:bodyPr wrap="square">
            <a:spAutoFit/>
          </a:bodyPr>
          <a:lstStyle/>
          <a:p>
            <a:pPr>
              <a:lnSpc>
                <a:spcPts val="1660"/>
              </a:lnSpc>
              <a:buSzPct val="100000"/>
            </a:pPr>
            <a:r>
              <a:rPr lang="it-IT" sz="1400" b="1" dirty="0">
                <a:solidFill>
                  <a:srgbClr val="00E1FA"/>
                </a:solidFill>
                <a:latin typeface="Arial" panose="020B0604020202020204" pitchFamily="34" charset="0"/>
                <a:cs typeface="Arial" panose="020B0604020202020204" pitchFamily="34" charset="0"/>
              </a:rPr>
              <a:t>IL FUTURO È IL CONSUMO IBRIDO</a:t>
            </a:r>
            <a:br>
              <a:rPr lang="it-IT" sz="2800" dirty="0">
                <a:solidFill>
                  <a:schemeClr val="bg1"/>
                </a:solidFill>
                <a:latin typeface="Arial" panose="020B0604020202020204" pitchFamily="34" charset="0"/>
                <a:cs typeface="Arial" panose="020B0604020202020204" pitchFamily="34" charset="0"/>
              </a:rPr>
            </a:br>
            <a:r>
              <a:rPr lang="it-IT" sz="1200" dirty="0">
                <a:solidFill>
                  <a:schemeClr val="bg1"/>
                </a:solidFill>
                <a:latin typeface="Arial" panose="020B0604020202020204" pitchFamily="34" charset="0"/>
                <a:cs typeface="Arial" panose="020B0604020202020204" pitchFamily="34" charset="0"/>
              </a:rPr>
              <a:t>I giovani di oggi non scelgono tra lineare e on-demand o tra TV e altri schermi: li integrano anche in base alle diverse fasi della vita.</a:t>
            </a:r>
          </a:p>
        </p:txBody>
      </p:sp>
    </p:spTree>
    <p:extLst>
      <p:ext uri="{BB962C8B-B14F-4D97-AF65-F5344CB8AC3E}">
        <p14:creationId xmlns:p14="http://schemas.microsoft.com/office/powerpoint/2010/main" val="2785785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FA8F9-6B3F-B9EC-1F85-0E5014F385D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91C5B8-5907-3216-8787-659074B6F19C}"/>
              </a:ext>
            </a:extLst>
          </p:cNvPr>
          <p:cNvSpPr txBox="1"/>
          <p:nvPr/>
        </p:nvSpPr>
        <p:spPr>
          <a:xfrm>
            <a:off x="12422038" y="6883879"/>
            <a:ext cx="184731" cy="369332"/>
          </a:xfrm>
          <a:prstGeom prst="rect">
            <a:avLst/>
          </a:prstGeom>
          <a:noFill/>
        </p:spPr>
        <p:txBody>
          <a:bodyPr wrap="none" rtlCol="0">
            <a:spAutoFit/>
          </a:bodyPr>
          <a:lstStyle/>
          <a:p>
            <a:endParaRPr lang="it-IT"/>
          </a:p>
        </p:txBody>
      </p:sp>
      <p:sp>
        <p:nvSpPr>
          <p:cNvPr id="4" name="TextBox 3">
            <a:extLst>
              <a:ext uri="{FF2B5EF4-FFF2-40B4-BE49-F238E27FC236}">
                <a16:creationId xmlns:a16="http://schemas.microsoft.com/office/drawing/2014/main" id="{45DC8F55-99D4-3D67-5A99-62E5F4F933BE}"/>
              </a:ext>
            </a:extLst>
          </p:cNvPr>
          <p:cNvSpPr txBox="1"/>
          <p:nvPr/>
        </p:nvSpPr>
        <p:spPr>
          <a:xfrm>
            <a:off x="11794921" y="6937695"/>
            <a:ext cx="184731" cy="369332"/>
          </a:xfrm>
          <a:prstGeom prst="rect">
            <a:avLst/>
          </a:prstGeom>
          <a:noFill/>
        </p:spPr>
        <p:txBody>
          <a:bodyPr wrap="none" rtlCol="0">
            <a:spAutoFit/>
          </a:bodyPr>
          <a:lstStyle/>
          <a:p>
            <a:endParaRPr lang="it-IT"/>
          </a:p>
        </p:txBody>
      </p:sp>
      <p:sp>
        <p:nvSpPr>
          <p:cNvPr id="10" name="Google Shape;133;p26">
            <a:extLst>
              <a:ext uri="{FF2B5EF4-FFF2-40B4-BE49-F238E27FC236}">
                <a16:creationId xmlns:a16="http://schemas.microsoft.com/office/drawing/2014/main" id="{3A2C9FB2-1C46-F532-1497-D5959A90970A}"/>
              </a:ext>
            </a:extLst>
          </p:cNvPr>
          <p:cNvSpPr txBox="1">
            <a:spLocks/>
          </p:cNvSpPr>
          <p:nvPr/>
        </p:nvSpPr>
        <p:spPr>
          <a:xfrm>
            <a:off x="1598890" y="2165511"/>
            <a:ext cx="8994220" cy="2526978"/>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it-IT" sz="8000" b="1" dirty="0">
                <a:solidFill>
                  <a:srgbClr val="2D3D4D"/>
                </a:solidFill>
                <a:latin typeface="Arial" panose="020B0604020202020204" pitchFamily="34" charset="0"/>
                <a:ea typeface="Montserrat"/>
                <a:cs typeface="Arial" panose="020B0604020202020204" pitchFamily="34" charset="0"/>
                <a:sym typeface="Montserrat"/>
              </a:rPr>
              <a:t>Grazie!</a:t>
            </a:r>
          </a:p>
        </p:txBody>
      </p:sp>
      <p:sp>
        <p:nvSpPr>
          <p:cNvPr id="3" name="CasellaDiTesto 2">
            <a:extLst>
              <a:ext uri="{FF2B5EF4-FFF2-40B4-BE49-F238E27FC236}">
                <a16:creationId xmlns:a16="http://schemas.microsoft.com/office/drawing/2014/main" id="{315BA2C2-6C6C-E04B-6AEE-071AD0898027}"/>
              </a:ext>
            </a:extLst>
          </p:cNvPr>
          <p:cNvSpPr txBox="1"/>
          <p:nvPr/>
        </p:nvSpPr>
        <p:spPr>
          <a:xfrm>
            <a:off x="3483028" y="5771343"/>
            <a:ext cx="5225944" cy="861774"/>
          </a:xfrm>
          <a:prstGeom prst="rect">
            <a:avLst/>
          </a:prstGeom>
          <a:noFill/>
        </p:spPr>
        <p:txBody>
          <a:bodyPr wrap="square" rtlCol="0">
            <a:spAutoFit/>
          </a:bodyPr>
          <a:lstStyle/>
          <a:p>
            <a:pPr algn="ctr"/>
            <a:r>
              <a:rPr lang="it-IT" sz="2000" b="1" dirty="0">
                <a:solidFill>
                  <a:srgbClr val="00E1FA"/>
                </a:solidFill>
                <a:latin typeface="Arial" panose="020B0604020202020204" pitchFamily="34" charset="0"/>
                <a:ea typeface="Circular Bold" panose="02000801000000010001" pitchFamily="2" charset="0"/>
                <a:cs typeface="Arial" panose="020B0604020202020204" pitchFamily="34" charset="0"/>
              </a:rPr>
              <a:t>Secondo rapporto Auditel-Ipsos Doxa</a:t>
            </a:r>
          </a:p>
          <a:p>
            <a:pPr algn="ctr"/>
            <a:r>
              <a:rPr lang="it-IT" sz="1500" dirty="0">
                <a:solidFill>
                  <a:srgbClr val="2D3D4E"/>
                </a:solidFill>
                <a:latin typeface="Arial" panose="020B0604020202020204" pitchFamily="34" charset="0"/>
                <a:ea typeface="Circular Bold" panose="02000801000000010001" pitchFamily="2" charset="0"/>
                <a:cs typeface="Arial" panose="020B0604020202020204" pitchFamily="34" charset="0"/>
              </a:rPr>
              <a:t>21 Maggio 2026</a:t>
            </a:r>
          </a:p>
          <a:p>
            <a:pPr algn="ctr"/>
            <a:endParaRPr lang="it-IT" sz="1500" dirty="0">
              <a:solidFill>
                <a:srgbClr val="2D3D4E"/>
              </a:solidFill>
              <a:latin typeface="Arial" panose="020B0604020202020204" pitchFamily="34" charset="0"/>
              <a:ea typeface="Circular Bold" panose="02000801000000010001" pitchFamily="2" charset="0"/>
              <a:cs typeface="Arial" panose="020B0604020202020204" pitchFamily="34" charset="0"/>
            </a:endParaRPr>
          </a:p>
        </p:txBody>
      </p:sp>
    </p:spTree>
    <p:extLst>
      <p:ext uri="{BB962C8B-B14F-4D97-AF65-F5344CB8AC3E}">
        <p14:creationId xmlns:p14="http://schemas.microsoft.com/office/powerpoint/2010/main" val="403458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94DF1-9AE3-BCEE-8A95-9AD110B418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B015D7-966F-DFE5-B2C3-8C649F6F960E}"/>
              </a:ext>
            </a:extLst>
          </p:cNvPr>
          <p:cNvSpPr txBox="1"/>
          <p:nvPr/>
        </p:nvSpPr>
        <p:spPr>
          <a:xfrm>
            <a:off x="12422038" y="6883879"/>
            <a:ext cx="184731" cy="369332"/>
          </a:xfrm>
          <a:prstGeom prst="rect">
            <a:avLst/>
          </a:prstGeom>
          <a:noFill/>
        </p:spPr>
        <p:txBody>
          <a:bodyPr wrap="none" rtlCol="0">
            <a:spAutoFit/>
          </a:bodyPr>
          <a:lstStyle/>
          <a:p>
            <a:endParaRPr lang="it-IT"/>
          </a:p>
        </p:txBody>
      </p:sp>
      <p:sp>
        <p:nvSpPr>
          <p:cNvPr id="4" name="TextBox 3">
            <a:extLst>
              <a:ext uri="{FF2B5EF4-FFF2-40B4-BE49-F238E27FC236}">
                <a16:creationId xmlns:a16="http://schemas.microsoft.com/office/drawing/2014/main" id="{7719431A-131E-BCBB-A224-0547DDE9F8AF}"/>
              </a:ext>
            </a:extLst>
          </p:cNvPr>
          <p:cNvSpPr txBox="1"/>
          <p:nvPr/>
        </p:nvSpPr>
        <p:spPr>
          <a:xfrm>
            <a:off x="11794921" y="6937695"/>
            <a:ext cx="184731" cy="369332"/>
          </a:xfrm>
          <a:prstGeom prst="rect">
            <a:avLst/>
          </a:prstGeom>
          <a:noFill/>
        </p:spPr>
        <p:txBody>
          <a:bodyPr wrap="none" rtlCol="0">
            <a:spAutoFit/>
          </a:bodyPr>
          <a:lstStyle/>
          <a:p>
            <a:endParaRPr lang="it-IT"/>
          </a:p>
        </p:txBody>
      </p:sp>
      <p:sp>
        <p:nvSpPr>
          <p:cNvPr id="3" name="Text Box">
            <a:extLst>
              <a:ext uri="{FF2B5EF4-FFF2-40B4-BE49-F238E27FC236}">
                <a16:creationId xmlns:a16="http://schemas.microsoft.com/office/drawing/2014/main" id="{B0AE9F1F-45DE-DD96-C7C3-0CA58C08C70E}"/>
              </a:ext>
              <a:ext uri="{C183D7F6-B498-43B3-948B-1728B52AA6E4}">
                <adec:decorative xmlns:adec="http://schemas.microsoft.com/office/drawing/2017/decorative" val="1"/>
              </a:ext>
            </a:extLst>
          </p:cNvPr>
          <p:cNvSpPr/>
          <p:nvPr/>
        </p:nvSpPr>
        <p:spPr>
          <a:xfrm flipV="1">
            <a:off x="7053719" y="1081176"/>
            <a:ext cx="4798354" cy="4419510"/>
          </a:xfrm>
          <a:prstGeom prst="snip1Rect">
            <a:avLst>
              <a:gd name="adj" fmla="val 14766"/>
            </a:avLst>
          </a:prstGeom>
          <a:solidFill>
            <a:srgbClr val="00E1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a:solidFill>
                <a:schemeClr val="bg1"/>
              </a:solidFill>
              <a:latin typeface="Arial" panose="020B0604020202020204" pitchFamily="34" charset="0"/>
              <a:cs typeface="Arial" panose="020B0604020202020204" pitchFamily="34" charset="0"/>
            </a:endParaRPr>
          </a:p>
        </p:txBody>
      </p:sp>
      <p:sp>
        <p:nvSpPr>
          <p:cNvPr id="6" name="Text Box">
            <a:extLst>
              <a:ext uri="{FF2B5EF4-FFF2-40B4-BE49-F238E27FC236}">
                <a16:creationId xmlns:a16="http://schemas.microsoft.com/office/drawing/2014/main" id="{FD574B21-ED4F-B59C-2A64-7FDC2A4ED2BC}"/>
              </a:ext>
              <a:ext uri="{C183D7F6-B498-43B3-948B-1728B52AA6E4}">
                <adec:decorative xmlns:adec="http://schemas.microsoft.com/office/drawing/2017/decorative" val="1"/>
              </a:ext>
            </a:extLst>
          </p:cNvPr>
          <p:cNvSpPr/>
          <p:nvPr/>
        </p:nvSpPr>
        <p:spPr>
          <a:xfrm flipV="1">
            <a:off x="402074" y="1081173"/>
            <a:ext cx="5322888" cy="1940453"/>
          </a:xfrm>
          <a:prstGeom prst="snip1Rect">
            <a:avLst>
              <a:gd name="adj" fmla="val 14766"/>
            </a:avLst>
          </a:prstGeom>
          <a:solidFill>
            <a:srgbClr val="55FF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a:solidFill>
                <a:schemeClr val="bg1"/>
              </a:solidFill>
              <a:latin typeface="Arial" panose="020B0604020202020204" pitchFamily="34" charset="0"/>
              <a:cs typeface="Arial" panose="020B0604020202020204" pitchFamily="34" charset="0"/>
            </a:endParaRPr>
          </a:p>
        </p:txBody>
      </p:sp>
      <p:sp>
        <p:nvSpPr>
          <p:cNvPr id="7" name="TextBox 15">
            <a:extLst>
              <a:ext uri="{FF2B5EF4-FFF2-40B4-BE49-F238E27FC236}">
                <a16:creationId xmlns:a16="http://schemas.microsoft.com/office/drawing/2014/main" id="{0024BA22-945C-8E1C-E92B-572616A154F3}"/>
              </a:ext>
            </a:extLst>
          </p:cNvPr>
          <p:cNvSpPr txBox="1"/>
          <p:nvPr/>
        </p:nvSpPr>
        <p:spPr>
          <a:xfrm>
            <a:off x="617025" y="1252289"/>
            <a:ext cx="4056333" cy="1384995"/>
          </a:xfrm>
          <a:prstGeom prst="rect">
            <a:avLst/>
          </a:prstGeom>
          <a:noFill/>
        </p:spPr>
        <p:txBody>
          <a:bodyPr wrap="square">
            <a:spAutoFit/>
          </a:bodyPr>
          <a:lstStyle/>
          <a:p>
            <a:pPr algn="l"/>
            <a:r>
              <a:rPr lang="it-IT" sz="2400" b="1" dirty="0">
                <a:solidFill>
                  <a:srgbClr val="2D3D4D"/>
                </a:solidFill>
                <a:latin typeface="Arial" panose="020B0604020202020204" pitchFamily="34" charset="0"/>
                <a:cs typeface="Arial" panose="020B0604020202020204" pitchFamily="34" charset="0"/>
              </a:rPr>
              <a:t>CAMPIONE DI INDIRIZZI </a:t>
            </a:r>
          </a:p>
          <a:p>
            <a:pPr algn="l"/>
            <a:r>
              <a:rPr lang="it-IT" sz="2000" dirty="0">
                <a:solidFill>
                  <a:srgbClr val="232C35"/>
                </a:solidFill>
                <a:latin typeface="Arial" panose="020B0604020202020204" pitchFamily="34" charset="0"/>
                <a:ea typeface="+mj-ea"/>
                <a:cs typeface="Arial" panose="020B0604020202020204" pitchFamily="34" charset="0"/>
              </a:rPr>
              <a:t>estremamente capillare </a:t>
            </a:r>
            <a:br>
              <a:rPr lang="it-IT" sz="2000" dirty="0">
                <a:solidFill>
                  <a:srgbClr val="232C35"/>
                </a:solidFill>
                <a:latin typeface="Arial" panose="020B0604020202020204" pitchFamily="34" charset="0"/>
                <a:ea typeface="+mj-ea"/>
                <a:cs typeface="Arial" panose="020B0604020202020204" pitchFamily="34" charset="0"/>
              </a:rPr>
            </a:br>
            <a:r>
              <a:rPr lang="it-IT" sz="2000" dirty="0">
                <a:solidFill>
                  <a:srgbClr val="232C35"/>
                </a:solidFill>
                <a:latin typeface="Arial" panose="020B0604020202020204" pitchFamily="34" charset="0"/>
                <a:ea typeface="+mj-ea"/>
                <a:cs typeface="Arial" panose="020B0604020202020204" pitchFamily="34" charset="0"/>
              </a:rPr>
              <a:t>dal punto di vista della distribuzione territoriale</a:t>
            </a:r>
          </a:p>
        </p:txBody>
      </p:sp>
      <p:sp>
        <p:nvSpPr>
          <p:cNvPr id="8" name="Text Box">
            <a:extLst>
              <a:ext uri="{FF2B5EF4-FFF2-40B4-BE49-F238E27FC236}">
                <a16:creationId xmlns:a16="http://schemas.microsoft.com/office/drawing/2014/main" id="{42BF4B84-C851-6872-CE08-E622637C7893}"/>
              </a:ext>
              <a:ext uri="{C183D7F6-B498-43B3-948B-1728B52AA6E4}">
                <adec:decorative xmlns:adec="http://schemas.microsoft.com/office/drawing/2017/decorative" val="1"/>
              </a:ext>
            </a:extLst>
          </p:cNvPr>
          <p:cNvSpPr/>
          <p:nvPr/>
        </p:nvSpPr>
        <p:spPr>
          <a:xfrm flipV="1">
            <a:off x="402074" y="3195723"/>
            <a:ext cx="5322887" cy="2304963"/>
          </a:xfrm>
          <a:prstGeom prst="snip1Rect">
            <a:avLst>
              <a:gd name="adj" fmla="val 14766"/>
            </a:avLst>
          </a:prstGeom>
          <a:solidFill>
            <a:srgbClr val="55FF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a:solidFill>
                <a:schemeClr val="bg1"/>
              </a:solidFill>
              <a:latin typeface="Arial" panose="020B0604020202020204" pitchFamily="34" charset="0"/>
              <a:cs typeface="Arial" panose="020B0604020202020204" pitchFamily="34" charset="0"/>
            </a:endParaRPr>
          </a:p>
        </p:txBody>
      </p:sp>
      <p:sp>
        <p:nvSpPr>
          <p:cNvPr id="9" name="TextBox 15">
            <a:extLst>
              <a:ext uri="{FF2B5EF4-FFF2-40B4-BE49-F238E27FC236}">
                <a16:creationId xmlns:a16="http://schemas.microsoft.com/office/drawing/2014/main" id="{D3B6ACD3-4777-3FC2-F7E0-1CC433F98296}"/>
              </a:ext>
            </a:extLst>
          </p:cNvPr>
          <p:cNvSpPr txBox="1"/>
          <p:nvPr/>
        </p:nvSpPr>
        <p:spPr>
          <a:xfrm>
            <a:off x="617025" y="3327519"/>
            <a:ext cx="4277877" cy="2308324"/>
          </a:xfrm>
          <a:prstGeom prst="rect">
            <a:avLst/>
          </a:prstGeom>
          <a:noFill/>
        </p:spPr>
        <p:txBody>
          <a:bodyPr wrap="square">
            <a:spAutoFit/>
          </a:bodyPr>
          <a:lstStyle/>
          <a:p>
            <a:pPr algn="l"/>
            <a:r>
              <a:rPr lang="it-IT" sz="2400" b="1" dirty="0">
                <a:solidFill>
                  <a:srgbClr val="2D3D4D"/>
                </a:solidFill>
                <a:latin typeface="Arial" panose="020B0604020202020204" pitchFamily="34" charset="0"/>
                <a:cs typeface="Arial" panose="020B0604020202020204" pitchFamily="34" charset="0"/>
              </a:rPr>
              <a:t>MODALITÀ FACE-TO-FACE</a:t>
            </a:r>
          </a:p>
          <a:p>
            <a:pPr algn="l"/>
            <a:r>
              <a:rPr lang="it-IT" sz="2000" dirty="0">
                <a:solidFill>
                  <a:srgbClr val="232C35"/>
                </a:solidFill>
                <a:latin typeface="Arial" panose="020B0604020202020204" pitchFamily="34" charset="0"/>
                <a:ea typeface="+mj-ea"/>
                <a:cs typeface="Arial" panose="020B0604020202020204" pitchFamily="34" charset="0"/>
              </a:rPr>
              <a:t>intervistatori specializzati </a:t>
            </a:r>
            <a:br>
              <a:rPr lang="it-IT" sz="2000" dirty="0">
                <a:solidFill>
                  <a:srgbClr val="232C35"/>
                </a:solidFill>
                <a:latin typeface="Arial" panose="020B0604020202020204" pitchFamily="34" charset="0"/>
                <a:ea typeface="+mj-ea"/>
                <a:cs typeface="Arial" panose="020B0604020202020204" pitchFamily="34" charset="0"/>
              </a:rPr>
            </a:br>
            <a:r>
              <a:rPr lang="it-IT" sz="2000" dirty="0">
                <a:solidFill>
                  <a:srgbClr val="232C35"/>
                </a:solidFill>
                <a:latin typeface="Arial" panose="020B0604020202020204" pitchFamily="34" charset="0"/>
                <a:ea typeface="+mj-ea"/>
                <a:cs typeface="Arial" panose="020B0604020202020204" pitchFamily="34" charset="0"/>
              </a:rPr>
              <a:t>che tornano più volte in diversi giorni e orari per essere certi </a:t>
            </a:r>
            <a:br>
              <a:rPr lang="it-IT" sz="2000" dirty="0">
                <a:solidFill>
                  <a:srgbClr val="232C35"/>
                </a:solidFill>
                <a:latin typeface="Arial" panose="020B0604020202020204" pitchFamily="34" charset="0"/>
                <a:ea typeface="+mj-ea"/>
                <a:cs typeface="Arial" panose="020B0604020202020204" pitchFamily="34" charset="0"/>
              </a:rPr>
            </a:br>
            <a:r>
              <a:rPr lang="it-IT" sz="2000" dirty="0">
                <a:solidFill>
                  <a:srgbClr val="232C35"/>
                </a:solidFill>
                <a:latin typeface="Arial" panose="020B0604020202020204" pitchFamily="34" charset="0"/>
                <a:ea typeface="+mj-ea"/>
                <a:cs typeface="Arial" panose="020B0604020202020204" pitchFamily="34" charset="0"/>
              </a:rPr>
              <a:t>di includere tutte le tipologie </a:t>
            </a:r>
            <a:br>
              <a:rPr lang="it-IT" sz="2000" dirty="0">
                <a:solidFill>
                  <a:srgbClr val="232C35"/>
                </a:solidFill>
                <a:latin typeface="Arial" panose="020B0604020202020204" pitchFamily="34" charset="0"/>
                <a:ea typeface="+mj-ea"/>
                <a:cs typeface="Arial" panose="020B0604020202020204" pitchFamily="34" charset="0"/>
              </a:rPr>
            </a:br>
            <a:r>
              <a:rPr lang="it-IT" sz="2000" dirty="0">
                <a:solidFill>
                  <a:srgbClr val="232C35"/>
                </a:solidFill>
                <a:latin typeface="Arial" panose="020B0604020202020204" pitchFamily="34" charset="0"/>
                <a:ea typeface="+mj-ea"/>
                <a:cs typeface="Arial" panose="020B0604020202020204" pitchFamily="34" charset="0"/>
              </a:rPr>
              <a:t>di famiglie</a:t>
            </a:r>
          </a:p>
          <a:p>
            <a:pPr algn="l"/>
            <a:endParaRPr lang="it-IT" sz="2000" b="1" dirty="0">
              <a:solidFill>
                <a:srgbClr val="232C35"/>
              </a:solidFill>
              <a:latin typeface="Arial" panose="020B0604020202020204" pitchFamily="34" charset="0"/>
              <a:ea typeface="+mj-ea"/>
              <a:cs typeface="Arial" panose="020B0604020202020204" pitchFamily="34" charset="0"/>
            </a:endParaRPr>
          </a:p>
        </p:txBody>
      </p:sp>
      <p:sp>
        <p:nvSpPr>
          <p:cNvPr id="10" name="Titolo 8">
            <a:extLst>
              <a:ext uri="{FF2B5EF4-FFF2-40B4-BE49-F238E27FC236}">
                <a16:creationId xmlns:a16="http://schemas.microsoft.com/office/drawing/2014/main" id="{0FA5A22E-E845-6526-16CD-80F703BFF4FC}"/>
              </a:ext>
            </a:extLst>
          </p:cNvPr>
          <p:cNvSpPr txBox="1">
            <a:spLocks/>
          </p:cNvSpPr>
          <p:nvPr/>
        </p:nvSpPr>
        <p:spPr>
          <a:xfrm>
            <a:off x="263525" y="367190"/>
            <a:ext cx="11716127" cy="497106"/>
          </a:xfrm>
          <a:prstGeom prst="rect">
            <a:avLst/>
          </a:prstGeom>
        </p:spPr>
        <p:txBody>
          <a:bodyPr/>
          <a:lstStyle>
            <a:lvl1pPr algn="l" defTabSz="914400" rtl="0" eaLnBrk="1" latinLnBrk="0" hangingPunct="1">
              <a:lnSpc>
                <a:spcPct val="90000"/>
              </a:lnSpc>
              <a:spcBef>
                <a:spcPct val="0"/>
              </a:spcBef>
              <a:buNone/>
              <a:defRPr lang="it-IT" sz="2400" b="1" kern="1200" dirty="0">
                <a:solidFill>
                  <a:srgbClr val="2D3D4E"/>
                </a:solidFill>
                <a:latin typeface="Circular Std Bold" panose="020B0604020101020102" pitchFamily="34" charset="77"/>
                <a:ea typeface="+mn-ea"/>
                <a:cs typeface="Circular Std Bold" panose="020B0604020101020102" pitchFamily="34" charset="77"/>
              </a:defRPr>
            </a:lvl1pPr>
          </a:lstStyle>
          <a:p>
            <a:pPr algn="ctr">
              <a:spcBef>
                <a:spcPts val="400"/>
              </a:spcBef>
              <a:spcAft>
                <a:spcPts val="400"/>
              </a:spcAft>
            </a:pPr>
            <a:r>
              <a:rPr lang="en-GB" dirty="0">
                <a:latin typeface="Arial" panose="020B0604020202020204" pitchFamily="34" charset="0"/>
                <a:cs typeface="Arial" panose="020B0604020202020204" pitchFamily="34" charset="0"/>
              </a:rPr>
              <a:t>METODOLOGIA OTTIMALE PER RAPPRESENTARE TUTTI</a:t>
            </a:r>
          </a:p>
        </p:txBody>
      </p:sp>
      <p:sp>
        <p:nvSpPr>
          <p:cNvPr id="11" name="TextBox 15">
            <a:extLst>
              <a:ext uri="{FF2B5EF4-FFF2-40B4-BE49-F238E27FC236}">
                <a16:creationId xmlns:a16="http://schemas.microsoft.com/office/drawing/2014/main" id="{E4A696A5-E305-6E64-1FF0-4D3884340523}"/>
              </a:ext>
            </a:extLst>
          </p:cNvPr>
          <p:cNvSpPr txBox="1"/>
          <p:nvPr/>
        </p:nvSpPr>
        <p:spPr>
          <a:xfrm>
            <a:off x="7341694" y="1329841"/>
            <a:ext cx="4169705" cy="3785652"/>
          </a:xfrm>
          <a:prstGeom prst="rect">
            <a:avLst/>
          </a:prstGeom>
          <a:noFill/>
        </p:spPr>
        <p:txBody>
          <a:bodyPr wrap="square">
            <a:spAutoFit/>
          </a:bodyPr>
          <a:lstStyle/>
          <a:p>
            <a:pPr algn="l"/>
            <a:r>
              <a:rPr lang="it-IT" sz="2400" b="1" dirty="0">
                <a:solidFill>
                  <a:srgbClr val="2D3D4D"/>
                </a:solidFill>
                <a:latin typeface="Arial" panose="020B0604020202020204" pitchFamily="34" charset="0"/>
                <a:cs typeface="Arial" panose="020B0604020202020204" pitchFamily="34" charset="0"/>
              </a:rPr>
              <a:t>Combinazione che consente di RAPPRESENTARE al meglio TUTTE LE FAMIGLIE, indipendentemente da numero di componenti, nazionalità e stile di vita</a:t>
            </a:r>
          </a:p>
          <a:p>
            <a:pPr algn="l"/>
            <a:r>
              <a:rPr lang="it-IT" sz="2400" b="1" dirty="0">
                <a:solidFill>
                  <a:srgbClr val="2D3D4D"/>
                </a:solidFill>
                <a:latin typeface="Arial" panose="020B0604020202020204" pitchFamily="34" charset="0"/>
                <a:cs typeface="Arial" panose="020B0604020202020204" pitchFamily="34" charset="0"/>
              </a:rPr>
              <a:t>e di superare le distorsioni tipiche di altre metodologie</a:t>
            </a:r>
          </a:p>
        </p:txBody>
      </p:sp>
      <p:pic>
        <p:nvPicPr>
          <p:cNvPr id="13" name="Elemento grafico 12" descr="Mappa con segnaposto con riempimento a tinta unita">
            <a:extLst>
              <a:ext uri="{FF2B5EF4-FFF2-40B4-BE49-F238E27FC236}">
                <a16:creationId xmlns:a16="http://schemas.microsoft.com/office/drawing/2014/main" id="{BCB41E1E-CFA9-CE03-8042-486D9CBBA9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65352" y="2049786"/>
            <a:ext cx="817421" cy="817421"/>
          </a:xfrm>
          <a:prstGeom prst="rect">
            <a:avLst/>
          </a:prstGeom>
        </p:spPr>
      </p:pic>
      <p:grpSp>
        <p:nvGrpSpPr>
          <p:cNvPr id="23" name="Group 57">
            <a:extLst>
              <a:ext uri="{FF2B5EF4-FFF2-40B4-BE49-F238E27FC236}">
                <a16:creationId xmlns:a16="http://schemas.microsoft.com/office/drawing/2014/main" id="{0D01271A-3B98-2335-451E-4839A1B07FAC}"/>
              </a:ext>
            </a:extLst>
          </p:cNvPr>
          <p:cNvGrpSpPr>
            <a:grpSpLocks noChangeAspect="1"/>
          </p:cNvGrpSpPr>
          <p:nvPr/>
        </p:nvGrpSpPr>
        <p:grpSpPr bwMode="auto">
          <a:xfrm>
            <a:off x="4690827" y="4595636"/>
            <a:ext cx="708817" cy="648419"/>
            <a:chOff x="3048" y="1310"/>
            <a:chExt cx="399" cy="365"/>
          </a:xfrm>
        </p:grpSpPr>
        <p:sp>
          <p:nvSpPr>
            <p:cNvPr id="24" name="Freeform 58">
              <a:extLst>
                <a:ext uri="{FF2B5EF4-FFF2-40B4-BE49-F238E27FC236}">
                  <a16:creationId xmlns:a16="http://schemas.microsoft.com/office/drawing/2014/main" id="{49E32178-E599-7701-EFA2-93796FF87839}"/>
                </a:ext>
              </a:extLst>
            </p:cNvPr>
            <p:cNvSpPr>
              <a:spLocks/>
            </p:cNvSpPr>
            <p:nvPr/>
          </p:nvSpPr>
          <p:spPr bwMode="auto">
            <a:xfrm>
              <a:off x="3371" y="1414"/>
              <a:ext cx="51" cy="74"/>
            </a:xfrm>
            <a:custGeom>
              <a:avLst/>
              <a:gdLst>
                <a:gd name="T0" fmla="*/ 24 w 24"/>
                <a:gd name="T1" fmla="*/ 35 h 35"/>
                <a:gd name="T2" fmla="*/ 24 w 24"/>
                <a:gd name="T3" fmla="*/ 15 h 35"/>
                <a:gd name="T4" fmla="*/ 0 w 24"/>
                <a:gd name="T5" fmla="*/ 0 h 35"/>
              </a:gdLst>
              <a:ahLst/>
              <a:cxnLst>
                <a:cxn ang="0">
                  <a:pos x="T0" y="T1"/>
                </a:cxn>
                <a:cxn ang="0">
                  <a:pos x="T2" y="T3"/>
                </a:cxn>
                <a:cxn ang="0">
                  <a:pos x="T4" y="T5"/>
                </a:cxn>
              </a:cxnLst>
              <a:rect l="0" t="0" r="r" b="b"/>
              <a:pathLst>
                <a:path w="24" h="35">
                  <a:moveTo>
                    <a:pt x="24" y="35"/>
                  </a:moveTo>
                  <a:cubicBezTo>
                    <a:pt x="24" y="15"/>
                    <a:pt x="24" y="15"/>
                    <a:pt x="24" y="15"/>
                  </a:cubicBezTo>
                  <a:cubicBezTo>
                    <a:pt x="24" y="7"/>
                    <a:pt x="11" y="2"/>
                    <a:pt x="0" y="0"/>
                  </a:cubicBezTo>
                </a:path>
              </a:pathLst>
            </a:custGeom>
            <a:noFill/>
            <a:ln w="38100" cap="rnd">
              <a:solidFill>
                <a:srgbClr val="103C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59">
              <a:extLst>
                <a:ext uri="{FF2B5EF4-FFF2-40B4-BE49-F238E27FC236}">
                  <a16:creationId xmlns:a16="http://schemas.microsoft.com/office/drawing/2014/main" id="{7E20AFE0-179D-6E3F-9565-474F064669A1}"/>
                </a:ext>
              </a:extLst>
            </p:cNvPr>
            <p:cNvSpPr>
              <a:spLocks/>
            </p:cNvSpPr>
            <p:nvPr/>
          </p:nvSpPr>
          <p:spPr bwMode="auto">
            <a:xfrm>
              <a:off x="3320" y="1310"/>
              <a:ext cx="59" cy="72"/>
            </a:xfrm>
            <a:custGeom>
              <a:avLst/>
              <a:gdLst>
                <a:gd name="T0" fmla="*/ 20 w 28"/>
                <a:gd name="T1" fmla="*/ 34 h 34"/>
                <a:gd name="T2" fmla="*/ 28 w 28"/>
                <a:gd name="T3" fmla="*/ 21 h 34"/>
                <a:gd name="T4" fmla="*/ 28 w 28"/>
                <a:gd name="T5" fmla="*/ 15 h 34"/>
                <a:gd name="T6" fmla="*/ 14 w 28"/>
                <a:gd name="T7" fmla="*/ 0 h 34"/>
                <a:gd name="T8" fmla="*/ 0 w 28"/>
                <a:gd name="T9" fmla="*/ 15 h 34"/>
                <a:gd name="T10" fmla="*/ 0 w 28"/>
                <a:gd name="T11" fmla="*/ 20 h 34"/>
              </a:gdLst>
              <a:ahLst/>
              <a:cxnLst>
                <a:cxn ang="0">
                  <a:pos x="T0" y="T1"/>
                </a:cxn>
                <a:cxn ang="0">
                  <a:pos x="T2" y="T3"/>
                </a:cxn>
                <a:cxn ang="0">
                  <a:pos x="T4" y="T5"/>
                </a:cxn>
                <a:cxn ang="0">
                  <a:pos x="T6" y="T7"/>
                </a:cxn>
                <a:cxn ang="0">
                  <a:pos x="T8" y="T9"/>
                </a:cxn>
                <a:cxn ang="0">
                  <a:pos x="T10" y="T11"/>
                </a:cxn>
              </a:cxnLst>
              <a:rect l="0" t="0" r="r" b="b"/>
              <a:pathLst>
                <a:path w="28" h="34">
                  <a:moveTo>
                    <a:pt x="20" y="34"/>
                  </a:moveTo>
                  <a:cubicBezTo>
                    <a:pt x="25" y="32"/>
                    <a:pt x="28" y="27"/>
                    <a:pt x="28" y="21"/>
                  </a:cubicBezTo>
                  <a:cubicBezTo>
                    <a:pt x="28" y="15"/>
                    <a:pt x="28" y="15"/>
                    <a:pt x="28" y="15"/>
                  </a:cubicBezTo>
                  <a:cubicBezTo>
                    <a:pt x="28" y="7"/>
                    <a:pt x="22" y="0"/>
                    <a:pt x="14" y="0"/>
                  </a:cubicBezTo>
                  <a:cubicBezTo>
                    <a:pt x="6" y="0"/>
                    <a:pt x="0" y="7"/>
                    <a:pt x="0" y="15"/>
                  </a:cubicBezTo>
                  <a:cubicBezTo>
                    <a:pt x="0" y="20"/>
                    <a:pt x="0" y="20"/>
                    <a:pt x="0" y="20"/>
                  </a:cubicBezTo>
                </a:path>
              </a:pathLst>
            </a:custGeom>
            <a:noFill/>
            <a:ln w="38100" cap="rnd">
              <a:solidFill>
                <a:srgbClr val="103C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60">
              <a:extLst>
                <a:ext uri="{FF2B5EF4-FFF2-40B4-BE49-F238E27FC236}">
                  <a16:creationId xmlns:a16="http://schemas.microsoft.com/office/drawing/2014/main" id="{DE8BD424-57AA-47A8-22D6-3782CDEFD13C}"/>
                </a:ext>
              </a:extLst>
            </p:cNvPr>
            <p:cNvSpPr>
              <a:spLocks/>
            </p:cNvSpPr>
            <p:nvPr/>
          </p:nvSpPr>
          <p:spPr bwMode="auto">
            <a:xfrm>
              <a:off x="3082" y="1335"/>
              <a:ext cx="59" cy="77"/>
            </a:xfrm>
            <a:custGeom>
              <a:avLst/>
              <a:gdLst>
                <a:gd name="T0" fmla="*/ 14 w 28"/>
                <a:gd name="T1" fmla="*/ 36 h 36"/>
                <a:gd name="T2" fmla="*/ 0 w 28"/>
                <a:gd name="T3" fmla="*/ 20 h 36"/>
                <a:gd name="T4" fmla="*/ 0 w 28"/>
                <a:gd name="T5" fmla="*/ 15 h 36"/>
                <a:gd name="T6" fmla="*/ 14 w 28"/>
                <a:gd name="T7" fmla="*/ 0 h 36"/>
                <a:gd name="T8" fmla="*/ 28 w 28"/>
                <a:gd name="T9" fmla="*/ 15 h 36"/>
                <a:gd name="T10" fmla="*/ 28 w 28"/>
                <a:gd name="T11" fmla="*/ 20 h 36"/>
                <a:gd name="T12" fmla="*/ 14 w 2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8" h="36">
                  <a:moveTo>
                    <a:pt x="14" y="36"/>
                  </a:moveTo>
                  <a:cubicBezTo>
                    <a:pt x="6" y="36"/>
                    <a:pt x="0" y="29"/>
                    <a:pt x="0" y="20"/>
                  </a:cubicBezTo>
                  <a:cubicBezTo>
                    <a:pt x="0" y="15"/>
                    <a:pt x="0" y="15"/>
                    <a:pt x="0" y="15"/>
                  </a:cubicBezTo>
                  <a:cubicBezTo>
                    <a:pt x="0" y="7"/>
                    <a:pt x="6" y="0"/>
                    <a:pt x="14" y="0"/>
                  </a:cubicBezTo>
                  <a:cubicBezTo>
                    <a:pt x="22" y="0"/>
                    <a:pt x="28" y="7"/>
                    <a:pt x="28" y="15"/>
                  </a:cubicBezTo>
                  <a:cubicBezTo>
                    <a:pt x="28" y="20"/>
                    <a:pt x="28" y="20"/>
                    <a:pt x="28" y="20"/>
                  </a:cubicBezTo>
                  <a:cubicBezTo>
                    <a:pt x="28" y="29"/>
                    <a:pt x="22" y="36"/>
                    <a:pt x="14" y="36"/>
                  </a:cubicBezTo>
                  <a:close/>
                </a:path>
              </a:pathLst>
            </a:custGeom>
            <a:noFill/>
            <a:ln w="38100" cap="rnd">
              <a:solidFill>
                <a:srgbClr val="103C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7" name="Freeform 61">
              <a:extLst>
                <a:ext uri="{FF2B5EF4-FFF2-40B4-BE49-F238E27FC236}">
                  <a16:creationId xmlns:a16="http://schemas.microsoft.com/office/drawing/2014/main" id="{6518EF57-2817-A8B0-4B70-2B7D8AA2E2B1}"/>
                </a:ext>
              </a:extLst>
            </p:cNvPr>
            <p:cNvSpPr>
              <a:spLocks/>
            </p:cNvSpPr>
            <p:nvPr/>
          </p:nvSpPr>
          <p:spPr bwMode="auto">
            <a:xfrm>
              <a:off x="3048" y="1437"/>
              <a:ext cx="146" cy="238"/>
            </a:xfrm>
            <a:custGeom>
              <a:avLst/>
              <a:gdLst>
                <a:gd name="T0" fmla="*/ 55 w 69"/>
                <a:gd name="T1" fmla="*/ 112 h 112"/>
                <a:gd name="T2" fmla="*/ 43 w 69"/>
                <a:gd name="T3" fmla="*/ 76 h 112"/>
                <a:gd name="T4" fmla="*/ 19 w 69"/>
                <a:gd name="T5" fmla="*/ 76 h 112"/>
                <a:gd name="T6" fmla="*/ 0 w 69"/>
                <a:gd name="T7" fmla="*/ 56 h 112"/>
                <a:gd name="T8" fmla="*/ 0 w 69"/>
                <a:gd name="T9" fmla="*/ 12 h 112"/>
                <a:gd name="T10" fmla="*/ 11 w 69"/>
                <a:gd name="T11" fmla="*/ 0 h 112"/>
                <a:gd name="T12" fmla="*/ 23 w 69"/>
                <a:gd name="T13" fmla="*/ 0 h 112"/>
                <a:gd name="T14" fmla="*/ 43 w 69"/>
                <a:gd name="T15" fmla="*/ 20 h 112"/>
                <a:gd name="T16" fmla="*/ 67 w 69"/>
                <a:gd name="T17" fmla="*/ 20 h 112"/>
                <a:gd name="T18" fmla="*/ 55 w 69"/>
                <a:gd name="T19" fmla="*/ 36 h 112"/>
                <a:gd name="T20" fmla="*/ 31 w 69"/>
                <a:gd name="T21" fmla="*/ 36 h 112"/>
                <a:gd name="T22" fmla="*/ 15 w 69"/>
                <a:gd name="T23"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12">
                  <a:moveTo>
                    <a:pt x="55" y="112"/>
                  </a:moveTo>
                  <a:cubicBezTo>
                    <a:pt x="43" y="76"/>
                    <a:pt x="43" y="76"/>
                    <a:pt x="43" y="76"/>
                  </a:cubicBezTo>
                  <a:cubicBezTo>
                    <a:pt x="19" y="76"/>
                    <a:pt x="19" y="76"/>
                    <a:pt x="19" y="76"/>
                  </a:cubicBezTo>
                  <a:cubicBezTo>
                    <a:pt x="8" y="76"/>
                    <a:pt x="0" y="67"/>
                    <a:pt x="0" y="56"/>
                  </a:cubicBezTo>
                  <a:cubicBezTo>
                    <a:pt x="0" y="12"/>
                    <a:pt x="0" y="12"/>
                    <a:pt x="0" y="12"/>
                  </a:cubicBezTo>
                  <a:cubicBezTo>
                    <a:pt x="0" y="5"/>
                    <a:pt x="4" y="0"/>
                    <a:pt x="11" y="0"/>
                  </a:cubicBezTo>
                  <a:cubicBezTo>
                    <a:pt x="23" y="0"/>
                    <a:pt x="23" y="0"/>
                    <a:pt x="23" y="0"/>
                  </a:cubicBezTo>
                  <a:cubicBezTo>
                    <a:pt x="43" y="20"/>
                    <a:pt x="43" y="20"/>
                    <a:pt x="43" y="20"/>
                  </a:cubicBezTo>
                  <a:cubicBezTo>
                    <a:pt x="67" y="20"/>
                    <a:pt x="67" y="20"/>
                    <a:pt x="67" y="20"/>
                  </a:cubicBezTo>
                  <a:cubicBezTo>
                    <a:pt x="67" y="20"/>
                    <a:pt x="69" y="36"/>
                    <a:pt x="55" y="36"/>
                  </a:cubicBezTo>
                  <a:cubicBezTo>
                    <a:pt x="47" y="36"/>
                    <a:pt x="31" y="36"/>
                    <a:pt x="31" y="36"/>
                  </a:cubicBezTo>
                  <a:cubicBezTo>
                    <a:pt x="15" y="20"/>
                    <a:pt x="15" y="20"/>
                    <a:pt x="15" y="20"/>
                  </a:cubicBezTo>
                </a:path>
              </a:pathLst>
            </a:custGeom>
            <a:noFill/>
            <a:ln w="38100" cap="rnd">
              <a:solidFill>
                <a:srgbClr val="103C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62">
              <a:extLst>
                <a:ext uri="{FF2B5EF4-FFF2-40B4-BE49-F238E27FC236}">
                  <a16:creationId xmlns:a16="http://schemas.microsoft.com/office/drawing/2014/main" id="{F5A67A97-C684-645E-F8D2-E0814164A0BE}"/>
                </a:ext>
              </a:extLst>
            </p:cNvPr>
            <p:cNvSpPr>
              <a:spLocks/>
            </p:cNvSpPr>
            <p:nvPr/>
          </p:nvSpPr>
          <p:spPr bwMode="auto">
            <a:xfrm>
              <a:off x="3107" y="1505"/>
              <a:ext cx="100" cy="170"/>
            </a:xfrm>
            <a:custGeom>
              <a:avLst/>
              <a:gdLst>
                <a:gd name="T0" fmla="*/ 0 w 47"/>
                <a:gd name="T1" fmla="*/ 0 h 80"/>
                <a:gd name="T2" fmla="*/ 0 w 47"/>
                <a:gd name="T3" fmla="*/ 20 h 80"/>
                <a:gd name="T4" fmla="*/ 16 w 47"/>
                <a:gd name="T5" fmla="*/ 20 h 80"/>
                <a:gd name="T6" fmla="*/ 31 w 47"/>
                <a:gd name="T7" fmla="*/ 28 h 80"/>
                <a:gd name="T8" fmla="*/ 47 w 47"/>
                <a:gd name="T9" fmla="*/ 80 h 80"/>
              </a:gdLst>
              <a:ahLst/>
              <a:cxnLst>
                <a:cxn ang="0">
                  <a:pos x="T0" y="T1"/>
                </a:cxn>
                <a:cxn ang="0">
                  <a:pos x="T2" y="T3"/>
                </a:cxn>
                <a:cxn ang="0">
                  <a:pos x="T4" y="T5"/>
                </a:cxn>
                <a:cxn ang="0">
                  <a:pos x="T6" y="T7"/>
                </a:cxn>
                <a:cxn ang="0">
                  <a:pos x="T8" y="T9"/>
                </a:cxn>
              </a:cxnLst>
              <a:rect l="0" t="0" r="r" b="b"/>
              <a:pathLst>
                <a:path w="47" h="80">
                  <a:moveTo>
                    <a:pt x="0" y="0"/>
                  </a:moveTo>
                  <a:cubicBezTo>
                    <a:pt x="0" y="20"/>
                    <a:pt x="0" y="20"/>
                    <a:pt x="0" y="20"/>
                  </a:cubicBezTo>
                  <a:cubicBezTo>
                    <a:pt x="16" y="20"/>
                    <a:pt x="16" y="20"/>
                    <a:pt x="16" y="20"/>
                  </a:cubicBezTo>
                  <a:cubicBezTo>
                    <a:pt x="23" y="20"/>
                    <a:pt x="29" y="22"/>
                    <a:pt x="31" y="28"/>
                  </a:cubicBezTo>
                  <a:cubicBezTo>
                    <a:pt x="47" y="80"/>
                    <a:pt x="47" y="80"/>
                    <a:pt x="47" y="80"/>
                  </a:cubicBezTo>
                </a:path>
              </a:pathLst>
            </a:custGeom>
            <a:noFill/>
            <a:ln w="38100" cap="rnd">
              <a:solidFill>
                <a:srgbClr val="103C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Line 63">
              <a:extLst>
                <a:ext uri="{FF2B5EF4-FFF2-40B4-BE49-F238E27FC236}">
                  <a16:creationId xmlns:a16="http://schemas.microsoft.com/office/drawing/2014/main" id="{286CD201-6102-D040-F8EB-6115C85F6660}"/>
                </a:ext>
              </a:extLst>
            </p:cNvPr>
            <p:cNvSpPr>
              <a:spLocks noChangeShapeType="1"/>
            </p:cNvSpPr>
            <p:nvPr/>
          </p:nvSpPr>
          <p:spPr bwMode="auto">
            <a:xfrm>
              <a:off x="3133" y="1514"/>
              <a:ext cx="314" cy="0"/>
            </a:xfrm>
            <a:prstGeom prst="line">
              <a:avLst/>
            </a:prstGeom>
            <a:noFill/>
            <a:ln w="38100" cap="rnd">
              <a:solidFill>
                <a:srgbClr val="103C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64">
              <a:extLst>
                <a:ext uri="{FF2B5EF4-FFF2-40B4-BE49-F238E27FC236}">
                  <a16:creationId xmlns:a16="http://schemas.microsoft.com/office/drawing/2014/main" id="{CE5DB0FC-D1DD-1D94-CB40-5D850804C8EA}"/>
                </a:ext>
              </a:extLst>
            </p:cNvPr>
            <p:cNvSpPr>
              <a:spLocks/>
            </p:cNvSpPr>
            <p:nvPr/>
          </p:nvSpPr>
          <p:spPr bwMode="auto">
            <a:xfrm>
              <a:off x="3182" y="1378"/>
              <a:ext cx="193" cy="102"/>
            </a:xfrm>
            <a:custGeom>
              <a:avLst/>
              <a:gdLst>
                <a:gd name="T0" fmla="*/ 153 w 193"/>
                <a:gd name="T1" fmla="*/ 0 h 102"/>
                <a:gd name="T2" fmla="*/ 0 w 193"/>
                <a:gd name="T3" fmla="*/ 0 h 102"/>
                <a:gd name="T4" fmla="*/ 42 w 193"/>
                <a:gd name="T5" fmla="*/ 102 h 102"/>
                <a:gd name="T6" fmla="*/ 193 w 193"/>
                <a:gd name="T7" fmla="*/ 102 h 102"/>
                <a:gd name="T8" fmla="*/ 153 w 193"/>
                <a:gd name="T9" fmla="*/ 0 h 102"/>
              </a:gdLst>
              <a:ahLst/>
              <a:cxnLst>
                <a:cxn ang="0">
                  <a:pos x="T0" y="T1"/>
                </a:cxn>
                <a:cxn ang="0">
                  <a:pos x="T2" y="T3"/>
                </a:cxn>
                <a:cxn ang="0">
                  <a:pos x="T4" y="T5"/>
                </a:cxn>
                <a:cxn ang="0">
                  <a:pos x="T6" y="T7"/>
                </a:cxn>
                <a:cxn ang="0">
                  <a:pos x="T8" y="T9"/>
                </a:cxn>
              </a:cxnLst>
              <a:rect l="0" t="0" r="r" b="b"/>
              <a:pathLst>
                <a:path w="193" h="102">
                  <a:moveTo>
                    <a:pt x="153" y="0"/>
                  </a:moveTo>
                  <a:lnTo>
                    <a:pt x="0" y="0"/>
                  </a:lnTo>
                  <a:lnTo>
                    <a:pt x="42" y="102"/>
                  </a:lnTo>
                  <a:lnTo>
                    <a:pt x="193" y="102"/>
                  </a:lnTo>
                  <a:lnTo>
                    <a:pt x="153" y="0"/>
                  </a:lnTo>
                  <a:close/>
                </a:path>
              </a:pathLst>
            </a:custGeom>
            <a:noFill/>
            <a:ln w="38100" cap="rnd">
              <a:solidFill>
                <a:srgbClr val="103C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Oval 65">
              <a:extLst>
                <a:ext uri="{FF2B5EF4-FFF2-40B4-BE49-F238E27FC236}">
                  <a16:creationId xmlns:a16="http://schemas.microsoft.com/office/drawing/2014/main" id="{099EB10F-BDB9-0B85-5740-000727CD105F}"/>
                </a:ext>
              </a:extLst>
            </p:cNvPr>
            <p:cNvSpPr>
              <a:spLocks noChangeArrowheads="1"/>
            </p:cNvSpPr>
            <p:nvPr/>
          </p:nvSpPr>
          <p:spPr bwMode="auto">
            <a:xfrm>
              <a:off x="3422" y="1514"/>
              <a:ext cx="1" cy="161"/>
            </a:xfrm>
            <a:prstGeom prst="ellipse">
              <a:avLst/>
            </a:prstGeom>
            <a:noFill/>
            <a:ln w="38100" cap="rnd">
              <a:solidFill>
                <a:srgbClr val="103C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2" name="Triangolo rettangolo 31">
            <a:extLst>
              <a:ext uri="{FF2B5EF4-FFF2-40B4-BE49-F238E27FC236}">
                <a16:creationId xmlns:a16="http://schemas.microsoft.com/office/drawing/2014/main" id="{B8FD1A0A-E9F6-9780-CC38-E7A5F382E768}"/>
              </a:ext>
            </a:extLst>
          </p:cNvPr>
          <p:cNvSpPr/>
          <p:nvPr/>
        </p:nvSpPr>
        <p:spPr>
          <a:xfrm rot="13500000">
            <a:off x="5533607" y="2743241"/>
            <a:ext cx="1080000" cy="1080000"/>
          </a:xfrm>
          <a:prstGeom prst="rtTriangle">
            <a:avLst/>
          </a:prstGeom>
          <a:solidFill>
            <a:srgbClr val="D4DB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it-IT"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73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45D46-AD6D-C718-34DB-FF62F6B8C962}"/>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3A68F0B7-5226-089B-F1C4-716F0AEEA116}"/>
              </a:ext>
            </a:extLst>
          </p:cNvPr>
          <p:cNvSpPr>
            <a:spLocks noGrp="1"/>
          </p:cNvSpPr>
          <p:nvPr>
            <p:ph type="title"/>
          </p:nvPr>
        </p:nvSpPr>
        <p:spPr>
          <a:xfrm>
            <a:off x="167578" y="367190"/>
            <a:ext cx="2375205" cy="3061810"/>
          </a:xfrm>
        </p:spPr>
        <p:txBody>
          <a:bodyPr/>
          <a:lstStyle/>
          <a:p>
            <a:r>
              <a:rPr lang="it-IT" dirty="0"/>
              <a:t>Qualche numero</a:t>
            </a:r>
          </a:p>
        </p:txBody>
      </p:sp>
      <p:sp>
        <p:nvSpPr>
          <p:cNvPr id="2" name="Rettangolo 25">
            <a:extLst>
              <a:ext uri="{FF2B5EF4-FFF2-40B4-BE49-F238E27FC236}">
                <a16:creationId xmlns:a16="http://schemas.microsoft.com/office/drawing/2014/main" id="{D44F63CC-F42A-A206-2158-1B0FE6B94A00}"/>
              </a:ext>
            </a:extLst>
          </p:cNvPr>
          <p:cNvSpPr/>
          <p:nvPr/>
        </p:nvSpPr>
        <p:spPr>
          <a:xfrm>
            <a:off x="2899948" y="348779"/>
            <a:ext cx="6754598" cy="4677422"/>
          </a:xfrm>
          <a:prstGeom prst="rect">
            <a:avLst/>
          </a:prstGeom>
        </p:spPr>
        <p:txBody>
          <a:bodyPr wrap="square">
            <a:noAutofit/>
          </a:bodyPr>
          <a:lstStyle/>
          <a:p>
            <a:pPr>
              <a:lnSpc>
                <a:spcPts val="2460"/>
              </a:lnSpc>
              <a:buSzPct val="100000"/>
            </a:pPr>
            <a:r>
              <a:rPr lang="it-IT" sz="2000" dirty="0">
                <a:solidFill>
                  <a:srgbClr val="2D3D4E"/>
                </a:solidFill>
                <a:latin typeface="Arial" panose="020B0604020202020204" pitchFamily="34" charset="0"/>
                <a:cs typeface="Arial" panose="020B0604020202020204" pitchFamily="34" charset="0"/>
              </a:rPr>
              <a:t>Ogni anno vengono estratti più di </a:t>
            </a:r>
            <a:r>
              <a:rPr lang="it-IT" sz="2000" dirty="0">
                <a:solidFill>
                  <a:srgbClr val="00E1FA"/>
                </a:solidFill>
                <a:latin typeface="Arial" panose="020B0604020202020204" pitchFamily="34" charset="0"/>
                <a:cs typeface="Arial" panose="020B0604020202020204" pitchFamily="34" charset="0"/>
              </a:rPr>
              <a:t>500.000 indirizzi</a:t>
            </a:r>
            <a:r>
              <a:rPr lang="it-IT" sz="2000" dirty="0">
                <a:solidFill>
                  <a:srgbClr val="2D3D4E"/>
                </a:solidFill>
                <a:latin typeface="Arial" panose="020B0604020202020204" pitchFamily="34" charset="0"/>
                <a:cs typeface="Arial" panose="020B0604020202020204" pitchFamily="34" charset="0"/>
              </a:rPr>
              <a:t> su tutto il territorio nazionale, dalle metropoli ai comuni piccolissimi</a:t>
            </a:r>
          </a:p>
          <a:p>
            <a:pPr marL="285750" indent="-285750">
              <a:lnSpc>
                <a:spcPts val="2460"/>
              </a:lnSpc>
              <a:buSzPct val="100000"/>
              <a:buFont typeface="Arial" panose="020B0604020202020204" pitchFamily="34" charset="0"/>
              <a:buChar char="•"/>
            </a:pPr>
            <a:endParaRPr lang="it-IT" sz="2000" dirty="0">
              <a:solidFill>
                <a:srgbClr val="2D3D4E"/>
              </a:solidFill>
              <a:latin typeface="Arial" panose="020B0604020202020204" pitchFamily="34" charset="0"/>
              <a:cs typeface="Arial" panose="020B0604020202020204" pitchFamily="34" charset="0"/>
            </a:endParaRPr>
          </a:p>
          <a:p>
            <a:pPr>
              <a:lnSpc>
                <a:spcPts val="2460"/>
              </a:lnSpc>
              <a:buSzPct val="100000"/>
            </a:pPr>
            <a:r>
              <a:rPr lang="it-IT" sz="2000" dirty="0">
                <a:solidFill>
                  <a:srgbClr val="2D3D4E"/>
                </a:solidFill>
                <a:latin typeface="Arial" panose="020B0604020202020204" pitchFamily="34" charset="0"/>
                <a:cs typeface="Arial" panose="020B0604020202020204" pitchFamily="34" charset="0"/>
              </a:rPr>
              <a:t>Partendo dagli indirizzi si intervistano </a:t>
            </a:r>
            <a:r>
              <a:rPr lang="it-IT" sz="2000" dirty="0">
                <a:solidFill>
                  <a:srgbClr val="00E1FA"/>
                </a:solidFill>
                <a:latin typeface="Arial" panose="020B0604020202020204" pitchFamily="34" charset="0"/>
                <a:cs typeface="Arial" panose="020B0604020202020204" pitchFamily="34" charset="0"/>
              </a:rPr>
              <a:t>20.000 famiglie </a:t>
            </a:r>
            <a:r>
              <a:rPr lang="it-IT" sz="2000" dirty="0">
                <a:solidFill>
                  <a:srgbClr val="2D3D4E"/>
                </a:solidFill>
                <a:latin typeface="Arial" panose="020B0604020202020204" pitchFamily="34" charset="0"/>
                <a:cs typeface="Arial" panose="020B0604020202020204" pitchFamily="34" charset="0"/>
              </a:rPr>
              <a:t>– intese come l’insieme delle </a:t>
            </a:r>
            <a:r>
              <a:rPr lang="it-IT" sz="2000" b="1" dirty="0">
                <a:solidFill>
                  <a:srgbClr val="2D3D4E"/>
                </a:solidFill>
                <a:latin typeface="Arial" panose="020B0604020202020204" pitchFamily="34" charset="0"/>
                <a:cs typeface="Arial" panose="020B0604020202020204" pitchFamily="34" charset="0"/>
              </a:rPr>
              <a:t>persone che co-abitano in maniera continuativa</a:t>
            </a:r>
            <a:r>
              <a:rPr lang="it-IT" sz="2000" dirty="0">
                <a:solidFill>
                  <a:srgbClr val="2D3D4E"/>
                </a:solidFill>
                <a:latin typeface="Arial" panose="020B0604020202020204" pitchFamily="34" charset="0"/>
                <a:cs typeface="Arial" panose="020B0604020202020204" pitchFamily="34" charset="0"/>
              </a:rPr>
              <a:t>, cioè per almeno 6 mesi all’anno</a:t>
            </a:r>
          </a:p>
          <a:p>
            <a:pPr marL="285750" indent="-285750">
              <a:lnSpc>
                <a:spcPts val="2460"/>
              </a:lnSpc>
              <a:buSzPct val="100000"/>
              <a:buFont typeface="Arial" panose="020B0604020202020204" pitchFamily="34" charset="0"/>
              <a:buChar char="•"/>
            </a:pPr>
            <a:endParaRPr lang="it-IT" sz="2000" dirty="0">
              <a:solidFill>
                <a:srgbClr val="2D3D4E"/>
              </a:solidFill>
              <a:latin typeface="Arial" panose="020B0604020202020204" pitchFamily="34" charset="0"/>
              <a:cs typeface="Arial" panose="020B0604020202020204" pitchFamily="34" charset="0"/>
            </a:endParaRPr>
          </a:p>
          <a:p>
            <a:pPr>
              <a:lnSpc>
                <a:spcPts val="2460"/>
              </a:lnSpc>
              <a:buSzPct val="100000"/>
            </a:pPr>
            <a:r>
              <a:rPr lang="it-IT" sz="2000" dirty="0">
                <a:solidFill>
                  <a:srgbClr val="2D3D4E"/>
                </a:solidFill>
                <a:latin typeface="Arial" panose="020B0604020202020204" pitchFamily="34" charset="0"/>
                <a:cs typeface="Arial" panose="020B0604020202020204" pitchFamily="34" charset="0"/>
              </a:rPr>
              <a:t>E circa </a:t>
            </a:r>
            <a:r>
              <a:rPr lang="it-IT" sz="2000" dirty="0">
                <a:solidFill>
                  <a:srgbClr val="00E1FA"/>
                </a:solidFill>
                <a:latin typeface="Arial" panose="020B0604020202020204" pitchFamily="34" charset="0"/>
                <a:cs typeface="Arial" panose="020B0604020202020204" pitchFamily="34" charset="0"/>
              </a:rPr>
              <a:t>14.000 interviste individuali</a:t>
            </a:r>
            <a:r>
              <a:rPr lang="it-IT" sz="2000" dirty="0">
                <a:solidFill>
                  <a:srgbClr val="2D3D4E"/>
                </a:solidFill>
                <a:latin typeface="Arial" panose="020B0604020202020204" pitchFamily="34" charset="0"/>
                <a:cs typeface="Arial" panose="020B0604020202020204" pitchFamily="34" charset="0"/>
              </a:rPr>
              <a:t> estraendo casualmente un componente della famiglia intervistata</a:t>
            </a:r>
          </a:p>
          <a:p>
            <a:pPr marL="285750" indent="-285750">
              <a:lnSpc>
                <a:spcPts val="2460"/>
              </a:lnSpc>
              <a:buSzPct val="100000"/>
              <a:buFont typeface="Arial" panose="020B0604020202020204" pitchFamily="34" charset="0"/>
              <a:buChar char="•"/>
            </a:pPr>
            <a:endParaRPr lang="it-IT" sz="2000" dirty="0">
              <a:solidFill>
                <a:srgbClr val="2D3D4E"/>
              </a:solidFill>
              <a:latin typeface="Arial" panose="020B0604020202020204" pitchFamily="34" charset="0"/>
              <a:cs typeface="Arial" panose="020B0604020202020204" pitchFamily="34" charset="0"/>
            </a:endParaRPr>
          </a:p>
        </p:txBody>
      </p:sp>
      <p:sp>
        <p:nvSpPr>
          <p:cNvPr id="3" name="Google Shape;431;p43">
            <a:extLst>
              <a:ext uri="{FF2B5EF4-FFF2-40B4-BE49-F238E27FC236}">
                <a16:creationId xmlns:a16="http://schemas.microsoft.com/office/drawing/2014/main" id="{9FCCD2A9-4EAD-9BB4-A71C-E6C39FA7AEBB}"/>
              </a:ext>
            </a:extLst>
          </p:cNvPr>
          <p:cNvSpPr/>
          <p:nvPr/>
        </p:nvSpPr>
        <p:spPr>
          <a:xfrm rot="16200000">
            <a:off x="10404639" y="3224291"/>
            <a:ext cx="739396" cy="309515"/>
          </a:xfrm>
          <a:prstGeom prst="snip2DiagRect">
            <a:avLst>
              <a:gd name="adj1" fmla="val 0"/>
              <a:gd name="adj2" fmla="val 16667"/>
            </a:avLst>
          </a:prstGeom>
          <a:solidFill>
            <a:srgbClr val="00E1FA"/>
          </a:solidFill>
          <a:ln>
            <a:noFill/>
          </a:ln>
        </p:spPr>
        <p:txBody>
          <a:bodyPr spcFirstLastPara="1" wrap="square" lIns="121867" tIns="121867" rIns="121867" bIns="121867" anchor="ctr" anchorCtr="0">
            <a:noAutofit/>
          </a:bodyPr>
          <a:lstStyle/>
          <a:p>
            <a:pPr defTabSz="1218892">
              <a:buClr>
                <a:srgbClr val="000000"/>
              </a:buClr>
              <a:defRPr/>
            </a:pPr>
            <a:endParaRPr sz="1866" kern="0">
              <a:solidFill>
                <a:srgbClr val="000000"/>
              </a:solidFill>
              <a:latin typeface="Arial"/>
              <a:cs typeface="Arial"/>
              <a:sym typeface="Arial"/>
            </a:endParaRPr>
          </a:p>
        </p:txBody>
      </p:sp>
      <p:pic>
        <p:nvPicPr>
          <p:cNvPr id="4" name="Google Shape;461;p43">
            <a:extLst>
              <a:ext uri="{FF2B5EF4-FFF2-40B4-BE49-F238E27FC236}">
                <a16:creationId xmlns:a16="http://schemas.microsoft.com/office/drawing/2014/main" id="{7EFEA522-DC46-5C37-6C50-F264911846AC}"/>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990299" y="3581004"/>
            <a:ext cx="447010" cy="447010"/>
          </a:xfrm>
          <a:prstGeom prst="rect">
            <a:avLst/>
          </a:prstGeom>
          <a:noFill/>
          <a:ln>
            <a:noFill/>
          </a:ln>
        </p:spPr>
      </p:pic>
      <p:pic>
        <p:nvPicPr>
          <p:cNvPr id="5" name="Google Shape;452;p43">
            <a:extLst>
              <a:ext uri="{FF2B5EF4-FFF2-40B4-BE49-F238E27FC236}">
                <a16:creationId xmlns:a16="http://schemas.microsoft.com/office/drawing/2014/main" id="{8FA7B784-CE04-26A1-1DCB-DF2CD195FE09}"/>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300281" y="2797380"/>
            <a:ext cx="964568" cy="964568"/>
          </a:xfrm>
          <a:prstGeom prst="rect">
            <a:avLst/>
          </a:prstGeom>
          <a:noFill/>
          <a:ln>
            <a:noFill/>
          </a:ln>
        </p:spPr>
      </p:pic>
      <p:sp>
        <p:nvSpPr>
          <p:cNvPr id="6" name="Google Shape;450;p43">
            <a:extLst>
              <a:ext uri="{FF2B5EF4-FFF2-40B4-BE49-F238E27FC236}">
                <a16:creationId xmlns:a16="http://schemas.microsoft.com/office/drawing/2014/main" id="{5D4991B8-EC43-FC21-AC14-9E01087F64CE}"/>
              </a:ext>
            </a:extLst>
          </p:cNvPr>
          <p:cNvSpPr/>
          <p:nvPr/>
        </p:nvSpPr>
        <p:spPr>
          <a:xfrm>
            <a:off x="10669596" y="2069182"/>
            <a:ext cx="225938" cy="576000"/>
          </a:xfrm>
          <a:prstGeom prst="downArrow">
            <a:avLst>
              <a:gd name="adj1" fmla="val 61573"/>
              <a:gd name="adj2" fmla="val 50000"/>
            </a:avLst>
          </a:prstGeom>
          <a:solidFill>
            <a:srgbClr val="0E2A47"/>
          </a:solidFill>
          <a:ln>
            <a:noFill/>
          </a:ln>
        </p:spPr>
        <p:txBody>
          <a:bodyPr spcFirstLastPara="1" wrap="square" lIns="121867" tIns="121867" rIns="121867" bIns="121867" anchor="ctr" anchorCtr="0">
            <a:noAutofit/>
          </a:bodyPr>
          <a:lstStyle/>
          <a:p>
            <a:pPr defTabSz="1218892">
              <a:buClr>
                <a:srgbClr val="000000"/>
              </a:buClr>
              <a:defRPr/>
            </a:pPr>
            <a:endParaRPr sz="1866" kern="0">
              <a:solidFill>
                <a:srgbClr val="000000"/>
              </a:solidFill>
              <a:latin typeface="Arial"/>
              <a:cs typeface="Arial"/>
              <a:sym typeface="Arial"/>
            </a:endParaRPr>
          </a:p>
        </p:txBody>
      </p:sp>
      <p:grpSp>
        <p:nvGrpSpPr>
          <p:cNvPr id="8" name="Gruppo 7">
            <a:extLst>
              <a:ext uri="{FF2B5EF4-FFF2-40B4-BE49-F238E27FC236}">
                <a16:creationId xmlns:a16="http://schemas.microsoft.com/office/drawing/2014/main" id="{C7EFF32B-5BDB-B5C5-445C-CF08770A25B3}"/>
              </a:ext>
            </a:extLst>
          </p:cNvPr>
          <p:cNvGrpSpPr/>
          <p:nvPr/>
        </p:nvGrpSpPr>
        <p:grpSpPr>
          <a:xfrm>
            <a:off x="9953860" y="462225"/>
            <a:ext cx="1609291" cy="1425457"/>
            <a:chOff x="8601934" y="1334314"/>
            <a:chExt cx="1609291" cy="1425457"/>
          </a:xfrm>
        </p:grpSpPr>
        <p:pic>
          <p:nvPicPr>
            <p:cNvPr id="10" name="Google Shape;441;p43">
              <a:extLst>
                <a:ext uri="{FF2B5EF4-FFF2-40B4-BE49-F238E27FC236}">
                  <a16:creationId xmlns:a16="http://schemas.microsoft.com/office/drawing/2014/main" id="{D5844BE3-EBC6-31EC-2485-2E27709D7D1B}"/>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948355" y="1810835"/>
              <a:ext cx="864000" cy="864000"/>
            </a:xfrm>
            <a:prstGeom prst="rect">
              <a:avLst/>
            </a:prstGeom>
            <a:noFill/>
            <a:ln>
              <a:noFill/>
            </a:ln>
          </p:spPr>
        </p:pic>
        <p:sp>
          <p:nvSpPr>
            <p:cNvPr id="12" name="Figura a mano libera: forma 23" descr="Home contorno">
              <a:extLst>
                <a:ext uri="{FF2B5EF4-FFF2-40B4-BE49-F238E27FC236}">
                  <a16:creationId xmlns:a16="http://schemas.microsoft.com/office/drawing/2014/main" id="{AEF3B190-64B8-CFD7-36F6-8BF598CA54BF}"/>
                </a:ext>
              </a:extLst>
            </p:cNvPr>
            <p:cNvSpPr/>
            <p:nvPr/>
          </p:nvSpPr>
          <p:spPr>
            <a:xfrm>
              <a:off x="8601934" y="1334314"/>
              <a:ext cx="1609291" cy="1425457"/>
            </a:xfrm>
            <a:custGeom>
              <a:avLst/>
              <a:gdLst>
                <a:gd name="connsiteX0" fmla="*/ 804645 w 1609291"/>
                <a:gd name="connsiteY0" fmla="*/ 53523 h 1425457"/>
                <a:gd name="connsiteX1" fmla="*/ 55659 w 1609291"/>
                <a:gd name="connsiteY1" fmla="*/ 765164 h 1425457"/>
                <a:gd name="connsiteX2" fmla="*/ 126757 w 1609291"/>
                <a:gd name="connsiteY2" fmla="*/ 836165 h 1425457"/>
                <a:gd name="connsiteX3" fmla="*/ 804645 w 1609291"/>
                <a:gd name="connsiteY3" fmla="*/ 194204 h 1425457"/>
                <a:gd name="connsiteX4" fmla="*/ 1483000 w 1609291"/>
                <a:gd name="connsiteY4" fmla="*/ 835698 h 1425457"/>
                <a:gd name="connsiteX5" fmla="*/ 1553632 w 1609291"/>
                <a:gd name="connsiteY5" fmla="*/ 765164 h 1425457"/>
                <a:gd name="connsiteX6" fmla="*/ 804645 w 1609291"/>
                <a:gd name="connsiteY6" fmla="*/ 0 h 1425457"/>
                <a:gd name="connsiteX7" fmla="*/ 1609291 w 1609291"/>
                <a:gd name="connsiteY7" fmla="*/ 764367 h 1425457"/>
                <a:gd name="connsiteX8" fmla="*/ 1483757 w 1609291"/>
                <a:gd name="connsiteY8" fmla="*/ 889881 h 1425457"/>
                <a:gd name="connsiteX9" fmla="*/ 1387257 w 1609291"/>
                <a:gd name="connsiteY9" fmla="*/ 798606 h 1425457"/>
                <a:gd name="connsiteX10" fmla="*/ 1387257 w 1609291"/>
                <a:gd name="connsiteY10" fmla="*/ 1425457 h 1425457"/>
                <a:gd name="connsiteX11" fmla="*/ 901747 w 1609291"/>
                <a:gd name="connsiteY11" fmla="*/ 1425263 h 1425457"/>
                <a:gd name="connsiteX12" fmla="*/ 901747 w 1609291"/>
                <a:gd name="connsiteY12" fmla="*/ 1374241 h 1425457"/>
                <a:gd name="connsiteX13" fmla="*/ 940588 w 1609291"/>
                <a:gd name="connsiteY13" fmla="*/ 1374241 h 1425457"/>
                <a:gd name="connsiteX14" fmla="*/ 940588 w 1609291"/>
                <a:gd name="connsiteY14" fmla="*/ 1386441 h 1425457"/>
                <a:gd name="connsiteX15" fmla="*/ 1348416 w 1609291"/>
                <a:gd name="connsiteY15" fmla="*/ 1386616 h 1425457"/>
                <a:gd name="connsiteX16" fmla="*/ 1348416 w 1609291"/>
                <a:gd name="connsiteY16" fmla="*/ 761882 h 1425457"/>
                <a:gd name="connsiteX17" fmla="*/ 804645 w 1609291"/>
                <a:gd name="connsiteY17" fmla="*/ 247688 h 1425457"/>
                <a:gd name="connsiteX18" fmla="*/ 260874 w 1609291"/>
                <a:gd name="connsiteY18" fmla="*/ 762639 h 1425457"/>
                <a:gd name="connsiteX19" fmla="*/ 260874 w 1609291"/>
                <a:gd name="connsiteY19" fmla="*/ 1386170 h 1425457"/>
                <a:gd name="connsiteX20" fmla="*/ 668703 w 1609291"/>
                <a:gd name="connsiteY20" fmla="*/ 1386325 h 1425457"/>
                <a:gd name="connsiteX21" fmla="*/ 668703 w 1609291"/>
                <a:gd name="connsiteY21" fmla="*/ 1374241 h 1425457"/>
                <a:gd name="connsiteX22" fmla="*/ 707543 w 1609291"/>
                <a:gd name="connsiteY22" fmla="*/ 1374241 h 1425457"/>
                <a:gd name="connsiteX23" fmla="*/ 707543 w 1609291"/>
                <a:gd name="connsiteY23" fmla="*/ 1425185 h 1425457"/>
                <a:gd name="connsiteX24" fmla="*/ 222033 w 1609291"/>
                <a:gd name="connsiteY24" fmla="*/ 1424991 h 1425457"/>
                <a:gd name="connsiteX25" fmla="*/ 222033 w 1609291"/>
                <a:gd name="connsiteY25" fmla="*/ 799421 h 1425457"/>
                <a:gd name="connsiteX26" fmla="*/ 126019 w 1609291"/>
                <a:gd name="connsiteY26" fmla="*/ 890347 h 1425457"/>
                <a:gd name="connsiteX27" fmla="*/ 0 w 1609291"/>
                <a:gd name="connsiteY27" fmla="*/ 764348 h 142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09291" h="1425457">
                  <a:moveTo>
                    <a:pt x="804645" y="53523"/>
                  </a:moveTo>
                  <a:lnTo>
                    <a:pt x="55659" y="765164"/>
                  </a:lnTo>
                  <a:lnTo>
                    <a:pt x="126757" y="836165"/>
                  </a:lnTo>
                  <a:lnTo>
                    <a:pt x="804645" y="194204"/>
                  </a:lnTo>
                  <a:lnTo>
                    <a:pt x="1483000" y="835698"/>
                  </a:lnTo>
                  <a:lnTo>
                    <a:pt x="1553632" y="765164"/>
                  </a:lnTo>
                  <a:close/>
                  <a:moveTo>
                    <a:pt x="804645" y="0"/>
                  </a:moveTo>
                  <a:lnTo>
                    <a:pt x="1609291" y="764367"/>
                  </a:lnTo>
                  <a:lnTo>
                    <a:pt x="1483757" y="889881"/>
                  </a:lnTo>
                  <a:lnTo>
                    <a:pt x="1387257" y="798606"/>
                  </a:lnTo>
                  <a:lnTo>
                    <a:pt x="1387257" y="1425457"/>
                  </a:lnTo>
                  <a:lnTo>
                    <a:pt x="901747" y="1425263"/>
                  </a:lnTo>
                  <a:lnTo>
                    <a:pt x="901747" y="1374241"/>
                  </a:lnTo>
                  <a:lnTo>
                    <a:pt x="940588" y="1374241"/>
                  </a:lnTo>
                  <a:lnTo>
                    <a:pt x="940588" y="1386441"/>
                  </a:lnTo>
                  <a:lnTo>
                    <a:pt x="1348416" y="1386616"/>
                  </a:lnTo>
                  <a:lnTo>
                    <a:pt x="1348416" y="761882"/>
                  </a:lnTo>
                  <a:lnTo>
                    <a:pt x="804645" y="247688"/>
                  </a:lnTo>
                  <a:lnTo>
                    <a:pt x="260874" y="762639"/>
                  </a:lnTo>
                  <a:lnTo>
                    <a:pt x="260874" y="1386170"/>
                  </a:lnTo>
                  <a:lnTo>
                    <a:pt x="668703" y="1386325"/>
                  </a:lnTo>
                  <a:lnTo>
                    <a:pt x="668703" y="1374241"/>
                  </a:lnTo>
                  <a:lnTo>
                    <a:pt x="707543" y="1374241"/>
                  </a:lnTo>
                  <a:lnTo>
                    <a:pt x="707543" y="1425185"/>
                  </a:lnTo>
                  <a:lnTo>
                    <a:pt x="222033" y="1424991"/>
                  </a:lnTo>
                  <a:lnTo>
                    <a:pt x="222033" y="799421"/>
                  </a:lnTo>
                  <a:lnTo>
                    <a:pt x="126019" y="890347"/>
                  </a:lnTo>
                  <a:lnTo>
                    <a:pt x="0" y="764348"/>
                  </a:lnTo>
                  <a:close/>
                </a:path>
              </a:pathLst>
            </a:custGeom>
            <a:solidFill>
              <a:srgbClr val="103C50"/>
            </a:solidFill>
            <a:ln w="19348" cap="flat">
              <a:solidFill>
                <a:srgbClr val="103C50"/>
              </a:solidFill>
              <a:prstDash val="solid"/>
              <a:miter/>
            </a:ln>
          </p:spPr>
          <p:txBody>
            <a:bodyPr rtlCol="0" anchor="ctr"/>
            <a:lstStyle/>
            <a:p>
              <a:endParaRPr lang="it-IT"/>
            </a:p>
          </p:txBody>
        </p:sp>
        <p:cxnSp>
          <p:nvCxnSpPr>
            <p:cNvPr id="14" name="Connettore diritto 25">
              <a:extLst>
                <a:ext uri="{FF2B5EF4-FFF2-40B4-BE49-F238E27FC236}">
                  <a16:creationId xmlns:a16="http://schemas.microsoft.com/office/drawing/2014/main" id="{7C2939FA-5EE4-AD69-E273-5A7C1EEC93A4}"/>
                </a:ext>
              </a:extLst>
            </p:cNvPr>
            <p:cNvCxnSpPr/>
            <p:nvPr/>
          </p:nvCxnSpPr>
          <p:spPr>
            <a:xfrm>
              <a:off x="9294379" y="2739608"/>
              <a:ext cx="288000" cy="0"/>
            </a:xfrm>
            <a:prstGeom prst="line">
              <a:avLst/>
            </a:prstGeom>
            <a:ln w="57150">
              <a:solidFill>
                <a:srgbClr val="103C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065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3FBB6-54A3-FE97-5C26-C13E6ACB3E08}"/>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679F0040-E0EC-7F04-42BC-66F1A376D7BE}"/>
              </a:ext>
            </a:extLst>
          </p:cNvPr>
          <p:cNvSpPr>
            <a:spLocks noGrp="1"/>
          </p:cNvSpPr>
          <p:nvPr>
            <p:ph type="title"/>
          </p:nvPr>
        </p:nvSpPr>
        <p:spPr>
          <a:xfrm>
            <a:off x="167578" y="367190"/>
            <a:ext cx="2375205" cy="3061810"/>
          </a:xfrm>
        </p:spPr>
        <p:txBody>
          <a:bodyPr/>
          <a:lstStyle/>
          <a:p>
            <a:r>
              <a:rPr lang="it-IT" dirty="0"/>
              <a:t>Tecnica di rilevazione</a:t>
            </a:r>
          </a:p>
        </p:txBody>
      </p:sp>
      <p:sp>
        <p:nvSpPr>
          <p:cNvPr id="2" name="Rettangolo 25">
            <a:extLst>
              <a:ext uri="{FF2B5EF4-FFF2-40B4-BE49-F238E27FC236}">
                <a16:creationId xmlns:a16="http://schemas.microsoft.com/office/drawing/2014/main" id="{8EDC7E78-D74B-8A63-656B-50775A7BBCD4}"/>
              </a:ext>
            </a:extLst>
          </p:cNvPr>
          <p:cNvSpPr/>
          <p:nvPr/>
        </p:nvSpPr>
        <p:spPr>
          <a:xfrm>
            <a:off x="2899947" y="364894"/>
            <a:ext cx="8807371" cy="1160770"/>
          </a:xfrm>
          <a:prstGeom prst="rect">
            <a:avLst/>
          </a:prstGeom>
        </p:spPr>
        <p:txBody>
          <a:bodyPr wrap="square">
            <a:noAutofit/>
          </a:bodyPr>
          <a:lstStyle/>
          <a:p>
            <a:pPr>
              <a:lnSpc>
                <a:spcPts val="2460"/>
              </a:lnSpc>
              <a:buSzPct val="100000"/>
            </a:pPr>
            <a:r>
              <a:rPr lang="it-IT" sz="2400" b="1" dirty="0">
                <a:solidFill>
                  <a:srgbClr val="2D3D4D"/>
                </a:solidFill>
                <a:latin typeface="Arial" panose="020B0604020202020204" pitchFamily="34" charset="0"/>
                <a:cs typeface="Arial" panose="020B0604020202020204" pitchFamily="34" charset="0"/>
              </a:rPr>
              <a:t>È stata sviluppata per garantire una </a:t>
            </a:r>
            <a:r>
              <a:rPr lang="it-IT" sz="2400" b="1" dirty="0">
                <a:solidFill>
                  <a:srgbClr val="00E1FA"/>
                </a:solidFill>
                <a:latin typeface="Arial" panose="020B0604020202020204" pitchFamily="34" charset="0"/>
                <a:cs typeface="Arial" panose="020B0604020202020204" pitchFamily="34" charset="0"/>
              </a:rPr>
              <a:t>rilevazione corretta  dei device in tutte le famiglie</a:t>
            </a:r>
            <a:r>
              <a:rPr lang="it-IT" sz="2400" b="1" dirty="0">
                <a:solidFill>
                  <a:srgbClr val="2D3D4D"/>
                </a:solidFill>
                <a:latin typeface="Arial" panose="020B0604020202020204" pitchFamily="34" charset="0"/>
                <a:cs typeface="Arial" panose="020B0604020202020204" pitchFamily="34" charset="0"/>
              </a:rPr>
              <a:t>, anche quelle meno scolarizzate e meno tecnologicamente alfabetizzate </a:t>
            </a:r>
          </a:p>
          <a:p>
            <a:pPr>
              <a:lnSpc>
                <a:spcPts val="2460"/>
              </a:lnSpc>
              <a:buSzPct val="100000"/>
            </a:pPr>
            <a:endParaRPr lang="it-IT" sz="2400" b="1" dirty="0">
              <a:solidFill>
                <a:srgbClr val="2D3D4E"/>
              </a:solidFill>
              <a:latin typeface="Arial" panose="020B0604020202020204" pitchFamily="34" charset="0"/>
              <a:cs typeface="Arial" panose="020B0604020202020204" pitchFamily="34" charset="0"/>
            </a:endParaRPr>
          </a:p>
        </p:txBody>
      </p:sp>
      <p:sp>
        <p:nvSpPr>
          <p:cNvPr id="11" name="Google Shape;433;p43">
            <a:extLst>
              <a:ext uri="{FF2B5EF4-FFF2-40B4-BE49-F238E27FC236}">
                <a16:creationId xmlns:a16="http://schemas.microsoft.com/office/drawing/2014/main" id="{D87F0F65-A032-78B7-B3FD-C732AB6420E7}"/>
              </a:ext>
            </a:extLst>
          </p:cNvPr>
          <p:cNvSpPr/>
          <p:nvPr/>
        </p:nvSpPr>
        <p:spPr>
          <a:xfrm>
            <a:off x="3000375" y="1578190"/>
            <a:ext cx="8706943" cy="1260000"/>
          </a:xfrm>
          <a:prstGeom prst="snip1Rect">
            <a:avLst>
              <a:gd name="adj" fmla="val 16667"/>
            </a:avLst>
          </a:prstGeom>
          <a:solidFill>
            <a:srgbClr val="00E1FA"/>
          </a:solidFill>
          <a:ln>
            <a:noFill/>
          </a:ln>
        </p:spPr>
        <p:txBody>
          <a:bodyPr spcFirstLastPara="1" wrap="square" lIns="121867" tIns="121867" rIns="121867" bIns="121867" anchor="ctr" anchorCtr="0">
            <a:noAutofit/>
          </a:bodyPr>
          <a:lstStyle/>
          <a:p>
            <a:pPr algn="ctr" defTabSz="829178" fontAlgn="base">
              <a:tabLst>
                <a:tab pos="257679" algn="l"/>
              </a:tabLst>
              <a:defRPr/>
            </a:pPr>
            <a:r>
              <a:rPr kumimoji="0" lang="it-IT" sz="2000" b="0" i="0" u="none" strike="noStrike" kern="1200" cap="none" spc="0" normalizeH="0" baseline="0" noProof="0" dirty="0">
                <a:ln>
                  <a:noFill/>
                </a:ln>
                <a:solidFill>
                  <a:srgbClr val="103C50"/>
                </a:solidFill>
                <a:effectLst/>
                <a:uLnTx/>
                <a:uFillTx/>
                <a:latin typeface="Arial" panose="020B0604020202020204" pitchFamily="34" charset="0"/>
                <a:cs typeface="Arial" panose="020B0604020202020204" pitchFamily="34" charset="0"/>
                <a:sym typeface="Wingdings" panose="05000000000000000000" pitchFamily="2" charset="2"/>
              </a:rPr>
              <a:t>L’intervista si svolge </a:t>
            </a:r>
            <a:r>
              <a:rPr kumimoji="0" lang="it-IT" sz="2000" b="1" i="0" u="none" strike="noStrike" kern="1200" cap="none" spc="0" normalizeH="0" baseline="0" noProof="0" dirty="0">
                <a:ln>
                  <a:noFill/>
                </a:ln>
                <a:solidFill>
                  <a:srgbClr val="103C50"/>
                </a:solidFill>
                <a:effectLst/>
                <a:uLnTx/>
                <a:uFillTx/>
                <a:latin typeface="Arial" panose="020B0604020202020204" pitchFamily="34" charset="0"/>
                <a:cs typeface="Arial" panose="020B0604020202020204" pitchFamily="34" charset="0"/>
                <a:sym typeface="Wingdings" panose="05000000000000000000" pitchFamily="2" charset="2"/>
              </a:rPr>
              <a:t>all’interno dell’abitazione </a:t>
            </a:r>
            <a:r>
              <a:rPr kumimoji="0" lang="it-IT" sz="2000" b="0" i="0" u="none" strike="noStrike" kern="1200" cap="none" spc="0" normalizeH="0" baseline="0" noProof="0" dirty="0">
                <a:ln>
                  <a:noFill/>
                </a:ln>
                <a:solidFill>
                  <a:srgbClr val="103C50"/>
                </a:solidFill>
                <a:effectLst/>
                <a:uLnTx/>
                <a:uFillTx/>
                <a:latin typeface="Arial" panose="020B0604020202020204" pitchFamily="34" charset="0"/>
                <a:cs typeface="Arial" panose="020B0604020202020204" pitchFamily="34" charset="0"/>
                <a:sym typeface="Wingdings" panose="05000000000000000000" pitchFamily="2" charset="2"/>
              </a:rPr>
              <a:t>della famiglia estratta utilizzando la tecnica della </a:t>
            </a:r>
            <a:r>
              <a:rPr lang="it-IT" sz="2000" b="1" dirty="0">
                <a:solidFill>
                  <a:srgbClr val="103C50"/>
                </a:solidFill>
                <a:latin typeface="Arial" panose="020B0604020202020204" pitchFamily="34" charset="0"/>
                <a:cs typeface="Arial" panose="020B0604020202020204" pitchFamily="34" charset="0"/>
                <a:sym typeface="Wingdings" panose="05000000000000000000" pitchFamily="2" charset="2"/>
              </a:rPr>
              <a:t>OSSERVAZIONE OGGETTIVA</a:t>
            </a:r>
            <a:endParaRPr lang="it-IT" sz="2000" dirty="0">
              <a:solidFill>
                <a:srgbClr val="103C50"/>
              </a:solidFill>
              <a:latin typeface="Arial" panose="020B0604020202020204" pitchFamily="34" charset="0"/>
              <a:cs typeface="Arial" panose="020B0604020202020204" pitchFamily="34" charset="0"/>
            </a:endParaRPr>
          </a:p>
        </p:txBody>
      </p:sp>
      <p:sp>
        <p:nvSpPr>
          <p:cNvPr id="13" name="Text Box 16">
            <a:extLst>
              <a:ext uri="{FF2B5EF4-FFF2-40B4-BE49-F238E27FC236}">
                <a16:creationId xmlns:a16="http://schemas.microsoft.com/office/drawing/2014/main" id="{0AF36DA8-DF92-3BE3-547A-72EF356BEB94}"/>
              </a:ext>
            </a:extLst>
          </p:cNvPr>
          <p:cNvSpPr txBox="1">
            <a:spLocks noChangeArrowheads="1"/>
          </p:cNvSpPr>
          <p:nvPr/>
        </p:nvSpPr>
        <p:spPr bwMode="auto">
          <a:xfrm>
            <a:off x="4035770" y="4915729"/>
            <a:ext cx="6368471" cy="797311"/>
          </a:xfrm>
          <a:prstGeom prst="rect">
            <a:avLst/>
          </a:prstGeom>
          <a:noFill/>
          <a:ln w="31750">
            <a:noFill/>
            <a:miter lim="800000"/>
            <a:headEnd/>
            <a:tailEnd/>
          </a:ln>
        </p:spPr>
        <p:txBody>
          <a:bodyPr wrap="square" tIns="90000" bIns="90000">
            <a:spAutoFit/>
          </a:bodyPr>
          <a:lstStyle/>
          <a:p>
            <a:pPr marL="0" marR="0" lvl="0" indent="0" algn="ctr" defTabSz="914417" rtl="0" eaLnBrk="1" fontAlgn="base" latinLnBrk="0" hangingPunct="1">
              <a:lnSpc>
                <a:spcPct val="100000"/>
              </a:lnSpc>
              <a:spcBef>
                <a:spcPct val="50000"/>
              </a:spcBef>
              <a:spcAft>
                <a:spcPct val="0"/>
              </a:spcAft>
              <a:buClrTx/>
              <a:buSzTx/>
              <a:buFontTx/>
              <a:buNone/>
              <a:tabLst>
                <a:tab pos="284168" algn="l"/>
              </a:tabLst>
              <a:defRPr/>
            </a:pPr>
            <a:r>
              <a:rPr kumimoji="0" lang="it-IT" sz="2000" i="1" u="none" strike="noStrike" kern="1200" cap="none" spc="0" normalizeH="0" baseline="0" noProof="0" dirty="0">
                <a:ln>
                  <a:noFill/>
                </a:ln>
                <a:solidFill>
                  <a:srgbClr val="103C50"/>
                </a:solidFill>
                <a:effectLst/>
                <a:uLnTx/>
                <a:uFillTx/>
                <a:latin typeface="Arial" panose="020B0604020202020204" pitchFamily="34" charset="0"/>
                <a:cs typeface="Arial" panose="020B0604020202020204" pitchFamily="34" charset="0"/>
              </a:rPr>
              <a:t>Gli intervistatori sono gli occhi e le orecchie di Auditel nelle case delle famiglie</a:t>
            </a:r>
          </a:p>
        </p:txBody>
      </p:sp>
      <p:grpSp>
        <p:nvGrpSpPr>
          <p:cNvPr id="15" name="Group 10">
            <a:extLst>
              <a:ext uri="{FF2B5EF4-FFF2-40B4-BE49-F238E27FC236}">
                <a16:creationId xmlns:a16="http://schemas.microsoft.com/office/drawing/2014/main" id="{1C9C3CFC-AAEC-E517-21FB-D1AB6CEE4FB4}"/>
              </a:ext>
            </a:extLst>
          </p:cNvPr>
          <p:cNvGrpSpPr>
            <a:grpSpLocks/>
          </p:cNvGrpSpPr>
          <p:nvPr/>
        </p:nvGrpSpPr>
        <p:grpSpPr bwMode="auto">
          <a:xfrm rot="10800000" flipH="1">
            <a:off x="3459770" y="4783247"/>
            <a:ext cx="576000" cy="576000"/>
            <a:chOff x="1033" y="1117"/>
            <a:chExt cx="1907" cy="1561"/>
          </a:xfrm>
          <a:solidFill>
            <a:srgbClr val="55FFB2"/>
          </a:solidFill>
        </p:grpSpPr>
        <p:sp>
          <p:nvSpPr>
            <p:cNvPr id="16" name="Freeform 11">
              <a:extLst>
                <a:ext uri="{FF2B5EF4-FFF2-40B4-BE49-F238E27FC236}">
                  <a16:creationId xmlns:a16="http://schemas.microsoft.com/office/drawing/2014/main" id="{641971E6-3CDC-9EDE-9C78-CCC66438EB18}"/>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Freeform 12">
              <a:extLst>
                <a:ext uri="{FF2B5EF4-FFF2-40B4-BE49-F238E27FC236}">
                  <a16:creationId xmlns:a16="http://schemas.microsoft.com/office/drawing/2014/main" id="{C0560294-E8CA-62E9-FF2F-9419A4BCDD7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8" name="Group 10">
            <a:extLst>
              <a:ext uri="{FF2B5EF4-FFF2-40B4-BE49-F238E27FC236}">
                <a16:creationId xmlns:a16="http://schemas.microsoft.com/office/drawing/2014/main" id="{87420E2A-638B-F7C0-C517-F68EA77ED55F}"/>
              </a:ext>
            </a:extLst>
          </p:cNvPr>
          <p:cNvGrpSpPr>
            <a:grpSpLocks/>
          </p:cNvGrpSpPr>
          <p:nvPr/>
        </p:nvGrpSpPr>
        <p:grpSpPr bwMode="auto">
          <a:xfrm flipH="1">
            <a:off x="10410735" y="5260150"/>
            <a:ext cx="576000" cy="576000"/>
            <a:chOff x="1033" y="1117"/>
            <a:chExt cx="1907" cy="1561"/>
          </a:xfrm>
          <a:solidFill>
            <a:srgbClr val="55FFB2"/>
          </a:solidFill>
        </p:grpSpPr>
        <p:sp>
          <p:nvSpPr>
            <p:cNvPr id="19" name="Freeform 11">
              <a:extLst>
                <a:ext uri="{FF2B5EF4-FFF2-40B4-BE49-F238E27FC236}">
                  <a16:creationId xmlns:a16="http://schemas.microsoft.com/office/drawing/2014/main" id="{11AAB15F-164D-D7F1-3715-1C6C3613357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Freeform 12">
              <a:extLst>
                <a:ext uri="{FF2B5EF4-FFF2-40B4-BE49-F238E27FC236}">
                  <a16:creationId xmlns:a16="http://schemas.microsoft.com/office/drawing/2014/main" id="{080A966E-3624-784A-85FF-73F0E258C3F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1" name="Gruppo 20">
            <a:extLst>
              <a:ext uri="{FF2B5EF4-FFF2-40B4-BE49-F238E27FC236}">
                <a16:creationId xmlns:a16="http://schemas.microsoft.com/office/drawing/2014/main" id="{29355F7E-A8BB-D83D-2256-3ADD5C1221FD}"/>
              </a:ext>
            </a:extLst>
          </p:cNvPr>
          <p:cNvGrpSpPr/>
          <p:nvPr/>
        </p:nvGrpSpPr>
        <p:grpSpPr>
          <a:xfrm rot="20032805" flipH="1">
            <a:off x="10518471" y="3435532"/>
            <a:ext cx="739753" cy="894824"/>
            <a:chOff x="8099863" y="4174566"/>
            <a:chExt cx="1275116" cy="1542413"/>
          </a:xfrm>
        </p:grpSpPr>
        <p:pic>
          <p:nvPicPr>
            <p:cNvPr id="22" name="Elemento grafico 21" descr="Telecomando con riempimento a tinta unita">
              <a:extLst>
                <a:ext uri="{FF2B5EF4-FFF2-40B4-BE49-F238E27FC236}">
                  <a16:creationId xmlns:a16="http://schemas.microsoft.com/office/drawing/2014/main" id="{AF796D84-BE00-3CE3-E043-D30744D6E88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00000">
              <a:off x="8099863" y="4636979"/>
              <a:ext cx="1080000" cy="1080000"/>
            </a:xfrm>
            <a:prstGeom prst="rect">
              <a:avLst/>
            </a:prstGeom>
          </p:spPr>
        </p:pic>
        <p:pic>
          <p:nvPicPr>
            <p:cNvPr id="23" name="Elemento grafico 22" descr="Wi-Fi contorno">
              <a:extLst>
                <a:ext uri="{FF2B5EF4-FFF2-40B4-BE49-F238E27FC236}">
                  <a16:creationId xmlns:a16="http://schemas.microsoft.com/office/drawing/2014/main" id="{24EA91DE-D2C0-9AC6-412A-CF7F0CFB076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800000">
              <a:off x="8690979" y="4174566"/>
              <a:ext cx="684000" cy="684000"/>
            </a:xfrm>
            <a:prstGeom prst="rect">
              <a:avLst/>
            </a:prstGeom>
          </p:spPr>
        </p:pic>
      </p:grpSp>
      <p:grpSp>
        <p:nvGrpSpPr>
          <p:cNvPr id="24" name="Gruppo 23">
            <a:extLst>
              <a:ext uri="{FF2B5EF4-FFF2-40B4-BE49-F238E27FC236}">
                <a16:creationId xmlns:a16="http://schemas.microsoft.com/office/drawing/2014/main" id="{D6A0CB1A-C3F7-61D3-9FF6-EEB8F432569E}"/>
              </a:ext>
            </a:extLst>
          </p:cNvPr>
          <p:cNvGrpSpPr/>
          <p:nvPr/>
        </p:nvGrpSpPr>
        <p:grpSpPr>
          <a:xfrm>
            <a:off x="9437033" y="3198167"/>
            <a:ext cx="772754" cy="772754"/>
            <a:chOff x="10109200" y="759694"/>
            <a:chExt cx="1332000" cy="1332000"/>
          </a:xfrm>
        </p:grpSpPr>
        <p:pic>
          <p:nvPicPr>
            <p:cNvPr id="25" name="Elemento grafico 24" descr="Televisione con riempimento a tinta unita">
              <a:extLst>
                <a:ext uri="{FF2B5EF4-FFF2-40B4-BE49-F238E27FC236}">
                  <a16:creationId xmlns:a16="http://schemas.microsoft.com/office/drawing/2014/main" id="{568BBD95-13C4-5B93-5146-A7A3F7563E4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09200" y="759694"/>
              <a:ext cx="1332000" cy="1332000"/>
            </a:xfrm>
            <a:prstGeom prst="rect">
              <a:avLst/>
            </a:prstGeom>
          </p:spPr>
        </p:pic>
        <p:pic>
          <p:nvPicPr>
            <p:cNvPr id="26" name="Elemento grafico 25" descr="Voce con riempimento a tinta unita">
              <a:extLst>
                <a:ext uri="{FF2B5EF4-FFF2-40B4-BE49-F238E27FC236}">
                  <a16:creationId xmlns:a16="http://schemas.microsoft.com/office/drawing/2014/main" id="{DE56FF1C-22CF-2EE6-1737-FD0A4B7D0B3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296282" y="906061"/>
              <a:ext cx="914400" cy="914400"/>
            </a:xfrm>
            <a:prstGeom prst="rect">
              <a:avLst/>
            </a:prstGeom>
          </p:spPr>
        </p:pic>
      </p:grpSp>
      <p:sp>
        <p:nvSpPr>
          <p:cNvPr id="27" name="Text Box 12">
            <a:extLst>
              <a:ext uri="{FF2B5EF4-FFF2-40B4-BE49-F238E27FC236}">
                <a16:creationId xmlns:a16="http://schemas.microsoft.com/office/drawing/2014/main" id="{817B98F2-84D8-858E-AACD-68AB1C89E000}"/>
              </a:ext>
            </a:extLst>
          </p:cNvPr>
          <p:cNvSpPr txBox="1">
            <a:spLocks noChangeArrowheads="1"/>
          </p:cNvSpPr>
          <p:nvPr/>
        </p:nvSpPr>
        <p:spPr bwMode="auto">
          <a:xfrm>
            <a:off x="2899947" y="2982945"/>
            <a:ext cx="6212653" cy="1395924"/>
          </a:xfrm>
          <a:prstGeom prst="rect">
            <a:avLst/>
          </a:prstGeom>
          <a:noFill/>
          <a:ln w="88900" cmpd="thickThin">
            <a:noFill/>
            <a:prstDash val="solid"/>
            <a:miter lim="800000"/>
            <a:headEnd/>
            <a:tailEnd/>
          </a:ln>
          <a:effectLst>
            <a:softEdge rad="31750"/>
          </a:effectLst>
        </p:spPr>
        <p:txBody>
          <a:bodyPr wrap="square" tIns="81612" bIns="81612" anchor="ctr">
            <a:spAutoFit/>
          </a:bodyPr>
          <a:lstStyle/>
          <a:p>
            <a:pPr defTabSz="829178" fontAlgn="base">
              <a:spcBef>
                <a:spcPts val="600"/>
              </a:spcBef>
              <a:spcAft>
                <a:spcPts val="1200"/>
              </a:spcAft>
              <a:tabLst>
                <a:tab pos="257679" algn="l"/>
              </a:tabLst>
              <a:defRPr/>
            </a:pPr>
            <a:r>
              <a:rPr lang="it-IT" sz="2000" dirty="0">
                <a:solidFill>
                  <a:srgbClr val="2D3D4D"/>
                </a:solidFill>
                <a:latin typeface="Arial" panose="020B0604020202020204" pitchFamily="34" charset="0"/>
                <a:cs typeface="Arial" panose="020B0604020202020204" pitchFamily="34" charset="0"/>
                <a:sym typeface="Wingdings" panose="05000000000000000000" pitchFamily="2" charset="2"/>
              </a:rPr>
              <a:t>Cioè </a:t>
            </a:r>
            <a:r>
              <a:rPr kumimoji="0" lang="it-IT" sz="2000" b="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Wingdings" panose="05000000000000000000" pitchFamily="2" charset="2"/>
              </a:rPr>
              <a:t>con </a:t>
            </a:r>
            <a:r>
              <a:rPr kumimoji="0" lang="it-IT" sz="20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Wingdings" panose="05000000000000000000" pitchFamily="2" charset="2"/>
              </a:rPr>
              <a:t>intervistatori specializzati </a:t>
            </a:r>
            <a:r>
              <a:rPr kumimoji="0" lang="it-IT" sz="2000" b="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Wingdings" panose="05000000000000000000" pitchFamily="2" charset="2"/>
              </a:rPr>
              <a:t>che </a:t>
            </a:r>
            <a:r>
              <a:rPr kumimoji="0" lang="it-IT" sz="20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Wingdings" panose="05000000000000000000" pitchFamily="2" charset="2"/>
              </a:rPr>
              <a:t>registrano le dotazioni </a:t>
            </a:r>
            <a:r>
              <a:rPr kumimoji="0" lang="it-IT" sz="2000" b="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Wingdings" panose="05000000000000000000" pitchFamily="2" charset="2"/>
              </a:rPr>
              <a:t>presenti in casa e </a:t>
            </a:r>
            <a:r>
              <a:rPr kumimoji="0" lang="it-IT" sz="2000" b="1"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Wingdings" panose="05000000000000000000" pitchFamily="2" charset="2"/>
              </a:rPr>
              <a:t>scansionano i canali </a:t>
            </a:r>
            <a:r>
              <a:rPr kumimoji="0" lang="it-IT" sz="2000" b="0" i="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Wingdings" panose="05000000000000000000" pitchFamily="2" charset="2"/>
              </a:rPr>
              <a:t>effettivamente visibili, per integrare o correggere le dichiarazioni degli intervistati.</a:t>
            </a:r>
          </a:p>
        </p:txBody>
      </p:sp>
    </p:spTree>
    <p:extLst>
      <p:ext uri="{BB962C8B-B14F-4D97-AF65-F5344CB8AC3E}">
        <p14:creationId xmlns:p14="http://schemas.microsoft.com/office/powerpoint/2010/main" val="376500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7323E-C7CD-BF46-F977-61507B0EF1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521CB7-02B5-DAAC-FFB3-710B481CC81C}"/>
              </a:ext>
            </a:extLst>
          </p:cNvPr>
          <p:cNvSpPr txBox="1"/>
          <p:nvPr/>
        </p:nvSpPr>
        <p:spPr>
          <a:xfrm>
            <a:off x="12422038" y="6883879"/>
            <a:ext cx="184731" cy="369332"/>
          </a:xfrm>
          <a:prstGeom prst="rect">
            <a:avLst/>
          </a:prstGeom>
          <a:noFill/>
        </p:spPr>
        <p:txBody>
          <a:bodyPr wrap="none" rtlCol="0">
            <a:spAutoFit/>
          </a:bodyPr>
          <a:lstStyle/>
          <a:p>
            <a:endParaRPr lang="it-IT"/>
          </a:p>
        </p:txBody>
      </p:sp>
      <p:sp>
        <p:nvSpPr>
          <p:cNvPr id="4" name="TextBox 3">
            <a:extLst>
              <a:ext uri="{FF2B5EF4-FFF2-40B4-BE49-F238E27FC236}">
                <a16:creationId xmlns:a16="http://schemas.microsoft.com/office/drawing/2014/main" id="{D492B7B7-580C-CDF5-3BD8-2F8D20CFBAAC}"/>
              </a:ext>
            </a:extLst>
          </p:cNvPr>
          <p:cNvSpPr txBox="1"/>
          <p:nvPr/>
        </p:nvSpPr>
        <p:spPr>
          <a:xfrm>
            <a:off x="11794921" y="6937695"/>
            <a:ext cx="184731" cy="369332"/>
          </a:xfrm>
          <a:prstGeom prst="rect">
            <a:avLst/>
          </a:prstGeom>
          <a:noFill/>
        </p:spPr>
        <p:txBody>
          <a:bodyPr wrap="none" rtlCol="0">
            <a:spAutoFit/>
          </a:bodyPr>
          <a:lstStyle/>
          <a:p>
            <a:endParaRPr lang="it-IT"/>
          </a:p>
        </p:txBody>
      </p:sp>
      <p:sp>
        <p:nvSpPr>
          <p:cNvPr id="10" name="Google Shape;133;p26">
            <a:extLst>
              <a:ext uri="{FF2B5EF4-FFF2-40B4-BE49-F238E27FC236}">
                <a16:creationId xmlns:a16="http://schemas.microsoft.com/office/drawing/2014/main" id="{CAAFC7C1-CCFF-F9F1-B17A-918040DAFEB2}"/>
              </a:ext>
            </a:extLst>
          </p:cNvPr>
          <p:cNvSpPr txBox="1">
            <a:spLocks/>
          </p:cNvSpPr>
          <p:nvPr/>
        </p:nvSpPr>
        <p:spPr>
          <a:xfrm>
            <a:off x="1598890" y="2165511"/>
            <a:ext cx="9259610" cy="2526978"/>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it-IT" sz="8000" b="1" dirty="0" err="1">
                <a:solidFill>
                  <a:srgbClr val="2D3D4D"/>
                </a:solidFill>
                <a:latin typeface="Arial" panose="020B0604020202020204" pitchFamily="34" charset="0"/>
                <a:ea typeface="Montserrat"/>
                <a:cs typeface="Arial" panose="020B0604020202020204" pitchFamily="34" charset="0"/>
                <a:sym typeface="Montserrat"/>
              </a:rPr>
              <a:t>Overview</a:t>
            </a:r>
            <a:r>
              <a:rPr lang="it-IT" sz="8000" b="1" dirty="0">
                <a:solidFill>
                  <a:srgbClr val="0E2947"/>
                </a:solidFill>
                <a:latin typeface="Arial" panose="020B0604020202020204" pitchFamily="34" charset="0"/>
                <a:ea typeface="Montserrat"/>
                <a:cs typeface="Arial" panose="020B0604020202020204" pitchFamily="34" charset="0"/>
                <a:sym typeface="Montserrat"/>
              </a:rPr>
              <a:t> </a:t>
            </a:r>
          </a:p>
          <a:p>
            <a:pPr algn="ctr">
              <a:lnSpc>
                <a:spcPct val="80000"/>
              </a:lnSpc>
            </a:pPr>
            <a:r>
              <a:rPr lang="it-IT" sz="8000" b="1" dirty="0">
                <a:solidFill>
                  <a:srgbClr val="00E1FA"/>
                </a:solidFill>
                <a:latin typeface="Arial" panose="020B0604020202020204" pitchFamily="34" charset="0"/>
                <a:ea typeface="Montserrat"/>
                <a:cs typeface="Arial" panose="020B0604020202020204" pitchFamily="34" charset="0"/>
                <a:sym typeface="Montserrat"/>
              </a:rPr>
              <a:t>dotazioni</a:t>
            </a:r>
          </a:p>
        </p:txBody>
      </p:sp>
    </p:spTree>
    <p:extLst>
      <p:ext uri="{BB962C8B-B14F-4D97-AF65-F5344CB8AC3E}">
        <p14:creationId xmlns:p14="http://schemas.microsoft.com/office/powerpoint/2010/main" val="109481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2E5DD-9F4A-0CEF-BE23-6520F09189A4}"/>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BC074457-BD1F-3851-FCB9-8A22B045FE03}"/>
              </a:ext>
            </a:extLst>
          </p:cNvPr>
          <p:cNvSpPr>
            <a:spLocks noGrp="1"/>
          </p:cNvSpPr>
          <p:nvPr>
            <p:ph type="title"/>
          </p:nvPr>
        </p:nvSpPr>
        <p:spPr>
          <a:xfrm>
            <a:off x="167578" y="367190"/>
            <a:ext cx="2375205" cy="3061810"/>
          </a:xfrm>
        </p:spPr>
        <p:txBody>
          <a:bodyPr/>
          <a:lstStyle/>
          <a:p>
            <a:r>
              <a:rPr lang="it-IT" dirty="0"/>
              <a:t>Il totale </a:t>
            </a:r>
            <a:br>
              <a:rPr lang="it-IT" dirty="0"/>
            </a:br>
            <a:r>
              <a:rPr lang="it-IT" dirty="0"/>
              <a:t>degli schermi in Italia sfiora </a:t>
            </a:r>
            <a:br>
              <a:rPr lang="it-IT" dirty="0"/>
            </a:br>
            <a:r>
              <a:rPr lang="it-IT" dirty="0"/>
              <a:t>i 123 mln </a:t>
            </a:r>
            <a:br>
              <a:rPr lang="it-IT" dirty="0"/>
            </a:br>
            <a:r>
              <a:rPr lang="it-IT" dirty="0"/>
              <a:t>e le Smart TV superano </a:t>
            </a:r>
            <a:br>
              <a:rPr lang="it-IT" dirty="0"/>
            </a:br>
            <a:r>
              <a:rPr lang="it-IT" dirty="0"/>
              <a:t>i 25 mln</a:t>
            </a:r>
          </a:p>
        </p:txBody>
      </p:sp>
      <p:sp>
        <p:nvSpPr>
          <p:cNvPr id="5" name="Rettangolo 4">
            <a:extLst>
              <a:ext uri="{FF2B5EF4-FFF2-40B4-BE49-F238E27FC236}">
                <a16:creationId xmlns:a16="http://schemas.microsoft.com/office/drawing/2014/main" id="{2C14FCB8-C14B-C999-74AC-1B68912C73B5}"/>
              </a:ext>
            </a:extLst>
          </p:cNvPr>
          <p:cNvSpPr/>
          <p:nvPr/>
        </p:nvSpPr>
        <p:spPr>
          <a:xfrm>
            <a:off x="2915957" y="6117761"/>
            <a:ext cx="7225853" cy="407804"/>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2025-dic 2025</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p:txBody>
      </p:sp>
      <p:cxnSp>
        <p:nvCxnSpPr>
          <p:cNvPr id="3" name="Connettore 1 2">
            <a:extLst>
              <a:ext uri="{FF2B5EF4-FFF2-40B4-BE49-F238E27FC236}">
                <a16:creationId xmlns:a16="http://schemas.microsoft.com/office/drawing/2014/main" id="{52D5853A-FED4-0613-CBA6-A77B6803C3DA}"/>
              </a:ext>
            </a:extLst>
          </p:cNvPr>
          <p:cNvCxnSpPr>
            <a:cxnSpLocks/>
          </p:cNvCxnSpPr>
          <p:nvPr/>
        </p:nvCxnSpPr>
        <p:spPr>
          <a:xfrm>
            <a:off x="3006385" y="1870651"/>
            <a:ext cx="0" cy="2390859"/>
          </a:xfrm>
          <a:prstGeom prst="line">
            <a:avLst/>
          </a:prstGeom>
          <a:ln w="19050">
            <a:solidFill>
              <a:srgbClr val="384D62"/>
            </a:solidFill>
          </a:ln>
        </p:spPr>
        <p:style>
          <a:lnRef idx="1">
            <a:schemeClr val="accent1"/>
          </a:lnRef>
          <a:fillRef idx="0">
            <a:schemeClr val="accent1"/>
          </a:fillRef>
          <a:effectRef idx="0">
            <a:schemeClr val="accent1"/>
          </a:effectRef>
          <a:fontRef idx="minor">
            <a:schemeClr val="tx1"/>
          </a:fontRef>
        </p:style>
      </p:cxnSp>
      <p:cxnSp>
        <p:nvCxnSpPr>
          <p:cNvPr id="4" name="Connettore 1 3">
            <a:extLst>
              <a:ext uri="{FF2B5EF4-FFF2-40B4-BE49-F238E27FC236}">
                <a16:creationId xmlns:a16="http://schemas.microsoft.com/office/drawing/2014/main" id="{6D38F558-5F60-BDE0-A376-F7228FB24BA0}"/>
              </a:ext>
            </a:extLst>
          </p:cNvPr>
          <p:cNvCxnSpPr>
            <a:cxnSpLocks/>
          </p:cNvCxnSpPr>
          <p:nvPr/>
        </p:nvCxnSpPr>
        <p:spPr>
          <a:xfrm flipH="1">
            <a:off x="3006385" y="4259877"/>
            <a:ext cx="8342070" cy="0"/>
          </a:xfrm>
          <a:prstGeom prst="line">
            <a:avLst/>
          </a:prstGeom>
          <a:ln w="19050">
            <a:solidFill>
              <a:srgbClr val="384D62"/>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CC4F7965-D735-6D92-CC56-FE91ACE082F8}"/>
              </a:ext>
            </a:extLst>
          </p:cNvPr>
          <p:cNvSpPr/>
          <p:nvPr/>
        </p:nvSpPr>
        <p:spPr>
          <a:xfrm>
            <a:off x="3273337" y="3916001"/>
            <a:ext cx="783809" cy="336282"/>
          </a:xfrm>
          <a:prstGeom prst="rect">
            <a:avLst/>
          </a:prstGeom>
          <a:solidFill>
            <a:srgbClr val="55FFB2"/>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5881A197-B152-6D7A-8FE4-D1EE4DEB666F}"/>
              </a:ext>
            </a:extLst>
          </p:cNvPr>
          <p:cNvSpPr/>
          <p:nvPr/>
        </p:nvSpPr>
        <p:spPr>
          <a:xfrm>
            <a:off x="10325545" y="2211809"/>
            <a:ext cx="798395" cy="2037699"/>
          </a:xfrm>
          <a:prstGeom prst="rect">
            <a:avLst/>
          </a:prstGeom>
          <a:solidFill>
            <a:srgbClr val="55FFB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ttangolo 9">
            <a:extLst>
              <a:ext uri="{FF2B5EF4-FFF2-40B4-BE49-F238E27FC236}">
                <a16:creationId xmlns:a16="http://schemas.microsoft.com/office/drawing/2014/main" id="{6E96C1C2-02B7-0627-5C73-906DB259FA01}"/>
              </a:ext>
            </a:extLst>
          </p:cNvPr>
          <p:cNvSpPr/>
          <p:nvPr/>
        </p:nvSpPr>
        <p:spPr>
          <a:xfrm>
            <a:off x="6082565" y="2609374"/>
            <a:ext cx="798378" cy="928800"/>
          </a:xfrm>
          <a:prstGeom prst="rect">
            <a:avLst/>
          </a:prstGeom>
          <a:solidFill>
            <a:srgbClr val="55FFB2"/>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94FD2C7A-BEAC-D326-29FB-43900340D5AF}"/>
              </a:ext>
            </a:extLst>
          </p:cNvPr>
          <p:cNvSpPr/>
          <p:nvPr/>
        </p:nvSpPr>
        <p:spPr>
          <a:xfrm>
            <a:off x="7501748" y="2356996"/>
            <a:ext cx="783809" cy="252379"/>
          </a:xfrm>
          <a:prstGeom prst="rect">
            <a:avLst/>
          </a:prstGeom>
          <a:solidFill>
            <a:srgbClr val="55FFB2"/>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Connettore 1 11">
            <a:extLst>
              <a:ext uri="{FF2B5EF4-FFF2-40B4-BE49-F238E27FC236}">
                <a16:creationId xmlns:a16="http://schemas.microsoft.com/office/drawing/2014/main" id="{C8EC0970-2DDB-6CC6-1001-692AEF50C5D2}"/>
              </a:ext>
            </a:extLst>
          </p:cNvPr>
          <p:cNvCxnSpPr>
            <a:cxnSpLocks/>
          </p:cNvCxnSpPr>
          <p:nvPr/>
        </p:nvCxnSpPr>
        <p:spPr>
          <a:xfrm>
            <a:off x="9094981" y="2217967"/>
            <a:ext cx="12305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07F4F884-DEA0-5253-F261-DAC5F75303B1}"/>
              </a:ext>
            </a:extLst>
          </p:cNvPr>
          <p:cNvCxnSpPr>
            <a:cxnSpLocks/>
          </p:cNvCxnSpPr>
          <p:nvPr/>
        </p:nvCxnSpPr>
        <p:spPr>
          <a:xfrm>
            <a:off x="8294864" y="2364494"/>
            <a:ext cx="61149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7C379208-25C7-C0FC-4667-A83592AAEEF7}"/>
              </a:ext>
            </a:extLst>
          </p:cNvPr>
          <p:cNvSpPr txBox="1"/>
          <p:nvPr/>
        </p:nvSpPr>
        <p:spPr>
          <a:xfrm>
            <a:off x="2756403" y="1539236"/>
            <a:ext cx="9641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a:ln>
                  <a:noFill/>
                </a:ln>
                <a:solidFill>
                  <a:srgbClr val="2D3D4E"/>
                </a:solidFill>
                <a:effectLst/>
                <a:uLnTx/>
                <a:uFillTx/>
                <a:latin typeface="Arial" panose="020B0604020202020204" pitchFamily="34" charset="0"/>
                <a:cs typeface="Arial" panose="020B0604020202020204" pitchFamily="34" charset="0"/>
              </a:rPr>
              <a:t>mln</a:t>
            </a:r>
          </a:p>
        </p:txBody>
      </p:sp>
      <p:sp>
        <p:nvSpPr>
          <p:cNvPr id="15" name="Rettangolo 14">
            <a:extLst>
              <a:ext uri="{FF2B5EF4-FFF2-40B4-BE49-F238E27FC236}">
                <a16:creationId xmlns:a16="http://schemas.microsoft.com/office/drawing/2014/main" id="{063580EF-3958-9E6B-B994-0D0FA1E623A1}"/>
              </a:ext>
            </a:extLst>
          </p:cNvPr>
          <p:cNvSpPr/>
          <p:nvPr>
            <p:custDataLst>
              <p:tags r:id="rId1"/>
            </p:custDataLst>
          </p:nvPr>
        </p:nvSpPr>
        <p:spPr bwMode="auto">
          <a:xfrm>
            <a:off x="3218737" y="3617309"/>
            <a:ext cx="817055" cy="2067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compatLnSpc="1">
            <a:prstTxWarp prst="textNoShape">
              <a:avLst/>
            </a:prstTxWarp>
            <a:noAutofit/>
          </a:bodyPr>
          <a:lstStyle/>
          <a:p>
            <a:pPr lvl="0" algn="ctr">
              <a:defRPr/>
            </a:pPr>
            <a:r>
              <a:rPr lang="it-IT" sz="1400" b="1" i="1" dirty="0">
                <a:solidFill>
                  <a:srgbClr val="2D3D4D"/>
                </a:solidFill>
                <a:latin typeface="Arial" panose="020B0604020202020204" pitchFamily="34" charset="0"/>
                <a:cs typeface="Arial" panose="020B0604020202020204" pitchFamily="34" charset="0"/>
                <a:sym typeface="Arial" panose="020B0604020202020204" pitchFamily="34" charset="0"/>
              </a:rPr>
              <a:t>18,9</a:t>
            </a:r>
          </a:p>
        </p:txBody>
      </p:sp>
      <p:sp>
        <p:nvSpPr>
          <p:cNvPr id="16" name="CasellaDiTesto 15">
            <a:extLst>
              <a:ext uri="{FF2B5EF4-FFF2-40B4-BE49-F238E27FC236}">
                <a16:creationId xmlns:a16="http://schemas.microsoft.com/office/drawing/2014/main" id="{270B466E-F4E8-6D51-D181-60AC25D62F7B}"/>
              </a:ext>
            </a:extLst>
          </p:cNvPr>
          <p:cNvSpPr txBox="1"/>
          <p:nvPr/>
        </p:nvSpPr>
        <p:spPr>
          <a:xfrm>
            <a:off x="2625715" y="4282742"/>
            <a:ext cx="2081120"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Arial" panose="020B0604020202020204" pitchFamily="34" charset="0"/>
              </a:rPr>
              <a:t> TV TRADIZIONALI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Arial" panose="020B0604020202020204" pitchFamily="34" charset="0"/>
              </a:rPr>
              <a:t>PRIMA CASA</a:t>
            </a:r>
          </a:p>
        </p:txBody>
      </p:sp>
      <p:sp>
        <p:nvSpPr>
          <p:cNvPr id="17" name="Rettangolo 16">
            <a:extLst>
              <a:ext uri="{FF2B5EF4-FFF2-40B4-BE49-F238E27FC236}">
                <a16:creationId xmlns:a16="http://schemas.microsoft.com/office/drawing/2014/main" id="{E809A868-EBB7-E382-813A-5CBEFD8DC5A5}"/>
              </a:ext>
            </a:extLst>
          </p:cNvPr>
          <p:cNvSpPr/>
          <p:nvPr>
            <p:custDataLst>
              <p:tags r:id="rId2"/>
            </p:custDataLst>
          </p:nvPr>
        </p:nvSpPr>
        <p:spPr bwMode="auto">
          <a:xfrm>
            <a:off x="4720685" y="3303341"/>
            <a:ext cx="759813" cy="21419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compatLnSpc="1">
            <a:prstTxWarp prst="textNoShape">
              <a:avLst/>
            </a:prstTxWarp>
            <a:noAutofit/>
          </a:bodyPr>
          <a:lstStyle/>
          <a:p>
            <a:pPr lvl="0" algn="ctr">
              <a:defRPr/>
            </a:pPr>
            <a:r>
              <a:rPr lang="it-IT" sz="1400" b="1" i="1" dirty="0">
                <a:solidFill>
                  <a:srgbClr val="2D3D4D"/>
                </a:solidFill>
                <a:latin typeface="Arial" panose="020B0604020202020204" pitchFamily="34" charset="0"/>
                <a:cs typeface="Arial" panose="020B0604020202020204" pitchFamily="34" charset="0"/>
                <a:sym typeface="Arial" panose="020B0604020202020204" pitchFamily="34" charset="0"/>
              </a:rPr>
              <a:t>25,4</a:t>
            </a:r>
          </a:p>
        </p:txBody>
      </p:sp>
      <p:sp>
        <p:nvSpPr>
          <p:cNvPr id="18" name="CasellaDiTesto 17">
            <a:extLst>
              <a:ext uri="{FF2B5EF4-FFF2-40B4-BE49-F238E27FC236}">
                <a16:creationId xmlns:a16="http://schemas.microsoft.com/office/drawing/2014/main" id="{2FF745C8-31B6-031A-EBA6-A01DD0FA7866}"/>
              </a:ext>
            </a:extLst>
          </p:cNvPr>
          <p:cNvSpPr txBox="1"/>
          <p:nvPr/>
        </p:nvSpPr>
        <p:spPr>
          <a:xfrm>
            <a:off x="4255233" y="4287992"/>
            <a:ext cx="1629243"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Arial" panose="020B0604020202020204" pitchFamily="34" charset="0"/>
              </a:rPr>
              <a:t>SMART TV            PRIMA CASA </a:t>
            </a:r>
          </a:p>
        </p:txBody>
      </p:sp>
      <p:sp>
        <p:nvSpPr>
          <p:cNvPr id="19" name="Rettangolo 18">
            <a:extLst>
              <a:ext uri="{FF2B5EF4-FFF2-40B4-BE49-F238E27FC236}">
                <a16:creationId xmlns:a16="http://schemas.microsoft.com/office/drawing/2014/main" id="{C19B4A86-E0BA-A766-B7FF-403489E53C0D}"/>
              </a:ext>
            </a:extLst>
          </p:cNvPr>
          <p:cNvSpPr/>
          <p:nvPr>
            <p:custDataLst>
              <p:tags r:id="rId3"/>
            </p:custDataLst>
          </p:nvPr>
        </p:nvSpPr>
        <p:spPr bwMode="auto">
          <a:xfrm>
            <a:off x="6111593" y="2362140"/>
            <a:ext cx="759813" cy="21419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compatLnSpc="1">
            <a:prstTxWarp prst="textNoShape">
              <a:avLst/>
            </a:prstTxWarp>
            <a:noAutofit/>
          </a:bodyPr>
          <a:lstStyle/>
          <a:p>
            <a:pPr lvl="0" algn="ctr">
              <a:defRPr/>
            </a:pPr>
            <a:r>
              <a:rPr lang="it-IT" sz="1400" b="1" i="1" dirty="0">
                <a:solidFill>
                  <a:srgbClr val="2D3D4D"/>
                </a:solidFill>
                <a:latin typeface="Arial" panose="020B0604020202020204" pitchFamily="34" charset="0"/>
                <a:cs typeface="Arial" panose="020B0604020202020204" pitchFamily="34" charset="0"/>
                <a:sym typeface="Arial" panose="020B0604020202020204" pitchFamily="34" charset="0"/>
              </a:rPr>
              <a:t>50,6</a:t>
            </a:r>
          </a:p>
        </p:txBody>
      </p:sp>
      <p:sp>
        <p:nvSpPr>
          <p:cNvPr id="20" name="CasellaDiTesto 19">
            <a:extLst>
              <a:ext uri="{FF2B5EF4-FFF2-40B4-BE49-F238E27FC236}">
                <a16:creationId xmlns:a16="http://schemas.microsoft.com/office/drawing/2014/main" id="{42A59E74-35FD-F125-C01E-AB3C9F5B091A}"/>
              </a:ext>
            </a:extLst>
          </p:cNvPr>
          <p:cNvSpPr txBox="1"/>
          <p:nvPr/>
        </p:nvSpPr>
        <p:spPr>
          <a:xfrm>
            <a:off x="5680098" y="4283516"/>
            <a:ext cx="1647975" cy="276999"/>
          </a:xfrm>
          <a:prstGeom prst="rect">
            <a:avLst/>
          </a:prstGeom>
          <a:noFill/>
          <a:ln>
            <a:noFill/>
          </a:ln>
        </p:spPr>
        <p:txBody>
          <a:bodyPr wrap="square" rtlCol="0">
            <a:spAutoFit/>
          </a:bodyPr>
          <a:lstStyle>
            <a:defPPr>
              <a:defRPr lang="it-IT"/>
            </a:defPPr>
            <a:lvl1pPr algn="ctr">
              <a:defRPr sz="1050" b="1">
                <a:solidFill>
                  <a:srgbClr val="2D3D4E"/>
                </a:solidFill>
                <a:latin typeface="Circular Pro Bold" panose="020B0604020101020102" pitchFamily="34" charset="77"/>
                <a:cs typeface="Circular Pro Bold" panose="020B0604020101020102"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Arial" panose="020B0604020202020204" pitchFamily="34" charset="0"/>
              </a:rPr>
              <a:t>SMARTPHONE</a:t>
            </a:r>
          </a:p>
        </p:txBody>
      </p:sp>
      <p:sp>
        <p:nvSpPr>
          <p:cNvPr id="21" name="Rettangolo 20">
            <a:extLst>
              <a:ext uri="{FF2B5EF4-FFF2-40B4-BE49-F238E27FC236}">
                <a16:creationId xmlns:a16="http://schemas.microsoft.com/office/drawing/2014/main" id="{5D4AFC95-E83B-CB1E-5F8D-5C7FCB20F2DA}"/>
              </a:ext>
            </a:extLst>
          </p:cNvPr>
          <p:cNvSpPr/>
          <p:nvPr>
            <p:custDataLst>
              <p:tags r:id="rId4"/>
            </p:custDataLst>
          </p:nvPr>
        </p:nvSpPr>
        <p:spPr bwMode="auto">
          <a:xfrm>
            <a:off x="7490264" y="2096109"/>
            <a:ext cx="759813" cy="21335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compatLnSpc="1">
            <a:prstTxWarp prst="textNoShape">
              <a:avLst/>
            </a:prstTxWarp>
            <a:noAutofit/>
          </a:bodyPr>
          <a:lstStyle/>
          <a:p>
            <a:pPr lvl="0" algn="ctr">
              <a:defRPr/>
            </a:pPr>
            <a:r>
              <a:rPr lang="it-IT" sz="1400" b="1" i="1" dirty="0">
                <a:solidFill>
                  <a:srgbClr val="2D3D4D"/>
                </a:solidFill>
                <a:latin typeface="Arial" panose="020B0604020202020204" pitchFamily="34" charset="0"/>
                <a:cs typeface="Arial" panose="020B0604020202020204" pitchFamily="34" charset="0"/>
                <a:sym typeface="Arial" panose="020B0604020202020204" pitchFamily="34" charset="0"/>
              </a:rPr>
              <a:t>20,4</a:t>
            </a:r>
          </a:p>
        </p:txBody>
      </p:sp>
      <p:sp>
        <p:nvSpPr>
          <p:cNvPr id="22" name="CasellaDiTesto 21">
            <a:extLst>
              <a:ext uri="{FF2B5EF4-FFF2-40B4-BE49-F238E27FC236}">
                <a16:creationId xmlns:a16="http://schemas.microsoft.com/office/drawing/2014/main" id="{DD8B54DB-5AA9-4B7B-010D-E0C213E9443F}"/>
              </a:ext>
            </a:extLst>
          </p:cNvPr>
          <p:cNvSpPr txBox="1"/>
          <p:nvPr/>
        </p:nvSpPr>
        <p:spPr>
          <a:xfrm>
            <a:off x="6711417" y="4287991"/>
            <a:ext cx="2357774" cy="461665"/>
          </a:xfrm>
          <a:prstGeom prst="rect">
            <a:avLst/>
          </a:prstGeom>
          <a:noFill/>
          <a:ln>
            <a:noFill/>
          </a:ln>
        </p:spPr>
        <p:txBody>
          <a:bodyPr wrap="square" rtlCol="0">
            <a:spAutoFit/>
          </a:bodyPr>
          <a:lstStyle>
            <a:defPPr>
              <a:defRPr lang="it-IT"/>
            </a:defPPr>
            <a:lvl1pPr algn="ctr">
              <a:defRPr sz="1050" b="1">
                <a:solidFill>
                  <a:srgbClr val="2D3D4E"/>
                </a:solidFill>
                <a:latin typeface="Circular Pro Bold" panose="020B0604020101020102" pitchFamily="34" charset="77"/>
                <a:cs typeface="Circular Pro Bold" panose="020B0604020101020102"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Arial" panose="020B0604020202020204" pitchFamily="34" charset="0"/>
              </a:rPr>
              <a:t>COMPUTER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Arial" panose="020B0604020202020204" pitchFamily="34" charset="0"/>
              </a:rPr>
              <a:t>FISSI/PORTATILI </a:t>
            </a:r>
          </a:p>
        </p:txBody>
      </p:sp>
      <p:sp>
        <p:nvSpPr>
          <p:cNvPr id="23" name="Rettangolo 22">
            <a:extLst>
              <a:ext uri="{FF2B5EF4-FFF2-40B4-BE49-F238E27FC236}">
                <a16:creationId xmlns:a16="http://schemas.microsoft.com/office/drawing/2014/main" id="{1022F39C-AAC6-BD70-7B83-5B98B23B798A}"/>
              </a:ext>
            </a:extLst>
          </p:cNvPr>
          <p:cNvSpPr/>
          <p:nvPr>
            <p:custDataLst>
              <p:tags r:id="rId5"/>
            </p:custDataLst>
          </p:nvPr>
        </p:nvSpPr>
        <p:spPr bwMode="auto">
          <a:xfrm>
            <a:off x="8944927" y="1960082"/>
            <a:ext cx="759813" cy="21335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compatLnSpc="1">
            <a:prstTxWarp prst="textNoShape">
              <a:avLst/>
            </a:prstTxWarp>
            <a:noAutofit/>
          </a:bodyPr>
          <a:lstStyle/>
          <a:p>
            <a:pPr lvl="0" algn="ctr">
              <a:defRPr/>
            </a:pPr>
            <a:r>
              <a:rPr lang="it-IT" sz="1400" b="1" i="1" dirty="0">
                <a:solidFill>
                  <a:srgbClr val="2D3D4D"/>
                </a:solidFill>
                <a:latin typeface="Arial" panose="020B0604020202020204" pitchFamily="34" charset="0"/>
                <a:cs typeface="Arial" panose="020B0604020202020204" pitchFamily="34" charset="0"/>
                <a:sym typeface="Arial" panose="020B0604020202020204" pitchFamily="34" charset="0"/>
              </a:rPr>
              <a:t>7,5</a:t>
            </a:r>
          </a:p>
        </p:txBody>
      </p:sp>
      <p:sp>
        <p:nvSpPr>
          <p:cNvPr id="24" name="CasellaDiTesto 23">
            <a:extLst>
              <a:ext uri="{FF2B5EF4-FFF2-40B4-BE49-F238E27FC236}">
                <a16:creationId xmlns:a16="http://schemas.microsoft.com/office/drawing/2014/main" id="{5ED5F790-D469-EEE7-DFB1-3401A79C6075}"/>
              </a:ext>
            </a:extLst>
          </p:cNvPr>
          <p:cNvSpPr txBox="1"/>
          <p:nvPr/>
        </p:nvSpPr>
        <p:spPr>
          <a:xfrm>
            <a:off x="8481563" y="4287440"/>
            <a:ext cx="1647975" cy="276999"/>
          </a:xfrm>
          <a:prstGeom prst="rect">
            <a:avLst/>
          </a:prstGeom>
          <a:noFill/>
          <a:ln>
            <a:noFill/>
          </a:ln>
        </p:spPr>
        <p:txBody>
          <a:bodyPr wrap="square" rtlCol="0">
            <a:spAutoFit/>
          </a:bodyPr>
          <a:lstStyle>
            <a:defPPr>
              <a:defRPr lang="it-IT"/>
            </a:defPPr>
            <a:lvl1pPr algn="ctr">
              <a:defRPr sz="1050" b="1">
                <a:solidFill>
                  <a:srgbClr val="2D3D4E"/>
                </a:solidFill>
                <a:latin typeface="Circular Pro Bold" panose="020B0604020101020102" pitchFamily="34" charset="77"/>
                <a:cs typeface="Circular Pro Bold" panose="020B0604020101020102"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Arial" panose="020B0604020202020204" pitchFamily="34" charset="0"/>
              </a:rPr>
              <a:t>TABLET</a:t>
            </a:r>
          </a:p>
        </p:txBody>
      </p:sp>
      <p:sp>
        <p:nvSpPr>
          <p:cNvPr id="25" name="Rettangolo 24">
            <a:extLst>
              <a:ext uri="{FF2B5EF4-FFF2-40B4-BE49-F238E27FC236}">
                <a16:creationId xmlns:a16="http://schemas.microsoft.com/office/drawing/2014/main" id="{03454541-EA2D-299E-3283-573CB2250C69}"/>
              </a:ext>
            </a:extLst>
          </p:cNvPr>
          <p:cNvSpPr/>
          <p:nvPr>
            <p:custDataLst>
              <p:tags r:id="rId6"/>
            </p:custDataLst>
          </p:nvPr>
        </p:nvSpPr>
        <p:spPr bwMode="auto">
          <a:xfrm>
            <a:off x="10290798" y="1974271"/>
            <a:ext cx="901915" cy="20673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compatLnSpc="1">
            <a:prstTxWarp prst="textNoShape">
              <a:avLst/>
            </a:prstTxWarp>
            <a:noAutofit/>
          </a:bodyPr>
          <a:lstStyle/>
          <a:p>
            <a:pPr lvl="0" algn="ctr">
              <a:defRPr/>
            </a:pPr>
            <a:r>
              <a:rPr lang="it-IT" sz="1400" b="1" i="1" dirty="0">
                <a:solidFill>
                  <a:srgbClr val="2D3D4D"/>
                </a:solidFill>
                <a:latin typeface="Arial" panose="020B0604020202020204" pitchFamily="34" charset="0"/>
                <a:cs typeface="Arial" panose="020B0604020202020204" pitchFamily="34" charset="0"/>
                <a:sym typeface="Arial" panose="020B0604020202020204" pitchFamily="34" charset="0"/>
              </a:rPr>
              <a:t>122,8</a:t>
            </a:r>
          </a:p>
        </p:txBody>
      </p:sp>
      <p:sp>
        <p:nvSpPr>
          <p:cNvPr id="26" name="CasellaDiTesto 25">
            <a:extLst>
              <a:ext uri="{FF2B5EF4-FFF2-40B4-BE49-F238E27FC236}">
                <a16:creationId xmlns:a16="http://schemas.microsoft.com/office/drawing/2014/main" id="{A4451956-3C01-7F12-D965-043543DD5D6D}"/>
              </a:ext>
            </a:extLst>
          </p:cNvPr>
          <p:cNvSpPr txBox="1"/>
          <p:nvPr/>
        </p:nvSpPr>
        <p:spPr>
          <a:xfrm>
            <a:off x="9900754" y="4290685"/>
            <a:ext cx="1647975" cy="276999"/>
          </a:xfrm>
          <a:prstGeom prst="rect">
            <a:avLst/>
          </a:prstGeom>
          <a:noFill/>
          <a:ln>
            <a:noFill/>
          </a:ln>
        </p:spPr>
        <p:txBody>
          <a:bodyPr wrap="square" rtlCol="0">
            <a:spAutoFit/>
          </a:bodyPr>
          <a:lstStyle>
            <a:defPPr>
              <a:defRPr lang="it-IT"/>
            </a:defPPr>
            <a:lvl1pPr algn="ctr">
              <a:defRPr sz="1050" b="1">
                <a:solidFill>
                  <a:srgbClr val="2D3D4E"/>
                </a:solidFill>
                <a:latin typeface="Circular Pro Bold" panose="020B0604020101020102" pitchFamily="34" charset="77"/>
                <a:cs typeface="Circular Pro Bold" panose="020B0604020101020102"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solidFill>
                  <a:srgbClr val="2D3D4D"/>
                </a:solidFill>
                <a:effectLst/>
                <a:uLnTx/>
                <a:uFillTx/>
                <a:latin typeface="Arial" panose="020B0604020202020204" pitchFamily="34" charset="0"/>
                <a:cs typeface="Arial" panose="020B0604020202020204" pitchFamily="34" charset="0"/>
                <a:sym typeface="Arial" panose="020B0604020202020204" pitchFamily="34" charset="0"/>
              </a:rPr>
              <a:t>TOTALE SCHERMI</a:t>
            </a:r>
          </a:p>
        </p:txBody>
      </p:sp>
      <p:sp>
        <p:nvSpPr>
          <p:cNvPr id="27" name="Rettangolo 26">
            <a:extLst>
              <a:ext uri="{FF2B5EF4-FFF2-40B4-BE49-F238E27FC236}">
                <a16:creationId xmlns:a16="http://schemas.microsoft.com/office/drawing/2014/main" id="{1078DE8D-CE65-5517-6FBC-B760B319C213}"/>
              </a:ext>
            </a:extLst>
          </p:cNvPr>
          <p:cNvSpPr/>
          <p:nvPr/>
        </p:nvSpPr>
        <p:spPr>
          <a:xfrm>
            <a:off x="4677951" y="3538205"/>
            <a:ext cx="783809" cy="381600"/>
          </a:xfrm>
          <a:prstGeom prst="rect">
            <a:avLst/>
          </a:prstGeom>
          <a:solidFill>
            <a:srgbClr val="55FFB2"/>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ttangolo 27">
            <a:extLst>
              <a:ext uri="{FF2B5EF4-FFF2-40B4-BE49-F238E27FC236}">
                <a16:creationId xmlns:a16="http://schemas.microsoft.com/office/drawing/2014/main" id="{52CDCA5B-A21A-BC6F-F903-986183ABF4CC}"/>
              </a:ext>
            </a:extLst>
          </p:cNvPr>
          <p:cNvSpPr/>
          <p:nvPr/>
        </p:nvSpPr>
        <p:spPr>
          <a:xfrm>
            <a:off x="8906362" y="2217967"/>
            <a:ext cx="798378" cy="146527"/>
          </a:xfrm>
          <a:prstGeom prst="rect">
            <a:avLst/>
          </a:prstGeom>
          <a:solidFill>
            <a:srgbClr val="55FFB2"/>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Parentesi graffa aperta 28">
            <a:extLst>
              <a:ext uri="{FF2B5EF4-FFF2-40B4-BE49-F238E27FC236}">
                <a16:creationId xmlns:a16="http://schemas.microsoft.com/office/drawing/2014/main" id="{DF181CEA-5CDD-D299-1CB9-F098D2BB4EEA}"/>
              </a:ext>
            </a:extLst>
          </p:cNvPr>
          <p:cNvSpPr/>
          <p:nvPr/>
        </p:nvSpPr>
        <p:spPr>
          <a:xfrm rot="5400000">
            <a:off x="4259925" y="2107077"/>
            <a:ext cx="214196" cy="2187371"/>
          </a:xfrm>
          <a:prstGeom prst="leftBrace">
            <a:avLst>
              <a:gd name="adj1" fmla="val 8333"/>
              <a:gd name="adj2" fmla="val 51346"/>
            </a:avLst>
          </a:prstGeom>
          <a:ln w="19050">
            <a:solidFill>
              <a:srgbClr val="384D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ttangolo 29">
            <a:extLst>
              <a:ext uri="{FF2B5EF4-FFF2-40B4-BE49-F238E27FC236}">
                <a16:creationId xmlns:a16="http://schemas.microsoft.com/office/drawing/2014/main" id="{3A21BDE5-5B8C-E184-EC12-F6EA3D141BF8}"/>
              </a:ext>
            </a:extLst>
          </p:cNvPr>
          <p:cNvSpPr/>
          <p:nvPr>
            <p:custDataLst>
              <p:tags r:id="rId7"/>
            </p:custDataLst>
          </p:nvPr>
        </p:nvSpPr>
        <p:spPr bwMode="auto">
          <a:xfrm>
            <a:off x="3922657" y="2796483"/>
            <a:ext cx="817055" cy="2067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compatLnSpc="1">
            <a:prstTxWarp prst="textNoShape">
              <a:avLst/>
            </a:prstTxWarp>
            <a:noAutofit/>
          </a:bodyPr>
          <a:lstStyle/>
          <a:p>
            <a:pPr lvl="0" algn="ctr">
              <a:defRPr/>
            </a:pPr>
            <a:r>
              <a:rPr lang="it-IT" sz="1400" b="1" i="1" dirty="0">
                <a:solidFill>
                  <a:srgbClr val="2D3D4D"/>
                </a:solidFill>
                <a:latin typeface="Arial" panose="020B0604020202020204" pitchFamily="34" charset="0"/>
                <a:cs typeface="Arial" panose="020B0604020202020204" pitchFamily="34" charset="0"/>
                <a:sym typeface="Arial" panose="020B0604020202020204" pitchFamily="34" charset="0"/>
              </a:rPr>
              <a:t>44,3</a:t>
            </a:r>
          </a:p>
        </p:txBody>
      </p:sp>
      <p:cxnSp>
        <p:nvCxnSpPr>
          <p:cNvPr id="31" name="Connettore 1 30">
            <a:extLst>
              <a:ext uri="{FF2B5EF4-FFF2-40B4-BE49-F238E27FC236}">
                <a16:creationId xmlns:a16="http://schemas.microsoft.com/office/drawing/2014/main" id="{08C9C382-ACBD-CB88-33B0-25C45B61B03B}"/>
              </a:ext>
            </a:extLst>
          </p:cNvPr>
          <p:cNvCxnSpPr>
            <a:cxnSpLocks/>
          </p:cNvCxnSpPr>
          <p:nvPr/>
        </p:nvCxnSpPr>
        <p:spPr>
          <a:xfrm>
            <a:off x="6880943" y="2609375"/>
            <a:ext cx="6208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DE5B07AB-DD08-55CE-4C62-6F19249BAF5E}"/>
              </a:ext>
            </a:extLst>
          </p:cNvPr>
          <p:cNvCxnSpPr>
            <a:cxnSpLocks/>
          </p:cNvCxnSpPr>
          <p:nvPr/>
        </p:nvCxnSpPr>
        <p:spPr>
          <a:xfrm>
            <a:off x="4057146" y="3916001"/>
            <a:ext cx="6208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41581CEF-DD03-3C4F-D73A-C4895DCB4B5F}"/>
              </a:ext>
            </a:extLst>
          </p:cNvPr>
          <p:cNvCxnSpPr>
            <a:cxnSpLocks/>
          </p:cNvCxnSpPr>
          <p:nvPr/>
        </p:nvCxnSpPr>
        <p:spPr>
          <a:xfrm>
            <a:off x="5460709" y="3538206"/>
            <a:ext cx="62185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5" name="Elemento grafico 44" descr="Smartphone con riempimento a tinta unita">
            <a:extLst>
              <a:ext uri="{FF2B5EF4-FFF2-40B4-BE49-F238E27FC236}">
                <a16:creationId xmlns:a16="http://schemas.microsoft.com/office/drawing/2014/main" id="{AA52576B-D19F-6BFF-32EB-70903A1588E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rot="10800000">
            <a:off x="6253148" y="5019543"/>
            <a:ext cx="451126" cy="406749"/>
          </a:xfrm>
          <a:prstGeom prst="rect">
            <a:avLst/>
          </a:prstGeom>
        </p:spPr>
      </p:pic>
      <p:grpSp>
        <p:nvGrpSpPr>
          <p:cNvPr id="52" name="Gruppo 51">
            <a:extLst>
              <a:ext uri="{FF2B5EF4-FFF2-40B4-BE49-F238E27FC236}">
                <a16:creationId xmlns:a16="http://schemas.microsoft.com/office/drawing/2014/main" id="{C106AD57-AAAC-6361-F5F9-AFE2F726DACD}"/>
              </a:ext>
            </a:extLst>
          </p:cNvPr>
          <p:cNvGrpSpPr/>
          <p:nvPr/>
        </p:nvGrpSpPr>
        <p:grpSpPr>
          <a:xfrm>
            <a:off x="8984120" y="4910999"/>
            <a:ext cx="681425" cy="623841"/>
            <a:chOff x="4665313" y="4371030"/>
            <a:chExt cx="1362469" cy="1567180"/>
          </a:xfrm>
          <a:solidFill>
            <a:schemeClr val="tx1"/>
          </a:solidFill>
        </p:grpSpPr>
        <p:pic>
          <p:nvPicPr>
            <p:cNvPr id="53" name="Elemento grafico 52" descr="Tablet con riempimento a tinta unita">
              <a:extLst>
                <a:ext uri="{FF2B5EF4-FFF2-40B4-BE49-F238E27FC236}">
                  <a16:creationId xmlns:a16="http://schemas.microsoft.com/office/drawing/2014/main" id="{B5980B01-561A-6D2A-F034-9D8113185F9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665313" y="4371030"/>
              <a:ext cx="1362469" cy="1567180"/>
            </a:xfrm>
            <a:prstGeom prst="rect">
              <a:avLst/>
            </a:prstGeom>
          </p:spPr>
        </p:pic>
        <p:pic>
          <p:nvPicPr>
            <p:cNvPr id="54" name="Elemento grafico 53" descr="Touchscreen con riempimento a tinta unita">
              <a:extLst>
                <a:ext uri="{FF2B5EF4-FFF2-40B4-BE49-F238E27FC236}">
                  <a16:creationId xmlns:a16="http://schemas.microsoft.com/office/drawing/2014/main" id="{AF694C6C-EDBE-5DCE-ED7F-1926D4CE1AA6}"/>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344886" y="4963698"/>
              <a:ext cx="505820" cy="505820"/>
            </a:xfrm>
            <a:prstGeom prst="rect">
              <a:avLst/>
            </a:prstGeom>
          </p:spPr>
        </p:pic>
      </p:grpSp>
      <p:grpSp>
        <p:nvGrpSpPr>
          <p:cNvPr id="2" name="Gruppo 1">
            <a:extLst>
              <a:ext uri="{FF2B5EF4-FFF2-40B4-BE49-F238E27FC236}">
                <a16:creationId xmlns:a16="http://schemas.microsoft.com/office/drawing/2014/main" id="{1F0ECF3C-F5C4-0256-D320-C8169024E92A}"/>
              </a:ext>
            </a:extLst>
          </p:cNvPr>
          <p:cNvGrpSpPr/>
          <p:nvPr/>
        </p:nvGrpSpPr>
        <p:grpSpPr>
          <a:xfrm>
            <a:off x="3299701" y="4973423"/>
            <a:ext cx="813861" cy="508657"/>
            <a:chOff x="1378710" y="5028353"/>
            <a:chExt cx="957045" cy="647383"/>
          </a:xfrm>
          <a:solidFill>
            <a:srgbClr val="2D3D4D"/>
          </a:solidFill>
        </p:grpSpPr>
        <p:pic>
          <p:nvPicPr>
            <p:cNvPr id="8" name="Elemento grafico 7" descr="Televisione con riempimento a tinta unita">
              <a:extLst>
                <a:ext uri="{FF2B5EF4-FFF2-40B4-BE49-F238E27FC236}">
                  <a16:creationId xmlns:a16="http://schemas.microsoft.com/office/drawing/2014/main" id="{0F79A419-B868-BBC7-AA88-702855E2D11E}"/>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378710" y="5028353"/>
              <a:ext cx="664335" cy="647383"/>
            </a:xfrm>
            <a:prstGeom prst="rect">
              <a:avLst/>
            </a:prstGeom>
          </p:spPr>
        </p:pic>
        <p:pic>
          <p:nvPicPr>
            <p:cNvPr id="34" name="Elemento grafico 33" descr="Telecomando contorno">
              <a:extLst>
                <a:ext uri="{FF2B5EF4-FFF2-40B4-BE49-F238E27FC236}">
                  <a16:creationId xmlns:a16="http://schemas.microsoft.com/office/drawing/2014/main" id="{9D811BDF-8CD9-3237-6AF0-AEC9C3D326E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982650" y="5149388"/>
              <a:ext cx="353105" cy="353105"/>
            </a:xfrm>
            <a:prstGeom prst="rect">
              <a:avLst/>
            </a:prstGeom>
          </p:spPr>
        </p:pic>
      </p:grpSp>
      <p:pic>
        <p:nvPicPr>
          <p:cNvPr id="38" name="Elemento grafico 37" descr="Monitor con riempimento a tinta unita">
            <a:extLst>
              <a:ext uri="{FF2B5EF4-FFF2-40B4-BE49-F238E27FC236}">
                <a16:creationId xmlns:a16="http://schemas.microsoft.com/office/drawing/2014/main" id="{A6EFD026-2586-3E04-2782-CDE1A2F5FBC7}"/>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785602" y="4949625"/>
            <a:ext cx="546587" cy="546587"/>
          </a:xfrm>
          <a:prstGeom prst="rect">
            <a:avLst/>
          </a:prstGeom>
        </p:spPr>
      </p:pic>
      <p:pic>
        <p:nvPicPr>
          <p:cNvPr id="50" name="Elemento grafico 49" descr="Internet con riempimento a tinta unita">
            <a:extLst>
              <a:ext uri="{FF2B5EF4-FFF2-40B4-BE49-F238E27FC236}">
                <a16:creationId xmlns:a16="http://schemas.microsoft.com/office/drawing/2014/main" id="{24BEDFD6-49B1-2F99-B74D-1BC42AD28696}"/>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7568652" y="4887508"/>
            <a:ext cx="660316" cy="660316"/>
          </a:xfrm>
          <a:prstGeom prst="rect">
            <a:avLst/>
          </a:prstGeom>
        </p:spPr>
      </p:pic>
    </p:spTree>
    <p:extLst>
      <p:ext uri="{BB962C8B-B14F-4D97-AF65-F5344CB8AC3E}">
        <p14:creationId xmlns:p14="http://schemas.microsoft.com/office/powerpoint/2010/main" val="264116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4375-8AA7-0A91-5459-9C55823E2E71}"/>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17969772-F78A-782D-51DD-6D9898D01666}"/>
              </a:ext>
            </a:extLst>
          </p:cNvPr>
          <p:cNvSpPr>
            <a:spLocks noGrp="1"/>
          </p:cNvSpPr>
          <p:nvPr>
            <p:ph type="title"/>
          </p:nvPr>
        </p:nvSpPr>
        <p:spPr/>
        <p:txBody>
          <a:bodyPr/>
          <a:lstStyle/>
          <a:p>
            <a:r>
              <a:rPr lang="it-IT" dirty="0"/>
              <a:t>Nelle famiglie in media ci sono 1,8 televisori e 3,2 «secondi schermi» </a:t>
            </a:r>
            <a:br>
              <a:rPr lang="it-IT" dirty="0"/>
            </a:br>
            <a:br>
              <a:rPr lang="it-IT" dirty="0"/>
            </a:br>
            <a:endParaRPr lang="it-IT" dirty="0"/>
          </a:p>
        </p:txBody>
      </p:sp>
      <p:sp>
        <p:nvSpPr>
          <p:cNvPr id="40" name="Text Box">
            <a:extLst>
              <a:ext uri="{FF2B5EF4-FFF2-40B4-BE49-F238E27FC236}">
                <a16:creationId xmlns:a16="http://schemas.microsoft.com/office/drawing/2014/main" id="{5CD7ABE6-2E41-6427-540A-F2F647CC9911}"/>
              </a:ext>
              <a:ext uri="{C183D7F6-B498-43B3-948B-1728B52AA6E4}">
                <adec:decorative xmlns:adec="http://schemas.microsoft.com/office/drawing/2017/decorative" val="1"/>
              </a:ext>
            </a:extLst>
          </p:cNvPr>
          <p:cNvSpPr/>
          <p:nvPr/>
        </p:nvSpPr>
        <p:spPr>
          <a:xfrm flipV="1">
            <a:off x="3013922" y="800100"/>
            <a:ext cx="2631296" cy="2018618"/>
          </a:xfrm>
          <a:prstGeom prst="snip1Rect">
            <a:avLst>
              <a:gd name="adj" fmla="val 14766"/>
            </a:avLst>
          </a:prstGeom>
          <a:solidFill>
            <a:srgbClr val="00E1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Divisione 40">
            <a:extLst>
              <a:ext uri="{FF2B5EF4-FFF2-40B4-BE49-F238E27FC236}">
                <a16:creationId xmlns:a16="http://schemas.microsoft.com/office/drawing/2014/main" id="{05E43A2A-8839-98A9-90C4-594CB25BCBE3}"/>
              </a:ext>
            </a:extLst>
          </p:cNvPr>
          <p:cNvSpPr/>
          <p:nvPr/>
        </p:nvSpPr>
        <p:spPr>
          <a:xfrm>
            <a:off x="5693344" y="1632287"/>
            <a:ext cx="368968" cy="354244"/>
          </a:xfrm>
          <a:prstGeom prst="mathDivide">
            <a:avLst/>
          </a:prstGeom>
          <a:solidFill>
            <a:srgbClr val="2D3D4E"/>
          </a:solidFill>
          <a:ln w="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2D3D4E"/>
              </a:solidFill>
              <a:effectLst/>
              <a:uLnTx/>
              <a:uFillTx/>
              <a:latin typeface="Calibri" panose="020F0502020204030204"/>
              <a:ea typeface="+mn-ea"/>
              <a:cs typeface="+mn-cs"/>
            </a:endParaRPr>
          </a:p>
        </p:txBody>
      </p:sp>
      <p:sp>
        <p:nvSpPr>
          <p:cNvPr id="42" name="CasellaDiTesto 41">
            <a:extLst>
              <a:ext uri="{FF2B5EF4-FFF2-40B4-BE49-F238E27FC236}">
                <a16:creationId xmlns:a16="http://schemas.microsoft.com/office/drawing/2014/main" id="{FE7E92CE-567B-32C6-2039-F039B2748178}"/>
              </a:ext>
            </a:extLst>
          </p:cNvPr>
          <p:cNvSpPr txBox="1"/>
          <p:nvPr/>
        </p:nvSpPr>
        <p:spPr>
          <a:xfrm>
            <a:off x="3000375" y="2045489"/>
            <a:ext cx="2644843" cy="523220"/>
          </a:xfrm>
          <a:prstGeom prst="rect">
            <a:avLst/>
          </a:prstGeom>
          <a:noFill/>
        </p:spPr>
        <p:txBody>
          <a:bodyPr wrap="square" rtlCol="0">
            <a:spAutoFit/>
          </a:bodyPr>
          <a:lstStyle>
            <a:defPPr>
              <a:defRPr lang="it-IT"/>
            </a:defPPr>
            <a:lvl1pPr algn="ctr">
              <a:defRPr b="1">
                <a:solidFill>
                  <a:srgbClr val="2D3D4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parco Tv* prima casa: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44,3 mln</a:t>
            </a:r>
          </a:p>
        </p:txBody>
      </p:sp>
      <p:grpSp>
        <p:nvGrpSpPr>
          <p:cNvPr id="43" name="Gruppo 42">
            <a:extLst>
              <a:ext uri="{FF2B5EF4-FFF2-40B4-BE49-F238E27FC236}">
                <a16:creationId xmlns:a16="http://schemas.microsoft.com/office/drawing/2014/main" id="{E53884E9-5F72-582F-C749-9D1CC7B4D1B7}"/>
              </a:ext>
            </a:extLst>
          </p:cNvPr>
          <p:cNvGrpSpPr/>
          <p:nvPr/>
        </p:nvGrpSpPr>
        <p:grpSpPr>
          <a:xfrm>
            <a:off x="3638163" y="999772"/>
            <a:ext cx="1427910" cy="892433"/>
            <a:chOff x="1378710" y="5028353"/>
            <a:chExt cx="957045" cy="647383"/>
          </a:xfrm>
          <a:solidFill>
            <a:srgbClr val="2D3D4D"/>
          </a:solidFill>
        </p:grpSpPr>
        <p:pic>
          <p:nvPicPr>
            <p:cNvPr id="44" name="Elemento grafico 43" descr="Televisione con riempimento a tinta unita">
              <a:extLst>
                <a:ext uri="{FF2B5EF4-FFF2-40B4-BE49-F238E27FC236}">
                  <a16:creationId xmlns:a16="http://schemas.microsoft.com/office/drawing/2014/main" id="{A3F9CCE5-AB74-117C-5EF3-FCB8D6859E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78710" y="5028353"/>
              <a:ext cx="664335" cy="647383"/>
            </a:xfrm>
            <a:prstGeom prst="rect">
              <a:avLst/>
            </a:prstGeom>
          </p:spPr>
        </p:pic>
        <p:pic>
          <p:nvPicPr>
            <p:cNvPr id="45" name="Elemento grafico 44" descr="Telecomando contorno">
              <a:extLst>
                <a:ext uri="{FF2B5EF4-FFF2-40B4-BE49-F238E27FC236}">
                  <a16:creationId xmlns:a16="http://schemas.microsoft.com/office/drawing/2014/main" id="{CD7B5F6F-51CC-D12D-7FF6-4FC38C9592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82650" y="5149388"/>
              <a:ext cx="353105" cy="353105"/>
            </a:xfrm>
            <a:prstGeom prst="rect">
              <a:avLst/>
            </a:prstGeom>
          </p:spPr>
        </p:pic>
      </p:grpSp>
      <p:sp>
        <p:nvSpPr>
          <p:cNvPr id="46" name="Text Box">
            <a:extLst>
              <a:ext uri="{FF2B5EF4-FFF2-40B4-BE49-F238E27FC236}">
                <a16:creationId xmlns:a16="http://schemas.microsoft.com/office/drawing/2014/main" id="{FBD490DA-1810-793E-7CBB-1CF207A8FADB}"/>
              </a:ext>
              <a:ext uri="{C183D7F6-B498-43B3-948B-1728B52AA6E4}">
                <adec:decorative xmlns:adec="http://schemas.microsoft.com/office/drawing/2017/decorative" val="1"/>
              </a:ext>
            </a:extLst>
          </p:cNvPr>
          <p:cNvSpPr/>
          <p:nvPr/>
        </p:nvSpPr>
        <p:spPr>
          <a:xfrm flipV="1">
            <a:off x="3013922" y="3408739"/>
            <a:ext cx="2631296" cy="2018618"/>
          </a:xfrm>
          <a:prstGeom prst="snip1Rect">
            <a:avLst>
              <a:gd name="adj" fmla="val 14766"/>
            </a:avLst>
          </a:prstGeom>
          <a:solidFill>
            <a:srgbClr val="00E1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CasellaDiTesto 46">
            <a:extLst>
              <a:ext uri="{FF2B5EF4-FFF2-40B4-BE49-F238E27FC236}">
                <a16:creationId xmlns:a16="http://schemas.microsoft.com/office/drawing/2014/main" id="{6ECFB6EB-29F1-1A47-9D34-5B765CC9F941}"/>
              </a:ext>
            </a:extLst>
          </p:cNvPr>
          <p:cNvSpPr txBox="1"/>
          <p:nvPr/>
        </p:nvSpPr>
        <p:spPr>
          <a:xfrm>
            <a:off x="3000375" y="4796678"/>
            <a:ext cx="26448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78,5  mln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totale «secondi schermi»</a:t>
            </a:r>
          </a:p>
        </p:txBody>
      </p:sp>
      <p:pic>
        <p:nvPicPr>
          <p:cNvPr id="48" name="Elemento grafico 47" descr="Smartphone con riempimento a tinta unita">
            <a:extLst>
              <a:ext uri="{FF2B5EF4-FFF2-40B4-BE49-F238E27FC236}">
                <a16:creationId xmlns:a16="http://schemas.microsoft.com/office/drawing/2014/main" id="{40434A9F-6C02-D295-D50D-2B210827B67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0800000">
            <a:off x="3170963" y="3562117"/>
            <a:ext cx="359584" cy="299691"/>
          </a:xfrm>
          <a:prstGeom prst="rect">
            <a:avLst/>
          </a:prstGeom>
        </p:spPr>
      </p:pic>
      <p:pic>
        <p:nvPicPr>
          <p:cNvPr id="49" name="Elemento grafico 48" descr="Internet contorno">
            <a:extLst>
              <a:ext uri="{FF2B5EF4-FFF2-40B4-BE49-F238E27FC236}">
                <a16:creationId xmlns:a16="http://schemas.microsoft.com/office/drawing/2014/main" id="{FD9BF934-612B-4524-AD29-8470C1A61D0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99942" y="3959593"/>
            <a:ext cx="330605" cy="345761"/>
          </a:xfrm>
          <a:prstGeom prst="rect">
            <a:avLst/>
          </a:prstGeom>
        </p:spPr>
      </p:pic>
      <p:grpSp>
        <p:nvGrpSpPr>
          <p:cNvPr id="50" name="Gruppo 49">
            <a:extLst>
              <a:ext uri="{FF2B5EF4-FFF2-40B4-BE49-F238E27FC236}">
                <a16:creationId xmlns:a16="http://schemas.microsoft.com/office/drawing/2014/main" id="{2599E743-74AB-D85C-1FD1-FCFB32DF67C1}"/>
              </a:ext>
            </a:extLst>
          </p:cNvPr>
          <p:cNvGrpSpPr/>
          <p:nvPr/>
        </p:nvGrpSpPr>
        <p:grpSpPr>
          <a:xfrm>
            <a:off x="3199942" y="4367271"/>
            <a:ext cx="372007" cy="348113"/>
            <a:chOff x="4460602" y="4371030"/>
            <a:chExt cx="1567180" cy="1567180"/>
          </a:xfrm>
          <a:solidFill>
            <a:srgbClr val="2D3D4D"/>
          </a:solidFill>
        </p:grpSpPr>
        <p:pic>
          <p:nvPicPr>
            <p:cNvPr id="51" name="Elemento grafico 50" descr="Tablet con riempimento a tinta unita">
              <a:extLst>
                <a:ext uri="{FF2B5EF4-FFF2-40B4-BE49-F238E27FC236}">
                  <a16:creationId xmlns:a16="http://schemas.microsoft.com/office/drawing/2014/main" id="{D2DA9B24-B7A3-EB32-CDEE-0215B1F6EEE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460602" y="4371030"/>
              <a:ext cx="1567180" cy="1567180"/>
            </a:xfrm>
            <a:prstGeom prst="rect">
              <a:avLst/>
            </a:prstGeom>
          </p:spPr>
        </p:pic>
        <p:pic>
          <p:nvPicPr>
            <p:cNvPr id="52" name="Elemento grafico 51" descr="Touchscreen con riempimento a tinta unita">
              <a:extLst>
                <a:ext uri="{FF2B5EF4-FFF2-40B4-BE49-F238E27FC236}">
                  <a16:creationId xmlns:a16="http://schemas.microsoft.com/office/drawing/2014/main" id="{8C275046-A78D-C1FB-A0ED-7E973947708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344886" y="4963698"/>
              <a:ext cx="505820" cy="505820"/>
            </a:xfrm>
            <a:prstGeom prst="rect">
              <a:avLst/>
            </a:prstGeom>
          </p:spPr>
        </p:pic>
      </p:grpSp>
      <p:sp>
        <p:nvSpPr>
          <p:cNvPr id="53" name="CasellaDiTesto 52">
            <a:extLst>
              <a:ext uri="{FF2B5EF4-FFF2-40B4-BE49-F238E27FC236}">
                <a16:creationId xmlns:a16="http://schemas.microsoft.com/office/drawing/2014/main" id="{F02F132C-8331-40C4-1983-F62FE366DBE4}"/>
              </a:ext>
            </a:extLst>
          </p:cNvPr>
          <p:cNvSpPr txBox="1"/>
          <p:nvPr/>
        </p:nvSpPr>
        <p:spPr>
          <a:xfrm>
            <a:off x="3546694" y="3550921"/>
            <a:ext cx="1992188" cy="276999"/>
          </a:xfrm>
          <a:prstGeom prst="rect">
            <a:avLst/>
          </a:prstGeom>
          <a:noFill/>
        </p:spPr>
        <p:txBody>
          <a:bodyPr wrap="square" rtlCol="0">
            <a:spAutoFit/>
          </a:bodyPr>
          <a:lstStyle>
            <a:defPPr>
              <a:defRPr lang="it-IT"/>
            </a:defPPr>
            <a:lvl1pPr>
              <a:defRPr sz="14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smartphone </a:t>
            </a:r>
            <a:r>
              <a:rPr kumimoji="0" lang="it-IT" sz="1200" b="1" i="1"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sym typeface="Arial" panose="020B0604020202020204" pitchFamily="34" charset="0"/>
              </a:rPr>
              <a:t>50,6 mln</a:t>
            </a:r>
            <a:endParaRPr kumimoji="0" lang="it-IT" sz="1200" b="1" i="1"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endParaRPr>
          </a:p>
        </p:txBody>
      </p:sp>
      <p:sp>
        <p:nvSpPr>
          <p:cNvPr id="54" name="CasellaDiTesto 53">
            <a:extLst>
              <a:ext uri="{FF2B5EF4-FFF2-40B4-BE49-F238E27FC236}">
                <a16:creationId xmlns:a16="http://schemas.microsoft.com/office/drawing/2014/main" id="{8005AB71-8866-B3D8-74C6-C5BB2A2255B7}"/>
              </a:ext>
            </a:extLst>
          </p:cNvPr>
          <p:cNvSpPr txBox="1"/>
          <p:nvPr/>
        </p:nvSpPr>
        <p:spPr>
          <a:xfrm>
            <a:off x="3546694" y="3959085"/>
            <a:ext cx="2202488" cy="276999"/>
          </a:xfrm>
          <a:prstGeom prst="rect">
            <a:avLst/>
          </a:prstGeom>
          <a:noFill/>
        </p:spPr>
        <p:txBody>
          <a:bodyPr wrap="square" rtlCol="0">
            <a:spAutoFit/>
          </a:bodyPr>
          <a:lstStyle>
            <a:defPPr>
              <a:defRPr lang="it-IT"/>
            </a:defPPr>
            <a:lvl1pPr>
              <a:defRPr sz="14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pc fissi/portatili </a:t>
            </a:r>
            <a:r>
              <a:rPr lang="it-IT" sz="1200" i="1" dirty="0">
                <a:solidFill>
                  <a:srgbClr val="2D3D4E"/>
                </a:solidFill>
                <a:latin typeface="Arial" panose="020B0604020202020204" pitchFamily="34" charset="0"/>
                <a:cs typeface="Arial" panose="020B0604020202020204" pitchFamily="34" charset="0"/>
                <a:sym typeface="Arial" panose="020B0604020202020204" pitchFamily="34" charset="0"/>
              </a:rPr>
              <a:t>20</a:t>
            </a:r>
            <a:r>
              <a:rPr kumimoji="0" lang="it-IT" sz="1200" b="1" i="1"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sym typeface="Arial" panose="020B0604020202020204" pitchFamily="34" charset="0"/>
              </a:rPr>
              <a:t>,4 mln</a:t>
            </a:r>
            <a:endParaRPr kumimoji="0" lang="it-IT" sz="1200" b="1" i="1"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endParaRPr>
          </a:p>
        </p:txBody>
      </p:sp>
      <p:sp>
        <p:nvSpPr>
          <p:cNvPr id="55" name="CasellaDiTesto 54">
            <a:extLst>
              <a:ext uri="{FF2B5EF4-FFF2-40B4-BE49-F238E27FC236}">
                <a16:creationId xmlns:a16="http://schemas.microsoft.com/office/drawing/2014/main" id="{33B1999E-64A0-DD5E-5628-5B190CEC768D}"/>
              </a:ext>
            </a:extLst>
          </p:cNvPr>
          <p:cNvSpPr txBox="1"/>
          <p:nvPr/>
        </p:nvSpPr>
        <p:spPr>
          <a:xfrm>
            <a:off x="3546694" y="4371355"/>
            <a:ext cx="19921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tablet </a:t>
            </a:r>
            <a:r>
              <a:rPr kumimoji="0" lang="it-IT" sz="1200" b="1" i="1"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sym typeface="Arial" panose="020B0604020202020204" pitchFamily="34" charset="0"/>
              </a:rPr>
              <a:t>7,5 mln</a:t>
            </a:r>
            <a:endParaRPr kumimoji="0" lang="it-IT" sz="1200" b="1" i="1"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endParaRPr>
          </a:p>
        </p:txBody>
      </p:sp>
      <p:sp>
        <p:nvSpPr>
          <p:cNvPr id="56" name="Divisione 55">
            <a:extLst>
              <a:ext uri="{FF2B5EF4-FFF2-40B4-BE49-F238E27FC236}">
                <a16:creationId xmlns:a16="http://schemas.microsoft.com/office/drawing/2014/main" id="{8FAC7967-D8E4-E7B4-771C-0A2D1FCFE87B}"/>
              </a:ext>
            </a:extLst>
          </p:cNvPr>
          <p:cNvSpPr/>
          <p:nvPr/>
        </p:nvSpPr>
        <p:spPr>
          <a:xfrm>
            <a:off x="5693344" y="4215128"/>
            <a:ext cx="368968" cy="354244"/>
          </a:xfrm>
          <a:prstGeom prst="mathDivide">
            <a:avLst/>
          </a:prstGeom>
          <a:solidFill>
            <a:srgbClr val="2D3D4E"/>
          </a:solidFill>
          <a:ln w="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2D3D4E"/>
              </a:solidFill>
              <a:effectLst/>
              <a:uLnTx/>
              <a:uFillTx/>
              <a:latin typeface="Calibri" panose="020F0502020204030204"/>
              <a:ea typeface="+mn-ea"/>
              <a:cs typeface="+mn-cs"/>
            </a:endParaRPr>
          </a:p>
        </p:txBody>
      </p:sp>
      <p:sp>
        <p:nvSpPr>
          <p:cNvPr id="57" name="Text Box">
            <a:extLst>
              <a:ext uri="{FF2B5EF4-FFF2-40B4-BE49-F238E27FC236}">
                <a16:creationId xmlns:a16="http://schemas.microsoft.com/office/drawing/2014/main" id="{FFDF435E-529F-10F4-D254-16CD7D149945}"/>
              </a:ext>
              <a:ext uri="{C183D7F6-B498-43B3-948B-1728B52AA6E4}">
                <adec:decorative xmlns:adec="http://schemas.microsoft.com/office/drawing/2017/decorative" val="1"/>
              </a:ext>
            </a:extLst>
          </p:cNvPr>
          <p:cNvSpPr/>
          <p:nvPr/>
        </p:nvSpPr>
        <p:spPr>
          <a:xfrm flipV="1">
            <a:off x="6126091" y="800100"/>
            <a:ext cx="2631296" cy="2018618"/>
          </a:xfrm>
          <a:prstGeom prst="snip1Rect">
            <a:avLst>
              <a:gd name="adj" fmla="val 14766"/>
            </a:avLst>
          </a:prstGeom>
          <a:solidFill>
            <a:srgbClr val="55FF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Text Box">
            <a:extLst>
              <a:ext uri="{FF2B5EF4-FFF2-40B4-BE49-F238E27FC236}">
                <a16:creationId xmlns:a16="http://schemas.microsoft.com/office/drawing/2014/main" id="{CAE0EC35-2210-7211-3C2F-3F5AFD075829}"/>
              </a:ext>
              <a:ext uri="{C183D7F6-B498-43B3-948B-1728B52AA6E4}">
                <adec:decorative xmlns:adec="http://schemas.microsoft.com/office/drawing/2017/decorative" val="1"/>
              </a:ext>
            </a:extLst>
          </p:cNvPr>
          <p:cNvSpPr/>
          <p:nvPr/>
        </p:nvSpPr>
        <p:spPr>
          <a:xfrm flipV="1">
            <a:off x="6126091" y="3408739"/>
            <a:ext cx="2631296" cy="2018618"/>
          </a:xfrm>
          <a:prstGeom prst="snip1Rect">
            <a:avLst>
              <a:gd name="adj" fmla="val 14766"/>
            </a:avLst>
          </a:prstGeom>
          <a:solidFill>
            <a:srgbClr val="55FF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Text Box">
            <a:extLst>
              <a:ext uri="{FF2B5EF4-FFF2-40B4-BE49-F238E27FC236}">
                <a16:creationId xmlns:a16="http://schemas.microsoft.com/office/drawing/2014/main" id="{C5343CF7-88C2-597B-0F9E-63922F90E480}"/>
              </a:ext>
              <a:ext uri="{C183D7F6-B498-43B3-948B-1728B52AA6E4}">
                <adec:decorative xmlns:adec="http://schemas.microsoft.com/office/drawing/2017/decorative" val="1"/>
              </a:ext>
            </a:extLst>
          </p:cNvPr>
          <p:cNvSpPr/>
          <p:nvPr/>
        </p:nvSpPr>
        <p:spPr>
          <a:xfrm flipV="1">
            <a:off x="9174091" y="800100"/>
            <a:ext cx="2631296" cy="2018618"/>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Text Box">
            <a:extLst>
              <a:ext uri="{FF2B5EF4-FFF2-40B4-BE49-F238E27FC236}">
                <a16:creationId xmlns:a16="http://schemas.microsoft.com/office/drawing/2014/main" id="{B4AC0023-5FAC-E97F-81FB-D5BDEF029CB5}"/>
              </a:ext>
              <a:ext uri="{C183D7F6-B498-43B3-948B-1728B52AA6E4}">
                <adec:decorative xmlns:adec="http://schemas.microsoft.com/office/drawing/2017/decorative" val="1"/>
              </a:ext>
            </a:extLst>
          </p:cNvPr>
          <p:cNvSpPr/>
          <p:nvPr/>
        </p:nvSpPr>
        <p:spPr>
          <a:xfrm flipV="1">
            <a:off x="9174091" y="3408739"/>
            <a:ext cx="2631296" cy="2018618"/>
          </a:xfrm>
          <a:prstGeom prst="snip1Rect">
            <a:avLst>
              <a:gd name="adj" fmla="val 14766"/>
            </a:avLst>
          </a:prstGeom>
          <a:solidFill>
            <a:srgbClr val="35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Uguale 60">
            <a:extLst>
              <a:ext uri="{FF2B5EF4-FFF2-40B4-BE49-F238E27FC236}">
                <a16:creationId xmlns:a16="http://schemas.microsoft.com/office/drawing/2014/main" id="{1C51B946-1743-6441-E32E-700B526C97E4}"/>
              </a:ext>
            </a:extLst>
          </p:cNvPr>
          <p:cNvSpPr/>
          <p:nvPr/>
        </p:nvSpPr>
        <p:spPr>
          <a:xfrm>
            <a:off x="8777143" y="1700354"/>
            <a:ext cx="377192" cy="218110"/>
          </a:xfrm>
          <a:prstGeom prst="mathEqual">
            <a:avLst/>
          </a:prstGeom>
          <a:solidFill>
            <a:srgbClr val="2D3D4E"/>
          </a:solidFill>
          <a:ln w="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2D3D4E"/>
              </a:solidFill>
              <a:effectLst/>
              <a:uLnTx/>
              <a:uFillTx/>
              <a:latin typeface="Calibri" panose="020F0502020204030204"/>
              <a:ea typeface="+mn-ea"/>
              <a:cs typeface="+mn-cs"/>
            </a:endParaRPr>
          </a:p>
        </p:txBody>
      </p:sp>
      <p:sp>
        <p:nvSpPr>
          <p:cNvPr id="62" name="Uguale 61">
            <a:extLst>
              <a:ext uri="{FF2B5EF4-FFF2-40B4-BE49-F238E27FC236}">
                <a16:creationId xmlns:a16="http://schemas.microsoft.com/office/drawing/2014/main" id="{95E6E481-5341-2347-444F-455B12D0B518}"/>
              </a:ext>
            </a:extLst>
          </p:cNvPr>
          <p:cNvSpPr/>
          <p:nvPr/>
        </p:nvSpPr>
        <p:spPr>
          <a:xfrm>
            <a:off x="8777143" y="4286885"/>
            <a:ext cx="377192" cy="218110"/>
          </a:xfrm>
          <a:prstGeom prst="mathEqual">
            <a:avLst/>
          </a:prstGeom>
          <a:solidFill>
            <a:srgbClr val="2D3D4E"/>
          </a:solidFill>
          <a:ln w="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2D3D4E"/>
              </a:solidFill>
              <a:effectLst/>
              <a:uLnTx/>
              <a:uFillTx/>
              <a:latin typeface="Calibri" panose="020F0502020204030204"/>
              <a:ea typeface="+mn-ea"/>
              <a:cs typeface="+mn-cs"/>
            </a:endParaRPr>
          </a:p>
        </p:txBody>
      </p:sp>
      <p:pic>
        <p:nvPicPr>
          <p:cNvPr id="63" name="Elemento grafico 62" descr="Scena extraurbana con riempimento a tinta unita">
            <a:extLst>
              <a:ext uri="{FF2B5EF4-FFF2-40B4-BE49-F238E27FC236}">
                <a16:creationId xmlns:a16="http://schemas.microsoft.com/office/drawing/2014/main" id="{D136CF6B-F959-6C38-9DE5-C48DFCC5931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896733" y="1054266"/>
            <a:ext cx="1084393" cy="982898"/>
          </a:xfrm>
          <a:prstGeom prst="rect">
            <a:avLst/>
          </a:prstGeom>
        </p:spPr>
      </p:pic>
      <p:sp>
        <p:nvSpPr>
          <p:cNvPr id="64" name="CasellaDiTesto 63">
            <a:extLst>
              <a:ext uri="{FF2B5EF4-FFF2-40B4-BE49-F238E27FC236}">
                <a16:creationId xmlns:a16="http://schemas.microsoft.com/office/drawing/2014/main" id="{351253AB-2FFD-4DC5-A741-090E329FDDFD}"/>
              </a:ext>
            </a:extLst>
          </p:cNvPr>
          <p:cNvSpPr txBox="1"/>
          <p:nvPr/>
        </p:nvSpPr>
        <p:spPr>
          <a:xfrm>
            <a:off x="6269459" y="2040583"/>
            <a:ext cx="2338939" cy="523220"/>
          </a:xfrm>
          <a:prstGeom prst="rect">
            <a:avLst/>
          </a:prstGeom>
          <a:noFill/>
        </p:spPr>
        <p:txBody>
          <a:bodyPr wrap="square" rtlCol="0">
            <a:spAutoFit/>
          </a:bodyPr>
          <a:lstStyle>
            <a:defPPr>
              <a:defRPr lang="it-IT"/>
            </a:defPPr>
            <a:lvl1pPr algn="ctr">
              <a:defRPr b="1">
                <a:solidFill>
                  <a:srgbClr val="2D3D4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numero delle famiglie: 24,4 mln</a:t>
            </a:r>
          </a:p>
        </p:txBody>
      </p:sp>
      <p:pic>
        <p:nvPicPr>
          <p:cNvPr id="65" name="Elemento grafico 64" descr="Scena extraurbana con riempimento a tinta unita">
            <a:extLst>
              <a:ext uri="{FF2B5EF4-FFF2-40B4-BE49-F238E27FC236}">
                <a16:creationId xmlns:a16="http://schemas.microsoft.com/office/drawing/2014/main" id="{522603AD-9E55-E07D-D077-18FC872F893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884207" y="3637671"/>
            <a:ext cx="1084393" cy="982898"/>
          </a:xfrm>
          <a:prstGeom prst="rect">
            <a:avLst/>
          </a:prstGeom>
        </p:spPr>
      </p:pic>
      <p:sp>
        <p:nvSpPr>
          <p:cNvPr id="66" name="CasellaDiTesto 65">
            <a:extLst>
              <a:ext uri="{FF2B5EF4-FFF2-40B4-BE49-F238E27FC236}">
                <a16:creationId xmlns:a16="http://schemas.microsoft.com/office/drawing/2014/main" id="{CE2E91B1-0D96-2718-B597-0A4B0D6AC935}"/>
              </a:ext>
            </a:extLst>
          </p:cNvPr>
          <p:cNvSpPr txBox="1"/>
          <p:nvPr/>
        </p:nvSpPr>
        <p:spPr>
          <a:xfrm>
            <a:off x="6256933" y="4623988"/>
            <a:ext cx="2338939" cy="523220"/>
          </a:xfrm>
          <a:prstGeom prst="rect">
            <a:avLst/>
          </a:prstGeom>
          <a:noFill/>
        </p:spPr>
        <p:txBody>
          <a:bodyPr wrap="square" rtlCol="0">
            <a:spAutoFit/>
          </a:bodyPr>
          <a:lstStyle>
            <a:defPPr>
              <a:defRPr lang="it-IT"/>
            </a:defPPr>
            <a:lvl1pPr algn="ctr">
              <a:defRPr b="1">
                <a:solidFill>
                  <a:srgbClr val="2D3D4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2D3D4E"/>
                </a:solidFill>
                <a:effectLst/>
                <a:uLnTx/>
                <a:uFillTx/>
                <a:latin typeface="Arial" panose="020B0604020202020204" pitchFamily="34" charset="0"/>
                <a:ea typeface="+mn-ea"/>
                <a:cs typeface="Arial" panose="020B0604020202020204" pitchFamily="34" charset="0"/>
              </a:rPr>
              <a:t>numero delle famiglie: 24,4 mln</a:t>
            </a:r>
          </a:p>
        </p:txBody>
      </p:sp>
      <p:sp>
        <p:nvSpPr>
          <p:cNvPr id="67" name="CasellaDiTesto 66">
            <a:extLst>
              <a:ext uri="{FF2B5EF4-FFF2-40B4-BE49-F238E27FC236}">
                <a16:creationId xmlns:a16="http://schemas.microsoft.com/office/drawing/2014/main" id="{54C92498-FCDA-6C39-A8FF-71DF16CA1B98}"/>
              </a:ext>
            </a:extLst>
          </p:cNvPr>
          <p:cNvSpPr txBox="1"/>
          <p:nvPr/>
        </p:nvSpPr>
        <p:spPr>
          <a:xfrm>
            <a:off x="9317133" y="1097513"/>
            <a:ext cx="2345211"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numero medio </a:t>
            </a:r>
            <a:b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dei televisori </a:t>
            </a:r>
            <a:b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 famiglia</a:t>
            </a:r>
          </a:p>
        </p:txBody>
      </p:sp>
      <p:sp>
        <p:nvSpPr>
          <p:cNvPr id="68" name="CasellaDiTesto 67">
            <a:extLst>
              <a:ext uri="{FF2B5EF4-FFF2-40B4-BE49-F238E27FC236}">
                <a16:creationId xmlns:a16="http://schemas.microsoft.com/office/drawing/2014/main" id="{D15AC030-011F-4B92-0FE5-4704AA907BF2}"/>
              </a:ext>
            </a:extLst>
          </p:cNvPr>
          <p:cNvSpPr txBox="1"/>
          <p:nvPr/>
        </p:nvSpPr>
        <p:spPr>
          <a:xfrm>
            <a:off x="9317133" y="3615264"/>
            <a:ext cx="2345211"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numero medio </a:t>
            </a:r>
            <a:b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 totale </a:t>
            </a:r>
            <a:b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«secondi schermi» per famiglia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ttangolo 68">
            <a:extLst>
              <a:ext uri="{FF2B5EF4-FFF2-40B4-BE49-F238E27FC236}">
                <a16:creationId xmlns:a16="http://schemas.microsoft.com/office/drawing/2014/main" id="{4CA343D3-4FCD-739D-9E2B-F276FD7EF113}"/>
              </a:ext>
            </a:extLst>
          </p:cNvPr>
          <p:cNvSpPr/>
          <p:nvPr/>
        </p:nvSpPr>
        <p:spPr>
          <a:xfrm>
            <a:off x="3160100" y="3491897"/>
            <a:ext cx="2338939" cy="12588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ttangolo 69">
            <a:extLst>
              <a:ext uri="{FF2B5EF4-FFF2-40B4-BE49-F238E27FC236}">
                <a16:creationId xmlns:a16="http://schemas.microsoft.com/office/drawing/2014/main" id="{175ACD7D-82E4-40BF-9603-1423AF242388}"/>
              </a:ext>
            </a:extLst>
          </p:cNvPr>
          <p:cNvSpPr/>
          <p:nvPr/>
        </p:nvSpPr>
        <p:spPr>
          <a:xfrm>
            <a:off x="3303614" y="4067606"/>
            <a:ext cx="112584" cy="103148"/>
          </a:xfrm>
          <a:prstGeom prst="rect">
            <a:avLst/>
          </a:prstGeom>
          <a:solidFill>
            <a:srgbClr val="00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ttangolo 70">
            <a:extLst>
              <a:ext uri="{FF2B5EF4-FFF2-40B4-BE49-F238E27FC236}">
                <a16:creationId xmlns:a16="http://schemas.microsoft.com/office/drawing/2014/main" id="{6F15519A-304F-91F8-94F4-F8BC5EE1BAF2}"/>
              </a:ext>
            </a:extLst>
          </p:cNvPr>
          <p:cNvSpPr/>
          <p:nvPr/>
        </p:nvSpPr>
        <p:spPr>
          <a:xfrm>
            <a:off x="2915957" y="6117761"/>
            <a:ext cx="7225853" cy="569387"/>
          </a:xfrm>
          <a:prstGeom prst="rect">
            <a:avLst/>
          </a:prstGeom>
        </p:spPr>
        <p:txBody>
          <a:bodyPr wrap="square">
            <a:spAutoFit/>
          </a:bodyPr>
          <a:lstStyle/>
          <a:p>
            <a:pPr lvl="0" defTabSz="924061">
              <a:defRPr/>
            </a:pPr>
            <a:r>
              <a:rPr lang="it-IT" sz="1050" i="1" dirty="0">
                <a:solidFill>
                  <a:prstClr val="black"/>
                </a:solidFill>
                <a:latin typeface="Arial" panose="020B0604020202020204" pitchFamily="34" charset="0"/>
                <a:cs typeface="Arial" panose="020B0604020202020204" pitchFamily="34" charset="0"/>
              </a:rPr>
              <a:t>Fonte: Ricerca di Base Auditel </a:t>
            </a:r>
            <a:r>
              <a:rPr lang="it-IT" sz="1050" i="1" dirty="0" err="1">
                <a:solidFill>
                  <a:prstClr val="black"/>
                </a:solidFill>
                <a:latin typeface="Arial" panose="020B0604020202020204" pitchFamily="34" charset="0"/>
                <a:cs typeface="Arial" panose="020B0604020202020204" pitchFamily="34" charset="0"/>
              </a:rPr>
              <a:t>sett</a:t>
            </a:r>
            <a:r>
              <a:rPr lang="it-IT" sz="1050" i="1" dirty="0">
                <a:solidFill>
                  <a:prstClr val="black"/>
                </a:solidFill>
                <a:latin typeface="Arial" panose="020B0604020202020204" pitchFamily="34" charset="0"/>
                <a:cs typeface="Arial" panose="020B0604020202020204" pitchFamily="34" charset="0"/>
              </a:rPr>
              <a:t> 2025 - </a:t>
            </a:r>
            <a:r>
              <a:rPr lang="it-IT" sz="1050" i="1" dirty="0" err="1">
                <a:solidFill>
                  <a:prstClr val="black"/>
                </a:solidFill>
                <a:latin typeface="Arial" panose="020B0604020202020204" pitchFamily="34" charset="0"/>
                <a:cs typeface="Arial" panose="020B0604020202020204" pitchFamily="34" charset="0"/>
              </a:rPr>
              <a:t>dic</a:t>
            </a:r>
            <a:r>
              <a:rPr lang="it-IT" sz="1050" i="1" dirty="0">
                <a:solidFill>
                  <a:prstClr val="black"/>
                </a:solidFill>
                <a:latin typeface="Arial" panose="020B0604020202020204" pitchFamily="34" charset="0"/>
                <a:cs typeface="Arial" panose="020B0604020202020204" pitchFamily="34" charset="0"/>
              </a:rPr>
              <a:t> 2025</a:t>
            </a:r>
          </a:p>
          <a:p>
            <a:pPr lvl="0">
              <a:defRPr/>
            </a:pPr>
            <a:r>
              <a:rPr lang="it-IT" sz="1000" i="1" dirty="0">
                <a:solidFill>
                  <a:prstClr val="black"/>
                </a:solidFill>
                <a:latin typeface="Helvetica" pitchFamily="2" charset="0"/>
              </a:rPr>
              <a:t>I diritti di proprietà intellettuale, i dati, le metodologie di misurazione e le Indagini Auditel citate sono di proprietà di</a:t>
            </a:r>
            <a:r>
              <a:rPr lang="it-IT" sz="1000" dirty="0">
                <a:solidFill>
                  <a:prstClr val="black"/>
                </a:solidFill>
                <a:latin typeface="Helvetica" pitchFamily="2" charset="0"/>
              </a:rPr>
              <a:t> </a:t>
            </a:r>
            <a:r>
              <a:rPr lang="it-IT" sz="1000" i="1" dirty="0">
                <a:solidFill>
                  <a:prstClr val="black"/>
                </a:solidFill>
                <a:latin typeface="Helvetica" pitchFamily="2" charset="0"/>
              </a:rPr>
              <a:t>Auditel.</a:t>
            </a:r>
            <a:endParaRPr lang="it-IT" sz="1000" dirty="0">
              <a:solidFill>
                <a:prstClr val="black"/>
              </a:solidFill>
              <a:latin typeface="Helvetica" pitchFamily="2" charset="0"/>
            </a:endParaRPr>
          </a:p>
          <a:p>
            <a:pPr lvl="0" defTabSz="924061">
              <a:defRPr/>
            </a:pPr>
            <a:r>
              <a:rPr lang="it-IT" sz="1050" i="1" dirty="0">
                <a:solidFill>
                  <a:prstClr val="black"/>
                </a:solidFill>
                <a:latin typeface="Arial" panose="020B0604020202020204" pitchFamily="34" charset="0"/>
                <a:cs typeface="Arial" panose="020B0604020202020204" pitchFamily="34" charset="0"/>
              </a:rPr>
              <a:t>  </a:t>
            </a:r>
          </a:p>
        </p:txBody>
      </p:sp>
      <p:sp>
        <p:nvSpPr>
          <p:cNvPr id="72" name="Rettangolo 71">
            <a:extLst>
              <a:ext uri="{FF2B5EF4-FFF2-40B4-BE49-F238E27FC236}">
                <a16:creationId xmlns:a16="http://schemas.microsoft.com/office/drawing/2014/main" id="{D75E609D-3509-1915-657E-C16FCF207B54}"/>
              </a:ext>
            </a:extLst>
          </p:cNvPr>
          <p:cNvSpPr/>
          <p:nvPr/>
        </p:nvSpPr>
        <p:spPr>
          <a:xfrm>
            <a:off x="6709719" y="5510771"/>
            <a:ext cx="5157045" cy="246221"/>
          </a:xfrm>
          <a:prstGeom prst="rect">
            <a:avLst/>
          </a:prstGeom>
        </p:spPr>
        <p:txBody>
          <a:bodyPr wrap="square">
            <a:spAutoFit/>
          </a:bodyPr>
          <a:lstStyle/>
          <a:p>
            <a:pPr marL="0" marR="0" lvl="0" indent="0" algn="r" defTabSz="924061"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Tv tradizionali e smart Tv</a:t>
            </a:r>
          </a:p>
        </p:txBody>
      </p:sp>
    </p:spTree>
    <p:extLst>
      <p:ext uri="{BB962C8B-B14F-4D97-AF65-F5344CB8AC3E}">
        <p14:creationId xmlns:p14="http://schemas.microsoft.com/office/powerpoint/2010/main" val="1245019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1&quot;&gt;&lt;elem m_fUsage=&quot;6.28834771806666648075E+00&quot;&gt;&lt;m_msothmcolidx val=&quot;0&quot;/&gt;&lt;m_rgb r=&quot;00&quot; g=&quot;E1&quot; b=&quot;FA&quot;/&gt;&lt;m_nBrightness endver=&quot;26206&quot; val=&quot;0&quot;/&gt;&lt;/elem&gt;&lt;elem m_fUsage=&quot;9.58077873276965141791E-01&quot;&gt;&lt;m_msothmcolidx val=&quot;0&quot;/&gt;&lt;m_rgb r=&quot;FE&quot; g=&quot;FE&quot; b=&quot;FE&quot;/&gt;&lt;m_nBrightness endver=&quot;26206&quot; val=&quot;0&quot;/&gt;&lt;/elem&gt;&lt;elem m_fUsage=&quot;9.48879368163474623543E-01&quot;&gt;&lt;m_msothmcolidx val=&quot;0&quot;/&gt;&lt;m_rgb r=&quot;78&quot; g=&quot;78&quot; b=&quot;78&quot;/&gt;&lt;m_nBrightness endver=&quot;26206&quot; val=&quot;0&quot;/&gt;&lt;/elem&gt;&lt;elem m_fUsage=&quot;5.65941914727501327320E-01&quot;&gt;&lt;m_msothmcolidx val=&quot;0&quot;/&gt;&lt;m_rgb r=&quot;E1&quot; g=&quot;EB&quot; b=&quot;F4&quot;/&gt;&lt;m_nBrightness endver=&quot;26206&quot; val=&quot;0&quot;/&gt;&lt;/elem&gt;&lt;elem m_fUsage=&quot;4.17514708248299337701E-01&quot;&gt;&lt;m_msothmcolidx val=&quot;0&quot;/&gt;&lt;m_rgb r=&quot;D2&quot; g=&quot;D2&quot; b=&quot;D2&quot;/&gt;&lt;m_nBrightness endver=&quot;26206&quot; val=&quot;0&quot;/&gt;&lt;/elem&gt;&lt;elem m_fUsage=&quot;4.09289258625176843864E-01&quot;&gt;&lt;m_msothmcolidx val=&quot;7&quot;/&gt;&lt;m_nBrightness endver=&quot;26206&quot; val=&quot;0&quot;/&gt;&lt;/elem&gt;&lt;elem m_fUsage=&quot;3.87420489000000145552E-01&quot;&gt;&lt;m_msothmcolidx val=&quot;0&quot;/&gt;&lt;m_rgb r=&quot;FF&quot; g=&quot;FF&quot; b=&quot;FF&quot;/&gt;&lt;m_nBrightness endver=&quot;26206&quot; val=&quot;0&quot;/&gt;&lt;/elem&gt;&lt;elem m_fUsage=&quot;1.07752636643058292976E-02&quot;&gt;&lt;m_msothmcolidx val=&quot;0&quot;/&gt;&lt;m_rgb r=&quot;BB&quot; g=&quot;D1&quot; b=&quot;E6&quot;/&gt;&lt;m_nBrightness endver=&quot;26206&quot; val=&quot;0&quot;/&gt;&lt;/elem&gt;&lt;elem m_fUsage=&quot;9.69773729787524671475E-03&quot;&gt;&lt;m_msothmcolidx val=&quot;0&quot;/&gt;&lt;m_rgb r=&quot;6D&quot; g=&quot;9D&quot; b=&quot;C9&quot;/&gt;&lt;m_nBrightness endver=&quot;26206&quot; val=&quot;0&quot;/&gt;&lt;/elem&gt;&lt;elem m_fUsage=&quot;1.45557834293069112905E-03&quot;&gt;&lt;m_msothmcolidx val=&quot;0&quot;/&gt;&lt;m_rgb r=&quot;D3&quot; g=&quot;25&quot; b=&quot;8D&quot;/&gt;&lt;m_nBrightness endver=&quot;26206&quot; val=&quot;0&quot;/&gt;&lt;/elem&gt;&lt;elem m_fUsage=&quot;1.31002050863762210288E-03&quot;&gt;&lt;m_msothmcolidx val=&quot;0&quot;/&gt;&lt;m_rgb r=&quot;7C&quot; g=&quot;9B&quot; b=&quot;D6&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b28KvLyRgOYpVRC8r7V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b28KvLyRgOYpVRC8r7V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b28KvLyRgOYpVRC8r7V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b28KvLyRgOYpVRC8r7VH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b28KvLyRgOYpVRC8r7VH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b28KvLyRgOYpVRC8r7V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b28KvLyRgOYpVRC8r7VHA"/>
</p:tagLst>
</file>

<file path=ppt/theme/theme1.xml><?xml version="1.0" encoding="utf-8"?>
<a:theme xmlns:a="http://schemas.openxmlformats.org/drawingml/2006/main" name="master">
  <a:themeElements>
    <a:clrScheme name="Flenco">
      <a:dk1>
        <a:srgbClr val="000000"/>
      </a:dk1>
      <a:lt1>
        <a:srgbClr val="FFFFFF"/>
      </a:lt1>
      <a:dk2>
        <a:srgbClr val="09ACED"/>
      </a:dk2>
      <a:lt2>
        <a:srgbClr val="E7E6E6"/>
      </a:lt2>
      <a:accent1>
        <a:srgbClr val="09ACED"/>
      </a:accent1>
      <a:accent2>
        <a:srgbClr val="51515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75000"/>
          </a:schemeClr>
        </a:solidFill>
        <a:ln w="0">
          <a:solidFill>
            <a:schemeClr val="accent6">
              <a:lumMod val="75000"/>
            </a:schemeClr>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734B0833760A14FA6F2D6370B947EDA" ma:contentTypeVersion="15" ma:contentTypeDescription="Creare un nuovo documento." ma:contentTypeScope="" ma:versionID="5de59460b17ccbf511788c9a5e6d2ff3">
  <xsd:schema xmlns:xsd="http://www.w3.org/2001/XMLSchema" xmlns:xs="http://www.w3.org/2001/XMLSchema" xmlns:p="http://schemas.microsoft.com/office/2006/metadata/properties" xmlns:ns2="9d6190b7-5498-4da9-938f-578a523fcf58" xmlns:ns3="eb0f2c6d-9820-483a-b6ed-773faa4577ab" targetNamespace="http://schemas.microsoft.com/office/2006/metadata/properties" ma:root="true" ma:fieldsID="2360722938577949b0197528c6e8c77f" ns2:_="" ns3:_="">
    <xsd:import namespace="9d6190b7-5498-4da9-938f-578a523fcf58"/>
    <xsd:import namespace="eb0f2c6d-9820-483a-b6ed-773faa4577ab"/>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2:TaxCatchAll"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2:SharedWithUsers" minOccurs="0"/>
                <xsd:element ref="ns2: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190b7-5498-4da9-938f-578a523fcf58"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dexed="true"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b7a1a31d-3087-4d0b-946d-14e0f3c15026}" ma:internalName="TaxCatchAll" ma:showField="CatchAllData" ma:web="9d6190b7-5498-4da9-938f-578a523fcf5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0f2c6d-9820-483a-b6ed-773faa4577ab"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Tag immagine" ma:readOnly="false" ma:fieldId="{5cf76f15-5ced-4ddc-b409-7134ff3c332f}" ma:taxonomyMulti="true" ma:sspId="ec51f09e-ffe7-433c-93df-78b52780b6a1"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0f2c6d-9820-483a-b6ed-773faa4577ab">
      <Terms xmlns="http://schemas.microsoft.com/office/infopath/2007/PartnerControls"/>
    </lcf76f155ced4ddcb4097134ff3c332f>
    <TaxCatchAll xmlns="9d6190b7-5498-4da9-938f-578a523fcf58" xsi:nil="true"/>
    <_dlc_DocId xmlns="9d6190b7-5498-4da9-938f-578a523fcf58">WUJ7MTHZVTAU-169668851-52987</_dlc_DocId>
    <_dlc_DocIdUrl xmlns="9d6190b7-5498-4da9-938f-578a523fcf58">
      <Url>https://auditelmilano.sharepoint.com/sites/AU/_layouts/15/DocIdRedir.aspx?ID=WUJ7MTHZVTAU-169668851-52987</Url>
      <Description>WUJ7MTHZVTAU-169668851-52987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311F70-1569-4CD9-9C0B-8DE2BEE1B60A}">
  <ds:schemaRefs>
    <ds:schemaRef ds:uri="http://schemas.microsoft.com/sharepoint/v3/contenttype/forms"/>
  </ds:schemaRefs>
</ds:datastoreItem>
</file>

<file path=customXml/itemProps2.xml><?xml version="1.0" encoding="utf-8"?>
<ds:datastoreItem xmlns:ds="http://schemas.openxmlformats.org/officeDocument/2006/customXml" ds:itemID="{B6D58B83-C4F5-4EB0-9286-3EE436315FDC}">
  <ds:schemaRefs>
    <ds:schemaRef ds:uri="9d6190b7-5498-4da9-938f-578a523fcf58"/>
    <ds:schemaRef ds:uri="eb0f2c6d-9820-483a-b6ed-773faa4577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F83D80-DA3C-4AA3-BF0B-26B0EB62F5C3}">
  <ds:schemaRefs>
    <ds:schemaRef ds:uri="http://purl.org/dc/terms/"/>
    <ds:schemaRef ds:uri="eb0f2c6d-9820-483a-b6ed-773faa4577ab"/>
    <ds:schemaRef ds:uri="http://schemas.microsoft.com/office/2006/documentManagement/types"/>
    <ds:schemaRef ds:uri="http://www.w3.org/XML/1998/namespace"/>
    <ds:schemaRef ds:uri="http://purl.org/dc/elements/1.1/"/>
    <ds:schemaRef ds:uri="http://purl.org/dc/dcmitype/"/>
    <ds:schemaRef ds:uri="9d6190b7-5498-4da9-938f-578a523fcf58"/>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2E99C003-DF71-4903-BC48-7046D54F9DD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6723</TotalTime>
  <Words>4913</Words>
  <Application>Microsoft Office PowerPoint</Application>
  <PresentationFormat>Widescreen</PresentationFormat>
  <Paragraphs>588</Paragraphs>
  <Slides>32</Slides>
  <Notes>32</Notes>
  <HiddenSlides>0</HiddenSlides>
  <MMClips>0</MMClips>
  <ScaleCrop>false</ScaleCrop>
  <HeadingPairs>
    <vt:vector size="8" baseType="variant">
      <vt:variant>
        <vt:lpstr>Caratteri utilizzati</vt:lpstr>
      </vt:variant>
      <vt:variant>
        <vt:i4>6</vt:i4>
      </vt:variant>
      <vt:variant>
        <vt:lpstr>Tema</vt:lpstr>
      </vt:variant>
      <vt:variant>
        <vt:i4>3</vt:i4>
      </vt:variant>
      <vt:variant>
        <vt:lpstr>Server OLE incorporati</vt:lpstr>
      </vt:variant>
      <vt:variant>
        <vt:i4>1</vt:i4>
      </vt:variant>
      <vt:variant>
        <vt:lpstr>Titoli diapositive</vt:lpstr>
      </vt:variant>
      <vt:variant>
        <vt:i4>32</vt:i4>
      </vt:variant>
    </vt:vector>
  </HeadingPairs>
  <TitlesOfParts>
    <vt:vector size="42" baseType="lpstr">
      <vt:lpstr>Arial</vt:lpstr>
      <vt:lpstr>Barlow</vt:lpstr>
      <vt:lpstr>Calibri</vt:lpstr>
      <vt:lpstr>Circular Std Book</vt:lpstr>
      <vt:lpstr>Helvetica</vt:lpstr>
      <vt:lpstr>Montserrat</vt:lpstr>
      <vt:lpstr>master</vt:lpstr>
      <vt:lpstr>Personalizza struttura</vt:lpstr>
      <vt:lpstr>1_Office Theme</vt:lpstr>
      <vt:lpstr>think-cell Slide</vt:lpstr>
      <vt:lpstr>Presentazione standard di PowerPoint</vt:lpstr>
      <vt:lpstr>Presentazione standard di PowerPoint</vt:lpstr>
      <vt:lpstr>Presentazione standard di PowerPoint</vt:lpstr>
      <vt:lpstr>Presentazione standard di PowerPoint</vt:lpstr>
      <vt:lpstr>Qualche numero</vt:lpstr>
      <vt:lpstr>Tecnica di rilevazione</vt:lpstr>
      <vt:lpstr>Presentazione standard di PowerPoint</vt:lpstr>
      <vt:lpstr>Il totale  degli schermi in Italia sfiora  i 123 mln  e le Smart TV superano  i 25 mln</vt:lpstr>
      <vt:lpstr>Nelle famiglie in media ci sono 1,8 televisori e 3,2 «secondi schermi»   </vt:lpstr>
      <vt:lpstr>TV connesse in crescita rispetto all’anno scorso trainate dalle Smart TV</vt:lpstr>
      <vt:lpstr>Ormai tutte le famiglie accedono ad Internet, ma un terzo di loro non dispone di banda larga </vt:lpstr>
      <vt:lpstr>Presentazione standard di PowerPoint</vt:lpstr>
      <vt:lpstr>I giovani in Italia sono sempre meno numerosi</vt:lpstr>
      <vt:lpstr>Vivono 3 vite molto diverse</vt:lpstr>
      <vt:lpstr>In famiglie altrettanto diverse</vt:lpstr>
      <vt:lpstr>Con identikit specifici</vt:lpstr>
      <vt:lpstr>Presentazione standard di PowerPoint</vt:lpstr>
      <vt:lpstr>Il televisore fa sicuramente ancora parte del nido</vt:lpstr>
      <vt:lpstr>Nei nuclei più giovani, le TV sono Smart</vt:lpstr>
      <vt:lpstr>Il numero  di televisori aumenta, anche nelle famiglie giovani</vt:lpstr>
      <vt:lpstr>I giovani cercano l’effetto cinema a casa</vt:lpstr>
      <vt:lpstr>Nella geografia domestica tutte le famiglie si assomigliano</vt:lpstr>
      <vt:lpstr>I giovani collegano la Tv a internet, certo, ma anche all’antenna</vt:lpstr>
      <vt:lpstr>La nuova tecnologia DTT rimane una sfida anche per loro</vt:lpstr>
      <vt:lpstr>Presentazione standard di PowerPoint</vt:lpstr>
      <vt:lpstr>I giovani  in volo viaggiano leggeri</vt:lpstr>
      <vt:lpstr>Ma quando fanno il nido  le dotazioni domestiche ricompaiono</vt:lpstr>
      <vt:lpstr>I nidi giovanissimi rinunciano più facilmente al PC che al Tv</vt:lpstr>
      <vt:lpstr>In volo si esplorano di più le diverse piattaforme</vt:lpstr>
      <vt:lpstr>E il BVOD vede una crescita enorme</vt:lpstr>
      <vt:lpstr>In sintesi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Luise, Nicola</dc:creator>
  <cp:lastModifiedBy>Anna Panarello</cp:lastModifiedBy>
  <cp:revision>88</cp:revision>
  <cp:lastPrinted>2020-10-28T17:47:04Z</cp:lastPrinted>
  <dcterms:created xsi:type="dcterms:W3CDTF">2020-06-09T18:21:50Z</dcterms:created>
  <dcterms:modified xsi:type="dcterms:W3CDTF">2026-05-18T09:33:57Z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0x010100C734B0833760A14FA6F2D6370B947EDA</vt:lpwstr>
  </property>
  <property fmtid="{D5CDD505-2E9C-101B-9397-08002B2CF9AE}" pid="3" name="_dlc_DocIdItemGuid">
    <vt:lpwstr>8c5576fe-f3fc-4d0e-bd1f-85b04666ae6f</vt:lpwstr>
  </property>
  <property fmtid="{D5CDD505-2E9C-101B-9397-08002B2CF9AE}" pid="4" name="MediaServiceImageTags">
    <vt:lpwstr/>
  </property>
</Properties>
</file>