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77" r:id="rId5"/>
    <p:sldMasterId id="2147483802" r:id="rId6"/>
    <p:sldMasterId id="2147483852" r:id="rId7"/>
    <p:sldMasterId id="2147483875" r:id="rId8"/>
  </p:sldMasterIdLst>
  <p:notesMasterIdLst>
    <p:notesMasterId r:id="rId22"/>
  </p:notesMasterIdLst>
  <p:handoutMasterIdLst>
    <p:handoutMasterId r:id="rId23"/>
  </p:handoutMasterIdLst>
  <p:sldIdLst>
    <p:sldId id="33533" r:id="rId9"/>
    <p:sldId id="33765" r:id="rId10"/>
    <p:sldId id="838840431" r:id="rId11"/>
    <p:sldId id="838840425" r:id="rId12"/>
    <p:sldId id="838840464" r:id="rId13"/>
    <p:sldId id="838840354" r:id="rId14"/>
    <p:sldId id="33727" r:id="rId15"/>
    <p:sldId id="838840503" r:id="rId16"/>
    <p:sldId id="838840482" r:id="rId17"/>
    <p:sldId id="838840477" r:id="rId18"/>
    <p:sldId id="838840471" r:id="rId19"/>
    <p:sldId id="838840418" r:id="rId20"/>
    <p:sldId id="838840402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4C09D0-E29C-49CC-BA0A-72F0CF1F1CBE}">
          <p14:sldIdLst>
            <p14:sldId id="33533"/>
            <p14:sldId id="33765"/>
            <p14:sldId id="838840431"/>
            <p14:sldId id="838840425"/>
            <p14:sldId id="838840464"/>
            <p14:sldId id="838840354"/>
            <p14:sldId id="33727"/>
            <p14:sldId id="838840503"/>
            <p14:sldId id="838840482"/>
            <p14:sldId id="838840477"/>
            <p14:sldId id="838840471"/>
            <p14:sldId id="838840418"/>
            <p14:sldId id="838840402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4152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12" orient="horz" pos="2163" userDrawn="1">
          <p15:clr>
            <a:srgbClr val="A4A3A4"/>
          </p15:clr>
        </p15:guide>
        <p15:guide id="15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wkins, Rosie (TSLGI)" initials="HR(" lastIdx="1" clrIdx="0">
    <p:extLst>
      <p:ext uri="{19B8F6BF-5375-455C-9EA6-DF929625EA0E}">
        <p15:presenceInfo xmlns:p15="http://schemas.microsoft.com/office/powerpoint/2012/main" userId="S::rosie.hawkins@kantar.com::b1ab63c0-ec50-4382-a71e-9926507fa8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00"/>
    <a:srgbClr val="C700D3"/>
    <a:srgbClr val="00B6FF"/>
    <a:srgbClr val="00307F"/>
    <a:srgbClr val="802AB7"/>
    <a:srgbClr val="0060FF"/>
    <a:srgbClr val="00B600"/>
    <a:srgbClr val="B9E9FF"/>
    <a:srgbClr val="D233DC"/>
    <a:srgbClr val="31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96"/>
      </p:cViewPr>
      <p:guideLst>
        <p:guide orient="horz" pos="4152"/>
        <p:guide orient="horz" pos="4020"/>
        <p:guide orient="horz" pos="2163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09444736183375"/>
          <c:y val="7.8020153437773479E-2"/>
          <c:w val="0.82190555263816623"/>
          <c:h val="0.843959693124453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Distressed</c:v>
                </c:pt>
                <c:pt idx="1">
                  <c:v>Moderate </c:v>
                </c:pt>
                <c:pt idx="2">
                  <c:v>Relaxed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56</c:v>
                </c:pt>
                <c:pt idx="1">
                  <c:v>34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9-42FA-B71A-AE1AC1E6B1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Distressed</c:v>
                </c:pt>
                <c:pt idx="1">
                  <c:v>Moderate </c:v>
                </c:pt>
                <c:pt idx="2">
                  <c:v>Relaxed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24</c:v>
                </c:pt>
                <c:pt idx="1">
                  <c:v>34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9-42FA-B71A-AE1AC1E6B1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Distressed</c:v>
                </c:pt>
                <c:pt idx="1">
                  <c:v>Moderate </c:v>
                </c:pt>
                <c:pt idx="2">
                  <c:v>Relaxed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29-42FA-B71A-AE1AC1E6B1B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Distressed</c:v>
                </c:pt>
                <c:pt idx="1">
                  <c:v>Moderate </c:v>
                </c:pt>
                <c:pt idx="2">
                  <c:v>Relaxed</c:v>
                </c:pt>
              </c:strCache>
            </c:strRef>
          </c:cat>
          <c:val>
            <c:numRef>
              <c:f>Sheet1!$E$2:$E$4</c:f>
              <c:numCache>
                <c:formatCode>0</c:formatCode>
                <c:ptCount val="3"/>
                <c:pt idx="0">
                  <c:v>6</c:v>
                </c:pt>
                <c:pt idx="1">
                  <c:v>15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29-42FA-B71A-AE1AC1E6B1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Distressed</c:v>
                </c:pt>
                <c:pt idx="1">
                  <c:v>Moderate </c:v>
                </c:pt>
                <c:pt idx="2">
                  <c:v>Relaxed</c:v>
                </c:pt>
              </c:strCache>
            </c:strRef>
          </c:cat>
          <c:val>
            <c:numRef>
              <c:f>Sheet1!$F$2:$F$4</c:f>
              <c:numCache>
                <c:formatCode>0</c:formatCode>
                <c:ptCount val="3"/>
                <c:pt idx="0">
                  <c:v>9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29-42FA-B71A-AE1AC1E6B1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2"/>
        <c:overlap val="100"/>
        <c:axId val="810491560"/>
        <c:axId val="810486312"/>
      </c:barChart>
      <c:catAx>
        <c:axId val="810491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0486312"/>
        <c:crosses val="autoZero"/>
        <c:auto val="1"/>
        <c:lblAlgn val="ctr"/>
        <c:lblOffset val="100"/>
        <c:noMultiLvlLbl val="0"/>
      </c:catAx>
      <c:valAx>
        <c:axId val="8104863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10491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6314786277014"/>
          <c:y val="7.8020153437773479E-2"/>
          <c:w val="0.87313685213722969"/>
          <c:h val="0.921979846562226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Wave 2</c:v>
                </c:pt>
                <c:pt idx="1">
                  <c:v>Wave 3</c:v>
                </c:pt>
                <c:pt idx="2">
                  <c:v>Wave 4</c:v>
                </c:pt>
                <c:pt idx="3">
                  <c:v>Wave 5</c:v>
                </c:pt>
                <c:pt idx="4">
                  <c:v>Wave 6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50.690471203498703</c:v>
                </c:pt>
                <c:pt idx="1">
                  <c:v>45.267790114794799</c:v>
                </c:pt>
                <c:pt idx="2">
                  <c:v>42.032680310157303</c:v>
                </c:pt>
                <c:pt idx="3">
                  <c:v>38.191267799804699</c:v>
                </c:pt>
                <c:pt idx="4" formatCode="General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1-4777-9E66-3B6E62CAED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Wave 2</c:v>
                </c:pt>
                <c:pt idx="1">
                  <c:v>Wave 3</c:v>
                </c:pt>
                <c:pt idx="2">
                  <c:v>Wave 4</c:v>
                </c:pt>
                <c:pt idx="3">
                  <c:v>Wave 5</c:v>
                </c:pt>
                <c:pt idx="4">
                  <c:v>Wave 6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30.1176678828398</c:v>
                </c:pt>
                <c:pt idx="1">
                  <c:v>31.6992171558602</c:v>
                </c:pt>
                <c:pt idx="2">
                  <c:v>33.063086704998803</c:v>
                </c:pt>
                <c:pt idx="3">
                  <c:v>33.433319094885</c:v>
                </c:pt>
                <c:pt idx="4" formatCode="General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B1-4777-9E66-3B6E62CAED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Wave 2</c:v>
                </c:pt>
                <c:pt idx="1">
                  <c:v>Wave 3</c:v>
                </c:pt>
                <c:pt idx="2">
                  <c:v>Wave 4</c:v>
                </c:pt>
                <c:pt idx="3">
                  <c:v>Wave 5</c:v>
                </c:pt>
                <c:pt idx="4">
                  <c:v>Wave 6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7.0602269773620598</c:v>
                </c:pt>
                <c:pt idx="1">
                  <c:v>8.1943987551060999</c:v>
                </c:pt>
                <c:pt idx="2">
                  <c:v>8.8616237125753905</c:v>
                </c:pt>
                <c:pt idx="3">
                  <c:v>9.7681454197207298</c:v>
                </c:pt>
                <c:pt idx="4" formatCode="General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B1-4777-9E66-3B6E62CAED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Wave 2</c:v>
                </c:pt>
                <c:pt idx="1">
                  <c:v>Wave 3</c:v>
                </c:pt>
                <c:pt idx="2">
                  <c:v>Wave 4</c:v>
                </c:pt>
                <c:pt idx="3">
                  <c:v>Wave 5</c:v>
                </c:pt>
                <c:pt idx="4">
                  <c:v>Wave 6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7.1736246580870899</c:v>
                </c:pt>
                <c:pt idx="1">
                  <c:v>9.1874143444583094</c:v>
                </c:pt>
                <c:pt idx="2">
                  <c:v>10.0452477161767</c:v>
                </c:pt>
                <c:pt idx="3">
                  <c:v>11.4895232371977</c:v>
                </c:pt>
                <c:pt idx="4" formatCode="General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B1-4777-9E66-3B6E62CAED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Wave 2</c:v>
                </c:pt>
                <c:pt idx="1">
                  <c:v>Wave 3</c:v>
                </c:pt>
                <c:pt idx="2">
                  <c:v>Wave 4</c:v>
                </c:pt>
                <c:pt idx="3">
                  <c:v>Wave 5</c:v>
                </c:pt>
                <c:pt idx="4">
                  <c:v>Wave 6</c:v>
                </c:pt>
              </c:strCache>
            </c:strRef>
          </c:cat>
          <c:val>
            <c:numRef>
              <c:f>Sheet1!$F$2:$F$6</c:f>
              <c:numCache>
                <c:formatCode>0</c:formatCode>
                <c:ptCount val="5"/>
                <c:pt idx="0">
                  <c:v>4.9580092782121703</c:v>
                </c:pt>
                <c:pt idx="1">
                  <c:v>5.6511796297798602</c:v>
                </c:pt>
                <c:pt idx="2">
                  <c:v>5.9973615560917697</c:v>
                </c:pt>
                <c:pt idx="3">
                  <c:v>7.1177444483926902</c:v>
                </c:pt>
                <c:pt idx="4" formatCode="General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B1-4777-9E66-3B6E62CAED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2"/>
        <c:overlap val="100"/>
        <c:axId val="810491560"/>
        <c:axId val="810486312"/>
      </c:barChart>
      <c:catAx>
        <c:axId val="810491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0486312"/>
        <c:crosses val="autoZero"/>
        <c:auto val="1"/>
        <c:lblAlgn val="ctr"/>
        <c:lblOffset val="100"/>
        <c:noMultiLvlLbl val="0"/>
      </c:catAx>
      <c:valAx>
        <c:axId val="8104863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10491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33665089856349E-2"/>
          <c:y val="5.6862787784974812E-3"/>
          <c:w val="0.96411092985318103"/>
          <c:h val="0.98020738010003261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2C-4C5C-A03D-8BEC2CD903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2C-4C5C-A03D-8BEC2CD9039A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52C-4C5C-A03D-8BEC2CD903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52C-4C5C-A03D-8BEC2CD9039A}"/>
              </c:ext>
            </c:extLst>
          </c:dPt>
          <c:dPt>
            <c:idx val="4"/>
            <c:invertIfNegative val="0"/>
            <c:bubble3D val="0"/>
            <c:spPr>
              <a:solidFill>
                <a:srgbClr val="C700D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52C-4C5C-A03D-8BEC2CD9039A}"/>
              </c:ext>
            </c:extLst>
          </c:dPt>
          <c:dPt>
            <c:idx val="5"/>
            <c:invertIfNegative val="0"/>
            <c:bubble3D val="0"/>
            <c:spPr>
              <a:solidFill>
                <a:srgbClr val="00B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52C-4C5C-A03D-8BEC2CD9039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52C-4C5C-A03D-8BEC2CD9039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52C-4C5C-A03D-8BEC2CD9039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52C-4C5C-A03D-8BEC2CD9039A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52C-4C5C-A03D-8BEC2CD9039A}"/>
              </c:ext>
            </c:extLst>
          </c:dPt>
          <c:dPt>
            <c:idx val="10"/>
            <c:invertIfNegative val="0"/>
            <c:bubble3D val="0"/>
            <c:spPr>
              <a:solidFill>
                <a:srgbClr val="00B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52C-4C5C-A03D-8BEC2CD9039A}"/>
              </c:ext>
            </c:extLst>
          </c:dPt>
          <c:dPt>
            <c:idx val="11"/>
            <c:invertIfNegative val="0"/>
            <c:bubble3D val="0"/>
            <c:spPr>
              <a:solidFill>
                <a:srgbClr val="C700D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352C-4C5C-A03D-8BEC2CD9039A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2C-4C5C-A03D-8BEC2CD9039A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2C-4C5C-A03D-8BEC2CD9039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52C-4C5C-A03D-8BEC2CD9039A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52C-4C5C-A03D-8BEC2CD9039A}"/>
              </c:ext>
            </c:extLst>
          </c:dPt>
          <c:dPt>
            <c:idx val="16"/>
            <c:invertIfNegative val="0"/>
            <c:bubble3D val="0"/>
            <c:spPr>
              <a:solidFill>
                <a:srgbClr val="00B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52C-4C5C-A03D-8BEC2CD9039A}"/>
              </c:ext>
            </c:extLst>
          </c:dPt>
          <c:dPt>
            <c:idx val="17"/>
            <c:invertIfNegative val="0"/>
            <c:bubble3D val="0"/>
            <c:spPr>
              <a:solidFill>
                <a:srgbClr val="C700D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52C-4C5C-A03D-8BEC2CD9039A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52C-4C5C-A03D-8BEC2CD9039A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52C-4C5C-A03D-8BEC2CD9039A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52C-4C5C-A03D-8BEC2CD9039A}"/>
              </c:ext>
            </c:extLst>
          </c:dPt>
          <c:dPt>
            <c:idx val="2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52C-4C5C-A03D-8BEC2CD9039A}"/>
              </c:ext>
            </c:extLst>
          </c:dPt>
          <c:dPt>
            <c:idx val="22"/>
            <c:invertIfNegative val="0"/>
            <c:bubble3D val="0"/>
            <c:spPr>
              <a:solidFill>
                <a:srgbClr val="00B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52C-4C5C-A03D-8BEC2CD9039A}"/>
              </c:ext>
            </c:extLst>
          </c:dPt>
          <c:dPt>
            <c:idx val="23"/>
            <c:invertIfNegative val="0"/>
            <c:bubble3D val="0"/>
            <c:spPr>
              <a:solidFill>
                <a:srgbClr val="C700D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352C-4C5C-A03D-8BEC2CD9039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24813C2-5054-491B-91D3-C4849BFDEFC1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52C-4C5C-A03D-8BEC2CD903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15E7205-6728-41B2-B286-4E3B98CC8365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52C-4C5C-A03D-8BEC2CD903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2CD486B-5E4F-492E-A70B-38E653424F28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52C-4C5C-A03D-8BEC2CD903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D41BF24-54EB-4CD6-B133-5CA7E84B63E9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52C-4C5C-A03D-8BEC2CD903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270B93B-C12F-484A-989A-4C4FE359511C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352C-4C5C-A03D-8BEC2CD903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EB0DCA6-8DEF-4547-9FED-E6FB63704814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52C-4C5C-A03D-8BEC2CD9039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6A04A09-42CC-4F72-A72F-E7302B0B88C9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52C-4C5C-A03D-8BEC2CD9039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E7D313B-4707-4423-9807-E80B006E93D4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52C-4C5C-A03D-8BEC2CD9039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063584D-36C7-4083-A5BE-5019557FD17D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352C-4C5C-A03D-8BEC2CD9039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7E1B2CE-3C2B-4501-85AE-A9D867351F3B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352C-4C5C-A03D-8BEC2CD9039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F251A68-9D6D-4451-8F7F-C5B53D295BBB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352C-4C5C-A03D-8BEC2CD9039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D1AC73B-07A4-422C-9766-B6F67D962AA6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352C-4C5C-A03D-8BEC2CD9039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ACE52203-328D-4934-B634-B7AEB772E39D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52C-4C5C-A03D-8BEC2CD9039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37A67D56-BE02-4DA1-B0DA-8A9854C3855B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52C-4C5C-A03D-8BEC2CD9039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9561034A-CBD8-46DE-AA53-9A54B7D5C5D5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52C-4C5C-A03D-8BEC2CD9039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374DC016-0B08-4FD7-879D-5373038BA771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352C-4C5C-A03D-8BEC2CD9039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B3769066-7088-4AB7-B533-E5F8D88F8704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52C-4C5C-A03D-8BEC2CD9039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FF1E2A2D-1397-4784-AB6B-092509A08910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352C-4C5C-A03D-8BEC2CD9039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274FC439-9202-423A-AB9C-C651AC2A25A9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52C-4C5C-A03D-8BEC2CD9039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86EC05B6-A731-40F4-A2AC-8A85181746BB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352C-4C5C-A03D-8BEC2CD9039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DD52AF49-0AAC-4DD0-8DE8-C7B4B8FEEFD2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352C-4C5C-A03D-8BEC2CD9039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F09EBB30-47D3-47EF-8DCE-2D04ECEBE4F4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352C-4C5C-A03D-8BEC2CD9039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63240824-2F9C-44E0-B336-914691A520F1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352C-4C5C-A03D-8BEC2CD9039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D867E73F-ABEB-4B13-8C54-04C73FA9AE8D}" type="CELLRANGE">
                      <a:rPr lang="nl-NL"/>
                      <a:pPr/>
                      <a:t>[CELLRANGE]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352C-4C5C-A03D-8BEC2CD903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Sheet1!$A$2:$A$31</c:f>
              <c:numCache>
                <c:formatCode>General</c:formatCode>
                <c:ptCount val="3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0.5</c:v>
                </c:pt>
                <c:pt idx="7">
                  <c:v>1</c:v>
                </c:pt>
                <c:pt idx="8">
                  <c:v>1.5</c:v>
                </c:pt>
                <c:pt idx="9">
                  <c:v>2</c:v>
                </c:pt>
                <c:pt idx="10">
                  <c:v>2.5</c:v>
                </c:pt>
                <c:pt idx="11">
                  <c:v>3</c:v>
                </c:pt>
                <c:pt idx="12">
                  <c:v>0.5</c:v>
                </c:pt>
                <c:pt idx="13">
                  <c:v>1</c:v>
                </c:pt>
                <c:pt idx="14">
                  <c:v>1.5</c:v>
                </c:pt>
                <c:pt idx="15">
                  <c:v>2</c:v>
                </c:pt>
                <c:pt idx="16">
                  <c:v>2.5</c:v>
                </c:pt>
                <c:pt idx="17">
                  <c:v>3</c:v>
                </c:pt>
                <c:pt idx="18">
                  <c:v>0.5</c:v>
                </c:pt>
                <c:pt idx="19">
                  <c:v>1</c:v>
                </c:pt>
                <c:pt idx="20">
                  <c:v>1.5</c:v>
                </c:pt>
                <c:pt idx="21">
                  <c:v>2</c:v>
                </c:pt>
                <c:pt idx="22">
                  <c:v>2.5</c:v>
                </c:pt>
                <c:pt idx="23">
                  <c:v>3</c:v>
                </c:pt>
                <c:pt idx="24">
                  <c:v>0.5</c:v>
                </c:pt>
                <c:pt idx="25">
                  <c:v>1</c:v>
                </c:pt>
                <c:pt idx="26">
                  <c:v>1.5</c:v>
                </c:pt>
                <c:pt idx="27">
                  <c:v>2</c:v>
                </c:pt>
                <c:pt idx="28">
                  <c:v>2.5</c:v>
                </c:pt>
                <c:pt idx="29">
                  <c:v>3</c:v>
                </c:pt>
              </c:numCache>
            </c:numRef>
          </c:xVal>
          <c:yVal>
            <c:numRef>
              <c:f>Sheet1!$B$8:$B$31</c:f>
              <c:numCache>
                <c:formatCode>General</c:formatCode>
                <c:ptCount val="24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</c:numCache>
            </c:numRef>
          </c:yVal>
          <c:bubbleSize>
            <c:numRef>
              <c:f>Sheet1!$C$2:$C$31</c:f>
              <c:numCache>
                <c:formatCode>_ * #,##0_ ;_ * \-#,##0_ ;_ * "-"??_ ;_ @_ </c:formatCode>
                <c:ptCount val="30"/>
                <c:pt idx="0">
                  <c:v>12</c:v>
                </c:pt>
                <c:pt idx="1">
                  <c:v>22</c:v>
                </c:pt>
                <c:pt idx="2">
                  <c:v>12</c:v>
                </c:pt>
                <c:pt idx="3" formatCode="General">
                  <c:v>22</c:v>
                </c:pt>
                <c:pt idx="4">
                  <c:v>18</c:v>
                </c:pt>
                <c:pt idx="5">
                  <c:v>13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Sheet1!$C$2:$C$31</c15:f>
                <c15:dlblRangeCache>
                  <c:ptCount val="30"/>
                  <c:pt idx="0">
                    <c:v> 12 </c:v>
                  </c:pt>
                  <c:pt idx="1">
                    <c:v> 22 </c:v>
                  </c:pt>
                  <c:pt idx="2">
                    <c:v> 12 </c:v>
                  </c:pt>
                  <c:pt idx="3">
                    <c:v>22</c:v>
                  </c:pt>
                  <c:pt idx="4">
                    <c:v> 18 </c:v>
                  </c:pt>
                  <c:pt idx="5">
                    <c:v> 13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872B-4F8A-B581-5FC254CA2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90"/>
        <c:showNegBubbles val="0"/>
        <c:sizeRepresents val="w"/>
        <c:axId val="1097229408"/>
        <c:axId val="1097226128"/>
      </c:bubbleChart>
      <c:valAx>
        <c:axId val="1097229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7226128"/>
        <c:crosses val="autoZero"/>
        <c:crossBetween val="midCat"/>
      </c:valAx>
      <c:valAx>
        <c:axId val="1097226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97229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39654439417889"/>
          <c:y val="0.14694150112632615"/>
          <c:w val="0.99945512617866683"/>
          <c:h val="0.800157821239641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Appena possibile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Andare dal parrucchiere</c:v>
                </c:pt>
                <c:pt idx="1">
                  <c:v>Ritornare in ufficio</c:v>
                </c:pt>
                <c:pt idx="2">
                  <c:v>Fare shopping</c:v>
                </c:pt>
                <c:pt idx="3">
                  <c:v>Andare al ristorante/bar</c:v>
                </c:pt>
                <c:pt idx="4">
                  <c:v> Viaggiare (nel proprio Paese)</c:v>
                </c:pt>
                <c:pt idx="5">
                  <c:v>Rientro dei ragazzi a scuola</c:v>
                </c:pt>
                <c:pt idx="6">
                  <c:v>Andare nei siti religiosi</c:v>
                </c:pt>
                <c:pt idx="7">
                  <c:v>Andare in palestra</c:v>
                </c:pt>
                <c:pt idx="8">
                  <c:v> Andare al cinema</c:v>
                </c:pt>
                <c:pt idx="9">
                  <c:v>Partecipare ad eventi</c:v>
                </c:pt>
                <c:pt idx="10">
                  <c:v>Viaggiare (all'estero)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35.199999999999996</c:v>
                </c:pt>
                <c:pt idx="1">
                  <c:v>34.5</c:v>
                </c:pt>
                <c:pt idx="2">
                  <c:v>30.5</c:v>
                </c:pt>
                <c:pt idx="3">
                  <c:v>27.500000000000004</c:v>
                </c:pt>
                <c:pt idx="4">
                  <c:v>24.8</c:v>
                </c:pt>
                <c:pt idx="5">
                  <c:v>24.3</c:v>
                </c:pt>
                <c:pt idx="6">
                  <c:v>23.1</c:v>
                </c:pt>
                <c:pt idx="7">
                  <c:v>20.7</c:v>
                </c:pt>
                <c:pt idx="8">
                  <c:v>17.399999999999999</c:v>
                </c:pt>
                <c:pt idx="9">
                  <c:v>14.099999999999998</c:v>
                </c:pt>
                <c:pt idx="10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98-4318-90B9-7E93C52359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 1 mese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Andare dal parrucchiere</c:v>
                </c:pt>
                <c:pt idx="1">
                  <c:v>Ritornare in ufficio</c:v>
                </c:pt>
                <c:pt idx="2">
                  <c:v>Fare shopping</c:v>
                </c:pt>
                <c:pt idx="3">
                  <c:v>Andare al ristorante/bar</c:v>
                </c:pt>
                <c:pt idx="4">
                  <c:v> Viaggiare (nel proprio Paese)</c:v>
                </c:pt>
                <c:pt idx="5">
                  <c:v>Rientro dei ragazzi a scuola</c:v>
                </c:pt>
                <c:pt idx="6">
                  <c:v>Andare nei siti religiosi</c:v>
                </c:pt>
                <c:pt idx="7">
                  <c:v>Andare in palestra</c:v>
                </c:pt>
                <c:pt idx="8">
                  <c:v> Andare al cinema</c:v>
                </c:pt>
                <c:pt idx="9">
                  <c:v>Partecipare ad eventi</c:v>
                </c:pt>
                <c:pt idx="10">
                  <c:v>Viaggiare (all'estero)</c:v>
                </c:pt>
              </c:strCache>
            </c:strRef>
          </c:cat>
          <c:val>
            <c:numRef>
              <c:f>Sheet1!$C$2:$C$12</c:f>
              <c:numCache>
                <c:formatCode>0</c:formatCode>
                <c:ptCount val="11"/>
                <c:pt idx="0">
                  <c:v>19.400000000000002</c:v>
                </c:pt>
                <c:pt idx="1">
                  <c:v>11.899999999999999</c:v>
                </c:pt>
                <c:pt idx="2">
                  <c:v>19.3</c:v>
                </c:pt>
                <c:pt idx="3">
                  <c:v>20.3</c:v>
                </c:pt>
                <c:pt idx="4">
                  <c:v>14.099999999999998</c:v>
                </c:pt>
                <c:pt idx="5">
                  <c:v>9</c:v>
                </c:pt>
                <c:pt idx="6">
                  <c:v>12.1</c:v>
                </c:pt>
                <c:pt idx="7">
                  <c:v>12.7</c:v>
                </c:pt>
                <c:pt idx="8">
                  <c:v>12.9</c:v>
                </c:pt>
                <c:pt idx="9">
                  <c:v>9</c:v>
                </c:pt>
                <c:pt idx="1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98-4318-90B9-7E93C52359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Fra 2-3 mesi</c:v>
                </c:pt>
              </c:strCache>
            </c:strRef>
          </c:tx>
          <c:spPr>
            <a:solidFill>
              <a:schemeClr val="accent3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Andare dal parrucchiere</c:v>
                </c:pt>
                <c:pt idx="1">
                  <c:v>Ritornare in ufficio</c:v>
                </c:pt>
                <c:pt idx="2">
                  <c:v>Fare shopping</c:v>
                </c:pt>
                <c:pt idx="3">
                  <c:v>Andare al ristorante/bar</c:v>
                </c:pt>
                <c:pt idx="4">
                  <c:v> Viaggiare (nel proprio Paese)</c:v>
                </c:pt>
                <c:pt idx="5">
                  <c:v>Rientro dei ragazzi a scuola</c:v>
                </c:pt>
                <c:pt idx="6">
                  <c:v>Andare nei siti religiosi</c:v>
                </c:pt>
                <c:pt idx="7">
                  <c:v>Andare in palestra</c:v>
                </c:pt>
                <c:pt idx="8">
                  <c:v> Andare al cinema</c:v>
                </c:pt>
                <c:pt idx="9">
                  <c:v>Partecipare ad eventi</c:v>
                </c:pt>
                <c:pt idx="10">
                  <c:v>Viaggiare (all'estero)</c:v>
                </c:pt>
              </c:strCache>
            </c:strRef>
          </c:cat>
          <c:val>
            <c:numRef>
              <c:f>Sheet1!$D$2:$D$12</c:f>
              <c:numCache>
                <c:formatCode>0</c:formatCode>
                <c:ptCount val="11"/>
                <c:pt idx="0">
                  <c:v>14.7</c:v>
                </c:pt>
                <c:pt idx="1">
                  <c:v>9.9</c:v>
                </c:pt>
                <c:pt idx="2">
                  <c:v>19.900000000000002</c:v>
                </c:pt>
                <c:pt idx="3">
                  <c:v>19.100000000000001</c:v>
                </c:pt>
                <c:pt idx="4">
                  <c:v>20</c:v>
                </c:pt>
                <c:pt idx="5">
                  <c:v>13</c:v>
                </c:pt>
                <c:pt idx="6">
                  <c:v>13.200000000000001</c:v>
                </c:pt>
                <c:pt idx="7">
                  <c:v>12.7</c:v>
                </c:pt>
                <c:pt idx="8">
                  <c:v>18.899999999999999</c:v>
                </c:pt>
                <c:pt idx="9">
                  <c:v>16.3</c:v>
                </c:pt>
                <c:pt idx="10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98-4318-90B9-7E93C52359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Fra 4-5 mesi</c:v>
                </c:pt>
              </c:strCache>
            </c:strRef>
          </c:tx>
          <c:spPr>
            <a:solidFill>
              <a:schemeClr val="accent3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Andare dal parrucchiere</c:v>
                </c:pt>
                <c:pt idx="1">
                  <c:v>Ritornare in ufficio</c:v>
                </c:pt>
                <c:pt idx="2">
                  <c:v>Fare shopping</c:v>
                </c:pt>
                <c:pt idx="3">
                  <c:v>Andare al ristorante/bar</c:v>
                </c:pt>
                <c:pt idx="4">
                  <c:v> Viaggiare (nel proprio Paese)</c:v>
                </c:pt>
                <c:pt idx="5">
                  <c:v>Rientro dei ragazzi a scuola</c:v>
                </c:pt>
                <c:pt idx="6">
                  <c:v>Andare nei siti religiosi</c:v>
                </c:pt>
                <c:pt idx="7">
                  <c:v>Andare in palestra</c:v>
                </c:pt>
                <c:pt idx="8">
                  <c:v> Andare al cinema</c:v>
                </c:pt>
                <c:pt idx="9">
                  <c:v>Partecipare ad eventi</c:v>
                </c:pt>
                <c:pt idx="10">
                  <c:v>Viaggiare (all'estero)</c:v>
                </c:pt>
              </c:strCache>
            </c:strRef>
          </c:cat>
          <c:val>
            <c:numRef>
              <c:f>Sheet1!$E$2:$E$12</c:f>
              <c:numCache>
                <c:formatCode>0</c:formatCode>
                <c:ptCount val="11"/>
                <c:pt idx="0">
                  <c:v>6.7</c:v>
                </c:pt>
                <c:pt idx="1">
                  <c:v>5.8999999999999995</c:v>
                </c:pt>
                <c:pt idx="2">
                  <c:v>9.7000000000000011</c:v>
                </c:pt>
                <c:pt idx="3">
                  <c:v>9.8000000000000007</c:v>
                </c:pt>
                <c:pt idx="4">
                  <c:v>11.700000000000001</c:v>
                </c:pt>
                <c:pt idx="5">
                  <c:v>6.8000000000000007</c:v>
                </c:pt>
                <c:pt idx="6">
                  <c:v>8</c:v>
                </c:pt>
                <c:pt idx="7">
                  <c:v>7.6</c:v>
                </c:pt>
                <c:pt idx="8">
                  <c:v>12.1</c:v>
                </c:pt>
                <c:pt idx="9">
                  <c:v>12.7</c:v>
                </c:pt>
                <c:pt idx="1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98-4318-90B9-7E93C523598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Fra più di 6 mesi</c:v>
                </c:pt>
              </c:strCache>
            </c:strRef>
          </c:tx>
          <c:spPr>
            <a:solidFill>
              <a:schemeClr val="accent3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Andare dal parrucchiere</c:v>
                </c:pt>
                <c:pt idx="1">
                  <c:v>Ritornare in ufficio</c:v>
                </c:pt>
                <c:pt idx="2">
                  <c:v>Fare shopping</c:v>
                </c:pt>
                <c:pt idx="3">
                  <c:v>Andare al ristorante/bar</c:v>
                </c:pt>
                <c:pt idx="4">
                  <c:v> Viaggiare (nel proprio Paese)</c:v>
                </c:pt>
                <c:pt idx="5">
                  <c:v>Rientro dei ragazzi a scuola</c:v>
                </c:pt>
                <c:pt idx="6">
                  <c:v>Andare nei siti religiosi</c:v>
                </c:pt>
                <c:pt idx="7">
                  <c:v>Andare in palestra</c:v>
                </c:pt>
                <c:pt idx="8">
                  <c:v> Andare al cinema</c:v>
                </c:pt>
                <c:pt idx="9">
                  <c:v>Partecipare ad eventi</c:v>
                </c:pt>
                <c:pt idx="10">
                  <c:v>Viaggiare (all'estero)</c:v>
                </c:pt>
              </c:strCache>
            </c:strRef>
          </c:cat>
          <c:val>
            <c:numRef>
              <c:f>Sheet1!$F$2:$F$12</c:f>
              <c:numCache>
                <c:formatCode>0</c:formatCode>
                <c:ptCount val="11"/>
                <c:pt idx="0">
                  <c:v>6.8000000000000007</c:v>
                </c:pt>
                <c:pt idx="1">
                  <c:v>5.6000000000000005</c:v>
                </c:pt>
                <c:pt idx="2">
                  <c:v>8.5</c:v>
                </c:pt>
                <c:pt idx="3">
                  <c:v>11</c:v>
                </c:pt>
                <c:pt idx="4">
                  <c:v>14.299999999999999</c:v>
                </c:pt>
                <c:pt idx="5">
                  <c:v>8.4</c:v>
                </c:pt>
                <c:pt idx="6">
                  <c:v>9.3000000000000007</c:v>
                </c:pt>
                <c:pt idx="7">
                  <c:v>9.3000000000000007</c:v>
                </c:pt>
                <c:pt idx="8">
                  <c:v>15.6</c:v>
                </c:pt>
                <c:pt idx="9">
                  <c:v>21.9</c:v>
                </c:pt>
                <c:pt idx="10">
                  <c:v>27.500000000000004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1-450D-8BCE-7E4F7944090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 so/Non rispondo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Andare dal parrucchiere</c:v>
                </c:pt>
                <c:pt idx="1">
                  <c:v>Ritornare in ufficio</c:v>
                </c:pt>
                <c:pt idx="2">
                  <c:v>Fare shopping</c:v>
                </c:pt>
                <c:pt idx="3">
                  <c:v>Andare al ristorante/bar</c:v>
                </c:pt>
                <c:pt idx="4">
                  <c:v> Viaggiare (nel proprio Paese)</c:v>
                </c:pt>
                <c:pt idx="5">
                  <c:v>Rientro dei ragazzi a scuola</c:v>
                </c:pt>
                <c:pt idx="6">
                  <c:v>Andare nei siti religiosi</c:v>
                </c:pt>
                <c:pt idx="7">
                  <c:v>Andare in palestra</c:v>
                </c:pt>
                <c:pt idx="8">
                  <c:v> Andare al cinema</c:v>
                </c:pt>
                <c:pt idx="9">
                  <c:v>Partecipare ad eventi</c:v>
                </c:pt>
                <c:pt idx="10">
                  <c:v>Viaggiare (all'estero)</c:v>
                </c:pt>
              </c:strCache>
            </c:strRef>
          </c:cat>
          <c:val>
            <c:numRef>
              <c:f>Sheet1!$G$2:$G$12</c:f>
              <c:numCache>
                <c:formatCode>0</c:formatCode>
                <c:ptCount val="11"/>
                <c:pt idx="0">
                  <c:v>17.2</c:v>
                </c:pt>
                <c:pt idx="1">
                  <c:v>32.300000000000004</c:v>
                </c:pt>
                <c:pt idx="2">
                  <c:v>12</c:v>
                </c:pt>
                <c:pt idx="3">
                  <c:v>12.3</c:v>
                </c:pt>
                <c:pt idx="4">
                  <c:v>15.1</c:v>
                </c:pt>
                <c:pt idx="5">
                  <c:v>38.4</c:v>
                </c:pt>
                <c:pt idx="6">
                  <c:v>34.300000000000004</c:v>
                </c:pt>
                <c:pt idx="7">
                  <c:v>36.9</c:v>
                </c:pt>
                <c:pt idx="8">
                  <c:v>23</c:v>
                </c:pt>
                <c:pt idx="9">
                  <c:v>26</c:v>
                </c:pt>
                <c:pt idx="10">
                  <c:v>33.900000000000006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71-450D-8BCE-7E4F794409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100"/>
        <c:axId val="810491560"/>
        <c:axId val="810486312"/>
      </c:barChart>
      <c:catAx>
        <c:axId val="810491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0486312"/>
        <c:crosses val="autoZero"/>
        <c:auto val="1"/>
        <c:lblAlgn val="ctr"/>
        <c:lblOffset val="100"/>
        <c:noMultiLvlLbl val="0"/>
      </c:catAx>
      <c:valAx>
        <c:axId val="810486312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810491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1801929473E-2"/>
          <c:y val="4.5006398562052727E-2"/>
          <c:w val="0.89999995639614105"/>
          <c:h val="5.6138678635466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905722212010451E-2"/>
          <c:y val="8.0758425477778298E-2"/>
          <c:w val="1"/>
          <c:h val="0.5968963328891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Più probabilm.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Iniziare/aumentare investimenti </c:v>
                </c:pt>
                <c:pt idx="1">
                  <c:v>Attivare serv. Assicurativi</c:v>
                </c:pt>
                <c:pt idx="2">
                  <c:v>Traslocare</c:v>
                </c:pt>
                <c:pt idx="3">
                  <c:v>Grandi acquisti</c:v>
                </c:pt>
                <c:pt idx="4">
                  <c:v>Cambiare posto/Paese</c:v>
                </c:pt>
                <c:pt idx="6">
                  <c:v>Attivare un'azienda</c:v>
                </c:pt>
                <c:pt idx="7">
                  <c:v>Cambiare lavoro</c:v>
                </c:pt>
                <c:pt idx="8">
                  <c:v>Prendersi un anno sabbatico</c:v>
                </c:pt>
                <c:pt idx="9">
                  <c:v>Andare in pensione</c:v>
                </c:pt>
                <c:pt idx="11">
                  <c:v>Vacanze a casa</c:v>
                </c:pt>
                <c:pt idx="12">
                  <c:v>Vacanze all'estero</c:v>
                </c:pt>
                <c:pt idx="14">
                  <c:v>Sposarsi/andare a vivere insieme</c:v>
                </c:pt>
                <c:pt idx="15">
                  <c:v>Avere un figlio</c:v>
                </c:pt>
                <c:pt idx="16">
                  <c:v>Divorziare/Separarsi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0.33800000000000002</c:v>
                </c:pt>
                <c:pt idx="1">
                  <c:v>0.248</c:v>
                </c:pt>
                <c:pt idx="2">
                  <c:v>0.185</c:v>
                </c:pt>
                <c:pt idx="3">
                  <c:v>0.16800000000000001</c:v>
                </c:pt>
                <c:pt idx="4">
                  <c:v>0.153</c:v>
                </c:pt>
                <c:pt idx="6">
                  <c:v>0.28299999999999997</c:v>
                </c:pt>
                <c:pt idx="7">
                  <c:v>0.24</c:v>
                </c:pt>
                <c:pt idx="8">
                  <c:v>0.156</c:v>
                </c:pt>
                <c:pt idx="9">
                  <c:v>0.126</c:v>
                </c:pt>
                <c:pt idx="11">
                  <c:v>0.30599999999999999</c:v>
                </c:pt>
                <c:pt idx="12">
                  <c:v>0.17499999999999999</c:v>
                </c:pt>
                <c:pt idx="14">
                  <c:v>0.184</c:v>
                </c:pt>
                <c:pt idx="15">
                  <c:v>0.126</c:v>
                </c:pt>
                <c:pt idx="16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1-4933-AAF9-0371EF9A67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Meno probabilm.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Iniziare/aumentare investimenti </c:v>
                </c:pt>
                <c:pt idx="1">
                  <c:v>Attivare serv. Assicurativi</c:v>
                </c:pt>
                <c:pt idx="2">
                  <c:v>Traslocare</c:v>
                </c:pt>
                <c:pt idx="3">
                  <c:v>Grandi acquisti</c:v>
                </c:pt>
                <c:pt idx="4">
                  <c:v>Cambiare posto/Paese</c:v>
                </c:pt>
                <c:pt idx="6">
                  <c:v>Attivare un'azienda</c:v>
                </c:pt>
                <c:pt idx="7">
                  <c:v>Cambiare lavoro</c:v>
                </c:pt>
                <c:pt idx="8">
                  <c:v>Prendersi un anno sabbatico</c:v>
                </c:pt>
                <c:pt idx="9">
                  <c:v>Andare in pensione</c:v>
                </c:pt>
                <c:pt idx="11">
                  <c:v>Vacanze a casa</c:v>
                </c:pt>
                <c:pt idx="12">
                  <c:v>Vacanze all'estero</c:v>
                </c:pt>
                <c:pt idx="14">
                  <c:v>Sposarsi/andare a vivere insieme</c:v>
                </c:pt>
                <c:pt idx="15">
                  <c:v>Avere un figlio</c:v>
                </c:pt>
                <c:pt idx="16">
                  <c:v>Divorziare/Separarsi</c:v>
                </c:pt>
              </c:strCache>
            </c:strRef>
          </c:cat>
          <c:val>
            <c:numRef>
              <c:f>Sheet1!$C$2:$C$18</c:f>
              <c:numCache>
                <c:formatCode>0%</c:formatCode>
                <c:ptCount val="17"/>
                <c:pt idx="0">
                  <c:v>-0.193</c:v>
                </c:pt>
                <c:pt idx="1">
                  <c:v>-0.19800000000000001</c:v>
                </c:pt>
                <c:pt idx="2">
                  <c:v>-0.28999999999999998</c:v>
                </c:pt>
                <c:pt idx="3">
                  <c:v>-0.36099999999999999</c:v>
                </c:pt>
                <c:pt idx="4">
                  <c:v>-0.35599999999999998</c:v>
                </c:pt>
                <c:pt idx="6">
                  <c:v>-0.22700000000000001</c:v>
                </c:pt>
                <c:pt idx="7">
                  <c:v>-0.25700000000000001</c:v>
                </c:pt>
                <c:pt idx="8">
                  <c:v>-0.28999999999999998</c:v>
                </c:pt>
                <c:pt idx="9">
                  <c:v>-0.28699999999999998</c:v>
                </c:pt>
                <c:pt idx="11">
                  <c:v>-0.30299999999999999</c:v>
                </c:pt>
                <c:pt idx="12">
                  <c:v>-0.442</c:v>
                </c:pt>
                <c:pt idx="14">
                  <c:v>-0.19700000000000001</c:v>
                </c:pt>
                <c:pt idx="15">
                  <c:v>-0.30099999999999999</c:v>
                </c:pt>
                <c:pt idx="16">
                  <c:v>-0.33100000000000002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11-4933-AAF9-0371EF9A67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100"/>
        <c:axId val="810491560"/>
        <c:axId val="810486312"/>
      </c:barChart>
      <c:catAx>
        <c:axId val="81049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0486312"/>
        <c:crosses val="autoZero"/>
        <c:auto val="0"/>
        <c:lblAlgn val="ctr"/>
        <c:lblOffset val="100"/>
        <c:tickLblSkip val="1"/>
        <c:noMultiLvlLbl val="0"/>
      </c:catAx>
      <c:valAx>
        <c:axId val="810486312"/>
        <c:scaling>
          <c:orientation val="minMax"/>
          <c:min val="-0.5"/>
        </c:scaling>
        <c:delete val="1"/>
        <c:axPos val="l"/>
        <c:numFmt formatCode="0%" sourceLinked="1"/>
        <c:majorTickMark val="out"/>
        <c:minorTickMark val="none"/>
        <c:tickLblPos val="nextTo"/>
        <c:crossAx val="8104915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0.01829</cdr:x>
      <cdr:y>1</cdr:y>
    </cdr:from>
    <cdr:to>
      <cdr:x>1</cdr:x>
      <cdr:y>1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7B4C0EC0-22F8-4F92-80C8-2385AEEB817E}"/>
            </a:ext>
          </a:extLst>
        </cdr:cNvPr>
        <cdr:cNvCxnSpPr/>
      </cdr:nvCxnSpPr>
      <cdr:spPr>
        <a:xfrm xmlns:a="http://schemas.openxmlformats.org/drawingml/2006/main">
          <a:off x="168376" y="1438722"/>
          <a:ext cx="8416313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1">
              <a:lumMod val="60000"/>
              <a:lumOff val="40000"/>
            </a:schemeClr>
          </a:solidFill>
          <a:prstDash val="sysDot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4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3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09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3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jpeg"/><Relationship Id="rId4" Type="http://schemas.openxmlformats.org/officeDocument/2006/relationships/image" Target="../media/image5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.xml"/><Relationship Id="rId4" Type="http://schemas.openxmlformats.org/officeDocument/2006/relationships/image" Target="../media/image2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Relationship Id="rId4" Type="http://schemas.openxmlformats.org/officeDocument/2006/relationships/image" Target="../media/image5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Relationship Id="rId5" Type="http://schemas.openxmlformats.org/officeDocument/2006/relationships/image" Target="../media/image3.jpeg"/><Relationship Id="rId4" Type="http://schemas.openxmlformats.org/officeDocument/2006/relationships/image" Target="../media/image5.sv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7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3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1313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0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105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4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8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7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8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4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509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2788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2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7715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8458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37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6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20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3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5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2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1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3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2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2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7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09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8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67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9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5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3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58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7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4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29.xml"/><Relationship Id="rId16" Type="http://schemas.openxmlformats.org/officeDocument/2006/relationships/tags" Target="../tags/tag8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ags" Target="../tags/tag11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6.xml"/><Relationship Id="rId16" Type="http://schemas.openxmlformats.org/officeDocument/2006/relationships/tags" Target="../tags/tag17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ags" Target="../tags/tag1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9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30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819" r:id="rId2"/>
    <p:sldLayoutId id="2147483821" r:id="rId3"/>
    <p:sldLayoutId id="2147483820" r:id="rId4"/>
    <p:sldLayoutId id="2147483697" r:id="rId5"/>
    <p:sldLayoutId id="2147483696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832" r:id="rId23"/>
    <p:sldLayoutId id="2147483847" r:id="rId24"/>
    <p:sldLayoutId id="2147483849" r:id="rId25"/>
    <p:sldLayoutId id="2147483850" r:id="rId26"/>
    <p:sldLayoutId id="2147483851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7453" userDrawn="1">
          <p15:clr>
            <a:srgbClr val="F26B43"/>
          </p15:clr>
        </p15:guide>
        <p15:guide id="28" orient="horz" pos="1076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5" pos="228" userDrawn="1">
          <p15:clr>
            <a:srgbClr val="F26B43"/>
          </p15:clr>
        </p15:guide>
        <p15:guide id="36" pos="3840" userDrawn="1">
          <p15:clr>
            <a:srgbClr val="F26B43"/>
          </p15:clr>
        </p15:guide>
        <p15:guide id="37" pos="3782" userDrawn="1">
          <p15:clr>
            <a:srgbClr val="F26B43"/>
          </p15:clr>
        </p15:guide>
        <p15:guide id="38" pos="3900" userDrawn="1">
          <p15:clr>
            <a:srgbClr val="F26B43"/>
          </p15:clr>
        </p15:guide>
        <p15:guide id="39" orient="horz" pos="38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6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  <p:sldLayoutId id="214748384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D3E635D0-BA07-4485-8050-85E8C801F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6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5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A6137F5C-599B-43B1-A276-2F50FA7F8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1490400"/>
            <a:ext cx="3520800" cy="1976400"/>
          </a:xfrm>
        </p:spPr>
        <p:txBody>
          <a:bodyPr anchor="b"/>
          <a:lstStyle/>
          <a:p>
            <a:r>
              <a:rPr lang="en-GB" sz="2800">
                <a:solidFill>
                  <a:schemeClr val="bg1"/>
                </a:solidFill>
              </a:rPr>
              <a:t>COVID-19</a:t>
            </a:r>
            <a:br>
              <a:rPr lang="en-GB" sz="4400">
                <a:solidFill>
                  <a:schemeClr val="bg1"/>
                </a:solidFill>
              </a:rPr>
            </a:br>
            <a:r>
              <a:rPr lang="en-GB" sz="4400">
                <a:solidFill>
                  <a:schemeClr val="bg1"/>
                </a:solidFill>
              </a:rPr>
              <a:t>Barometer</a:t>
            </a:r>
            <a:br>
              <a:rPr lang="en-GB" sz="4400">
                <a:solidFill>
                  <a:schemeClr val="bg1"/>
                </a:solidFill>
              </a:rPr>
            </a:br>
            <a:r>
              <a:rPr lang="en-GB" sz="4400">
                <a:solidFill>
                  <a:schemeClr val="bg1"/>
                </a:solidFill>
              </a:rPr>
              <a:t>Global Report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54C9FE-0DC1-4B3F-BA6E-C6ABCEC0A2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July 8, 2020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97A88EC-33F0-47EF-90A9-B749282DB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Wave 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0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1EA67-EDDC-4AAE-9F53-58E364F721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Brands &amp; </a:t>
            </a:r>
            <a:r>
              <a:rPr lang="nl-NL" dirty="0" err="1"/>
              <a:t>communication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81318-230D-48BC-826E-B35EE63273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7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C02DE-B87C-D24F-8062-39939915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Come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attivarsi</a:t>
            </a:r>
            <a:r>
              <a:rPr lang="en-GB" dirty="0"/>
              <a:t> le </a:t>
            </a:r>
            <a:r>
              <a:rPr lang="en-GB" dirty="0" err="1"/>
              <a:t>marche</a:t>
            </a:r>
            <a:r>
              <a:rPr lang="en-GB" dirty="0"/>
              <a:t> con le diverse </a:t>
            </a:r>
            <a:r>
              <a:rPr lang="en-GB" dirty="0" err="1"/>
              <a:t>Tribù</a:t>
            </a:r>
            <a:r>
              <a:rPr lang="en-GB" dirty="0"/>
              <a:t> C-19?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4C243-8BC0-004A-9561-ED6E5E642A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3159499"/>
            <a:ext cx="2589197" cy="204112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1400" dirty="0" err="1"/>
              <a:t>Comprendere</a:t>
            </a:r>
            <a:r>
              <a:rPr lang="en-GB" sz="1400" dirty="0"/>
              <a:t> le </a:t>
            </a:r>
            <a:r>
              <a:rPr lang="en-GB" sz="1400" dirty="0" err="1"/>
              <a:t>differenze</a:t>
            </a:r>
            <a:r>
              <a:rPr lang="en-GB" sz="1400" dirty="0"/>
              <a:t> </a:t>
            </a:r>
            <a:r>
              <a:rPr lang="en-GB" sz="1400" dirty="0" err="1"/>
              <a:t>fra</a:t>
            </a:r>
            <a:r>
              <a:rPr lang="en-GB" sz="1400" dirty="0"/>
              <a:t> le diverse </a:t>
            </a:r>
            <a:r>
              <a:rPr lang="en-GB" sz="1400" dirty="0" err="1"/>
              <a:t>Tribù</a:t>
            </a:r>
            <a:r>
              <a:rPr lang="en-GB" sz="1400" dirty="0"/>
              <a:t> C19 </a:t>
            </a:r>
            <a:r>
              <a:rPr lang="en-GB" sz="1400" dirty="0" err="1"/>
              <a:t>permette</a:t>
            </a:r>
            <a:r>
              <a:rPr lang="en-GB" sz="1400" dirty="0"/>
              <a:t> </a:t>
            </a:r>
            <a:r>
              <a:rPr lang="en-GB" sz="1400" dirty="0" err="1"/>
              <a:t>alle</a:t>
            </a:r>
            <a:r>
              <a:rPr lang="en-GB" sz="1400" dirty="0"/>
              <a:t> </a:t>
            </a:r>
            <a:r>
              <a:rPr lang="en-GB" sz="1400" dirty="0" err="1"/>
              <a:t>marche</a:t>
            </a:r>
            <a:r>
              <a:rPr lang="en-GB" sz="1400" dirty="0"/>
              <a:t> di </a:t>
            </a:r>
            <a:r>
              <a:rPr lang="en-GB" sz="1400" dirty="0" err="1"/>
              <a:t>essere</a:t>
            </a:r>
            <a:r>
              <a:rPr lang="en-GB" sz="1400" dirty="0"/>
              <a:t> customer </a:t>
            </a:r>
            <a:r>
              <a:rPr lang="en-GB" sz="1400" dirty="0" err="1"/>
              <a:t>centrici</a:t>
            </a:r>
            <a:r>
              <a:rPr lang="en-GB" sz="1400" dirty="0"/>
              <a:t> </a:t>
            </a:r>
            <a:r>
              <a:rPr lang="en-GB" sz="1400" dirty="0" err="1"/>
              <a:t>quando</a:t>
            </a:r>
            <a:r>
              <a:rPr lang="en-GB" sz="1400" dirty="0"/>
              <a:t> </a:t>
            </a:r>
            <a:r>
              <a:rPr lang="en-GB" sz="1400" dirty="0" err="1"/>
              <a:t>si</a:t>
            </a:r>
            <a:r>
              <a:rPr lang="en-GB" sz="1400" dirty="0"/>
              <a:t> </a:t>
            </a:r>
            <a:r>
              <a:rPr lang="en-GB" sz="1400" dirty="0" err="1"/>
              <a:t>tratta</a:t>
            </a:r>
            <a:r>
              <a:rPr lang="en-GB" sz="1400" dirty="0"/>
              <a:t> di  </a:t>
            </a:r>
            <a:r>
              <a:rPr lang="en-GB" sz="1400" dirty="0" err="1"/>
              <a:t>ridefinire</a:t>
            </a:r>
            <a:r>
              <a:rPr lang="en-GB" sz="1400" dirty="0"/>
              <a:t> le </a:t>
            </a:r>
            <a:r>
              <a:rPr lang="en-GB" sz="1400" dirty="0" err="1"/>
              <a:t>strategie</a:t>
            </a:r>
            <a:r>
              <a:rPr lang="en-GB" sz="1400" dirty="0"/>
              <a:t>, </a:t>
            </a:r>
            <a:r>
              <a:rPr lang="en-GB" sz="1400" dirty="0" err="1"/>
              <a:t>selezionando</a:t>
            </a:r>
            <a:r>
              <a:rPr lang="en-GB" sz="1400" dirty="0"/>
              <a:t> quelle più </a:t>
            </a:r>
            <a:r>
              <a:rPr lang="en-GB" sz="1400" dirty="0" err="1"/>
              <a:t>efficaci</a:t>
            </a:r>
            <a:r>
              <a:rPr lang="en-GB" sz="1400" dirty="0"/>
              <a:t>.</a:t>
            </a:r>
          </a:p>
          <a:p>
            <a:r>
              <a:rPr lang="en-GB" sz="1400" dirty="0" err="1"/>
              <a:t>L’empatia</a:t>
            </a:r>
            <a:r>
              <a:rPr lang="en-GB" sz="1400" dirty="0"/>
              <a:t> è lo </a:t>
            </a:r>
            <a:r>
              <a:rPr lang="en-GB" sz="1400" dirty="0" err="1"/>
              <a:t>strumento</a:t>
            </a:r>
            <a:r>
              <a:rPr lang="en-GB" sz="1400" dirty="0"/>
              <a:t> più </a:t>
            </a:r>
            <a:r>
              <a:rPr lang="en-GB" sz="1400" dirty="0" err="1"/>
              <a:t>potente</a:t>
            </a:r>
            <a:r>
              <a:rPr lang="en-GB" sz="1400" dirty="0"/>
              <a:t> per </a:t>
            </a:r>
            <a:r>
              <a:rPr lang="en-GB" sz="1400" dirty="0" err="1"/>
              <a:t>guidare</a:t>
            </a:r>
            <a:r>
              <a:rPr lang="en-GB" sz="1400" dirty="0"/>
              <a:t> </a:t>
            </a:r>
            <a:r>
              <a:rPr lang="en-GB" sz="1400" dirty="0" err="1"/>
              <a:t>l’attivazione</a:t>
            </a:r>
            <a:r>
              <a:rPr lang="en-GB" sz="1400" dirty="0"/>
              <a:t> e </a:t>
            </a:r>
            <a:r>
              <a:rPr lang="en-GB" sz="1400" dirty="0" err="1"/>
              <a:t>vincere</a:t>
            </a:r>
            <a:r>
              <a:rPr lang="en-GB" sz="1400" dirty="0"/>
              <a:t> </a:t>
            </a:r>
            <a:r>
              <a:rPr lang="en-GB" sz="1400" dirty="0" err="1"/>
              <a:t>nel</a:t>
            </a:r>
            <a:r>
              <a:rPr lang="en-GB" sz="1400" dirty="0"/>
              <a:t> nuovo scenario. </a:t>
            </a:r>
            <a:endParaRPr lang="en-GB" sz="1400" dirty="0">
              <a:cs typeface="Arial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5EF606-B57E-9D40-BA58-1F22784572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72401" y="3159987"/>
            <a:ext cx="2591748" cy="204112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1400" dirty="0" err="1"/>
              <a:t>Comprendere</a:t>
            </a:r>
            <a:r>
              <a:rPr lang="en-GB" sz="1400" dirty="0"/>
              <a:t> le </a:t>
            </a:r>
            <a:r>
              <a:rPr lang="en-GB" sz="1400" dirty="0" err="1"/>
              <a:t>relazioni</a:t>
            </a:r>
            <a:r>
              <a:rPr lang="en-GB" sz="1400" dirty="0"/>
              <a:t> </a:t>
            </a:r>
            <a:r>
              <a:rPr lang="en-GB" sz="1400" dirty="0" err="1"/>
              <a:t>delle</a:t>
            </a:r>
            <a:r>
              <a:rPr lang="en-GB" sz="1400" dirty="0"/>
              <a:t> diverse </a:t>
            </a:r>
            <a:r>
              <a:rPr lang="en-GB" sz="1400" dirty="0" err="1"/>
              <a:t>Tribù</a:t>
            </a:r>
            <a:r>
              <a:rPr lang="en-GB" sz="1400" dirty="0"/>
              <a:t> C-19 con la </a:t>
            </a:r>
            <a:r>
              <a:rPr lang="en-GB" sz="1400" dirty="0" err="1"/>
              <a:t>tua</a:t>
            </a:r>
            <a:r>
              <a:rPr lang="en-GB" sz="1400" dirty="0"/>
              <a:t> </a:t>
            </a:r>
            <a:r>
              <a:rPr lang="en-GB" sz="1400" dirty="0" err="1"/>
              <a:t>categoria</a:t>
            </a:r>
            <a:r>
              <a:rPr lang="en-GB" sz="1400" dirty="0"/>
              <a:t> e con </a:t>
            </a:r>
            <a:r>
              <a:rPr lang="en-GB" sz="1400" dirty="0" err="1"/>
              <a:t>il</a:t>
            </a:r>
            <a:r>
              <a:rPr lang="en-GB" sz="1400" dirty="0"/>
              <a:t> </a:t>
            </a:r>
            <a:r>
              <a:rPr lang="en-GB" sz="1400" dirty="0" err="1"/>
              <a:t>tuo</a:t>
            </a:r>
            <a:r>
              <a:rPr lang="en-GB" sz="1400" dirty="0"/>
              <a:t> Brand, </a:t>
            </a:r>
            <a:r>
              <a:rPr lang="en-GB" sz="1400" dirty="0" err="1"/>
              <a:t>apre</a:t>
            </a:r>
            <a:r>
              <a:rPr lang="en-GB" sz="1400" dirty="0"/>
              <a:t> a </a:t>
            </a:r>
            <a:r>
              <a:rPr lang="en-GB" sz="1400" dirty="0" err="1"/>
              <a:t>nuove</a:t>
            </a:r>
            <a:r>
              <a:rPr lang="en-GB" sz="1400" dirty="0"/>
              <a:t> vie per </a:t>
            </a:r>
            <a:r>
              <a:rPr lang="en-GB" sz="1400" dirty="0" err="1"/>
              <a:t>proposizioni</a:t>
            </a:r>
            <a:r>
              <a:rPr lang="en-GB" sz="1400" dirty="0"/>
              <a:t> di </a:t>
            </a:r>
            <a:r>
              <a:rPr lang="en-GB" sz="1400" dirty="0" err="1"/>
              <a:t>valore</a:t>
            </a:r>
            <a:r>
              <a:rPr lang="en-GB" sz="1400" dirty="0"/>
              <a:t>. </a:t>
            </a:r>
          </a:p>
          <a:p>
            <a:r>
              <a:rPr lang="en-GB" sz="1400" dirty="0"/>
              <a:t>Una </a:t>
            </a:r>
            <a:r>
              <a:rPr lang="en-GB" sz="1400" dirty="0" err="1"/>
              <a:t>corsia</a:t>
            </a:r>
            <a:r>
              <a:rPr lang="en-GB" sz="1400" dirty="0"/>
              <a:t> </a:t>
            </a:r>
            <a:r>
              <a:rPr lang="en-GB" sz="1400" dirty="0" err="1"/>
              <a:t>preferenziale</a:t>
            </a:r>
            <a:r>
              <a:rPr lang="en-GB" sz="1400" dirty="0"/>
              <a:t> per </a:t>
            </a:r>
            <a:r>
              <a:rPr lang="en-GB" sz="1400" dirty="0" err="1"/>
              <a:t>attivare</a:t>
            </a:r>
            <a:r>
              <a:rPr lang="en-GB" sz="1400" dirty="0"/>
              <a:t> </a:t>
            </a:r>
            <a:r>
              <a:rPr lang="en-GB" sz="1400" dirty="0" err="1"/>
              <a:t>comunicazioni</a:t>
            </a:r>
            <a:r>
              <a:rPr lang="en-GB" sz="1400" dirty="0"/>
              <a:t>, </a:t>
            </a:r>
            <a:r>
              <a:rPr lang="en-GB" sz="1400" dirty="0" err="1"/>
              <a:t>strategie</a:t>
            </a:r>
            <a:r>
              <a:rPr lang="en-GB" sz="1400" dirty="0"/>
              <a:t> di CX e </a:t>
            </a:r>
            <a:r>
              <a:rPr lang="en-GB" sz="1400" dirty="0" err="1"/>
              <a:t>attività</a:t>
            </a:r>
            <a:r>
              <a:rPr lang="en-GB" sz="1400" dirty="0"/>
              <a:t> di </a:t>
            </a:r>
            <a:r>
              <a:rPr lang="en-GB" sz="1400" dirty="0" err="1"/>
              <a:t>Innovazine</a:t>
            </a:r>
            <a:r>
              <a:rPr lang="en-GB" sz="1400" dirty="0"/>
              <a:t> più </a:t>
            </a:r>
            <a:r>
              <a:rPr lang="en-GB" sz="1400" dirty="0" err="1"/>
              <a:t>potenti</a:t>
            </a:r>
            <a:r>
              <a:rPr lang="en-GB" sz="1400" dirty="0"/>
              <a:t>.</a:t>
            </a:r>
            <a:endParaRPr lang="en-GB" sz="1400" dirty="0">
              <a:cs typeface="Arial"/>
            </a:endParaRPr>
          </a:p>
          <a:p>
            <a:endParaRPr lang="en-GB" sz="1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26EB8C0-66A1-8A4A-A2E8-6AA4C0074A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85382" y="3159499"/>
            <a:ext cx="2591457" cy="204112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1400" dirty="0" err="1"/>
              <a:t>Comprendere</a:t>
            </a:r>
            <a:r>
              <a:rPr lang="en-GB" sz="1400" dirty="0"/>
              <a:t> le </a:t>
            </a:r>
            <a:r>
              <a:rPr lang="en-GB" sz="1400" dirty="0" err="1"/>
              <a:t>dinamiche</a:t>
            </a:r>
            <a:r>
              <a:rPr lang="en-GB" sz="1400" dirty="0"/>
              <a:t> di </a:t>
            </a:r>
            <a:r>
              <a:rPr lang="en-GB" sz="1400" dirty="0" err="1"/>
              <a:t>comportamento</a:t>
            </a:r>
            <a:r>
              <a:rPr lang="en-GB" sz="1400" dirty="0"/>
              <a:t> di </a:t>
            </a:r>
            <a:r>
              <a:rPr lang="en-GB" sz="1400" dirty="0" err="1"/>
              <a:t>ogni</a:t>
            </a:r>
            <a:r>
              <a:rPr lang="en-GB" sz="1400" dirty="0"/>
              <a:t> </a:t>
            </a:r>
            <a:r>
              <a:rPr lang="en-GB" sz="1400" dirty="0" err="1"/>
              <a:t>Tribù</a:t>
            </a:r>
            <a:r>
              <a:rPr lang="en-GB" sz="1400" dirty="0"/>
              <a:t> C-19 con la </a:t>
            </a:r>
            <a:r>
              <a:rPr lang="en-GB" sz="1400" dirty="0" err="1"/>
              <a:t>tua</a:t>
            </a:r>
            <a:r>
              <a:rPr lang="en-GB" sz="1400" dirty="0"/>
              <a:t> </a:t>
            </a:r>
            <a:r>
              <a:rPr lang="en-GB" sz="1400" dirty="0" err="1"/>
              <a:t>categoria</a:t>
            </a:r>
            <a:r>
              <a:rPr lang="en-GB" sz="1400" dirty="0"/>
              <a:t> e con </a:t>
            </a:r>
            <a:r>
              <a:rPr lang="en-GB" sz="1400" dirty="0" err="1"/>
              <a:t>il</a:t>
            </a:r>
            <a:r>
              <a:rPr lang="en-GB" sz="1400" dirty="0"/>
              <a:t> </a:t>
            </a:r>
            <a:r>
              <a:rPr lang="en-GB" sz="1400" dirty="0" err="1"/>
              <a:t>tuo</a:t>
            </a:r>
            <a:r>
              <a:rPr lang="en-GB" sz="1400" dirty="0"/>
              <a:t> Brand, </a:t>
            </a:r>
            <a:r>
              <a:rPr lang="en-GB" sz="1400" dirty="0" err="1"/>
              <a:t>ti</a:t>
            </a:r>
            <a:r>
              <a:rPr lang="en-GB" sz="1400" dirty="0"/>
              <a:t> </a:t>
            </a:r>
            <a:r>
              <a:rPr lang="en-GB" sz="1400" dirty="0" err="1"/>
              <a:t>aiuta</a:t>
            </a:r>
            <a:r>
              <a:rPr lang="en-GB" sz="1400" dirty="0"/>
              <a:t> </a:t>
            </a:r>
            <a:r>
              <a:rPr lang="en-GB" sz="1400" dirty="0" err="1"/>
              <a:t>focalizzarti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iniziative</a:t>
            </a:r>
            <a:r>
              <a:rPr lang="en-GB" sz="1400" dirty="0"/>
              <a:t> a </a:t>
            </a:r>
            <a:r>
              <a:rPr lang="en-GB" sz="1400" dirty="0" err="1"/>
              <a:t>valore</a:t>
            </a:r>
            <a:r>
              <a:rPr lang="en-GB" sz="1400" dirty="0"/>
              <a:t> </a:t>
            </a:r>
            <a:r>
              <a:rPr lang="en-GB" sz="1400" dirty="0" err="1"/>
              <a:t>aggiunto</a:t>
            </a:r>
            <a:r>
              <a:rPr lang="en-GB" sz="1400" dirty="0"/>
              <a:t>. </a:t>
            </a:r>
          </a:p>
          <a:p>
            <a:r>
              <a:rPr lang="en-GB" sz="1400" dirty="0"/>
              <a:t>E </a:t>
            </a:r>
            <a:r>
              <a:rPr lang="en-GB" sz="1400" dirty="0" err="1"/>
              <a:t>ti</a:t>
            </a:r>
            <a:r>
              <a:rPr lang="en-GB" sz="1400" dirty="0"/>
              <a:t> </a:t>
            </a:r>
            <a:r>
              <a:rPr lang="en-GB" sz="1400" dirty="0" err="1"/>
              <a:t>aiuterà</a:t>
            </a:r>
            <a:r>
              <a:rPr lang="en-GB" sz="1400" dirty="0"/>
              <a:t> a far </a:t>
            </a:r>
            <a:r>
              <a:rPr lang="en-GB" sz="1400" dirty="0" err="1"/>
              <a:t>aumentare</a:t>
            </a:r>
            <a:r>
              <a:rPr lang="en-GB" sz="1400" dirty="0"/>
              <a:t> </a:t>
            </a:r>
            <a:r>
              <a:rPr lang="en-GB" sz="1400" dirty="0" err="1"/>
              <a:t>il</a:t>
            </a:r>
            <a:r>
              <a:rPr lang="en-GB" sz="1400" dirty="0"/>
              <a:t> </a:t>
            </a:r>
            <a:r>
              <a:rPr lang="en-GB" sz="1400" dirty="0" err="1"/>
              <a:t>tuo</a:t>
            </a:r>
            <a:r>
              <a:rPr lang="en-GB" sz="1400" dirty="0"/>
              <a:t> ROI, in una </a:t>
            </a:r>
            <a:r>
              <a:rPr lang="en-GB" sz="1400" dirty="0" err="1"/>
              <a:t>fase</a:t>
            </a:r>
            <a:r>
              <a:rPr lang="en-GB" sz="1400" dirty="0"/>
              <a:t> in cui </a:t>
            </a:r>
            <a:r>
              <a:rPr lang="en-GB" sz="1400" dirty="0" err="1"/>
              <a:t>ogni</a:t>
            </a:r>
            <a:r>
              <a:rPr lang="en-GB" sz="1400" dirty="0"/>
              <a:t> centesimo </a:t>
            </a:r>
            <a:r>
              <a:rPr lang="en-GB" sz="1400" dirty="0" err="1"/>
              <a:t>conta</a:t>
            </a:r>
            <a:r>
              <a:rPr lang="en-GB" sz="1400" dirty="0"/>
              <a:t>. </a:t>
            </a:r>
            <a:endParaRPr lang="en-GB" sz="1400" dirty="0">
              <a:cs typeface="Arial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61769A8-E450-094A-AFE9-D68E0D51A5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097783" y="3159872"/>
            <a:ext cx="2729091" cy="204043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1400" dirty="0"/>
              <a:t>Le </a:t>
            </a:r>
            <a:r>
              <a:rPr lang="en-GB" sz="1400" dirty="0" err="1"/>
              <a:t>Tribù</a:t>
            </a:r>
            <a:r>
              <a:rPr lang="en-GB" sz="1400" dirty="0"/>
              <a:t> C-19 </a:t>
            </a:r>
            <a:r>
              <a:rPr lang="en-GB" sz="1400" dirty="0" err="1"/>
              <a:t>possono</a:t>
            </a:r>
            <a:r>
              <a:rPr lang="en-GB" sz="1400" dirty="0"/>
              <a:t> </a:t>
            </a:r>
            <a:r>
              <a:rPr lang="en-GB" sz="1400" dirty="0" err="1"/>
              <a:t>essere</a:t>
            </a:r>
            <a:r>
              <a:rPr lang="en-GB" sz="1400" dirty="0"/>
              <a:t> </a:t>
            </a:r>
            <a:r>
              <a:rPr lang="en-GB" sz="1400" dirty="0" err="1"/>
              <a:t>agganciate</a:t>
            </a:r>
            <a:r>
              <a:rPr lang="en-GB" sz="1400" dirty="0"/>
              <a:t> o </a:t>
            </a:r>
            <a:r>
              <a:rPr lang="en-GB" sz="1400" dirty="0" err="1"/>
              <a:t>connesse</a:t>
            </a:r>
            <a:r>
              <a:rPr lang="en-GB" sz="1400" dirty="0"/>
              <a:t> ai </a:t>
            </a:r>
            <a:r>
              <a:rPr lang="en-GB" sz="1400" dirty="0" err="1"/>
              <a:t>vostri</a:t>
            </a:r>
            <a:r>
              <a:rPr lang="en-GB" sz="1400" dirty="0"/>
              <a:t> </a:t>
            </a:r>
            <a:r>
              <a:rPr lang="en-GB" sz="1400" dirty="0" err="1"/>
              <a:t>dati</a:t>
            </a:r>
            <a:r>
              <a:rPr lang="en-GB" sz="1400" dirty="0"/>
              <a:t>. </a:t>
            </a:r>
          </a:p>
          <a:p>
            <a:endParaRPr lang="en-GB" sz="1400" dirty="0"/>
          </a:p>
          <a:p>
            <a:r>
              <a:rPr lang="en-GB" sz="1400" dirty="0"/>
              <a:t>…in modo da </a:t>
            </a:r>
            <a:r>
              <a:rPr lang="en-GB" sz="1400" dirty="0" err="1"/>
              <a:t>offrire</a:t>
            </a:r>
            <a:r>
              <a:rPr lang="en-GB" sz="1400" dirty="0"/>
              <a:t> </a:t>
            </a:r>
            <a:r>
              <a:rPr lang="en-GB" sz="1400" dirty="0" err="1"/>
              <a:t>grande</a:t>
            </a:r>
            <a:r>
              <a:rPr lang="en-GB" sz="1400" dirty="0"/>
              <a:t> </a:t>
            </a:r>
            <a:r>
              <a:rPr lang="en-GB" sz="1400" dirty="0" err="1"/>
              <a:t>valore</a:t>
            </a:r>
            <a:r>
              <a:rPr lang="en-GB" sz="1400" dirty="0"/>
              <a:t> ai </a:t>
            </a:r>
            <a:r>
              <a:rPr lang="en-GB" sz="1400" dirty="0" err="1"/>
              <a:t>vostri</a:t>
            </a:r>
            <a:r>
              <a:rPr lang="en-GB" sz="1400" dirty="0"/>
              <a:t> </a:t>
            </a:r>
            <a:r>
              <a:rPr lang="en-GB" sz="1400" dirty="0" err="1"/>
              <a:t>messaggi</a:t>
            </a:r>
            <a:r>
              <a:rPr lang="en-GB" sz="1400" dirty="0"/>
              <a:t> in Comunicazione</a:t>
            </a:r>
          </a:p>
          <a:p>
            <a:endParaRPr lang="en-GB" sz="1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C8855A-BC20-464C-8170-E627D61CDD3F}"/>
              </a:ext>
            </a:extLst>
          </p:cNvPr>
          <p:cNvCxnSpPr>
            <a:cxnSpLocks/>
          </p:cNvCxnSpPr>
          <p:nvPr/>
        </p:nvCxnSpPr>
        <p:spPr>
          <a:xfrm>
            <a:off x="359999" y="2949677"/>
            <a:ext cx="2591748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20BB63-F01E-FF45-8E43-B5ADFFDAF597}"/>
              </a:ext>
            </a:extLst>
          </p:cNvPr>
          <p:cNvCxnSpPr>
            <a:cxnSpLocks/>
          </p:cNvCxnSpPr>
          <p:nvPr/>
        </p:nvCxnSpPr>
        <p:spPr>
          <a:xfrm>
            <a:off x="3272400" y="2949677"/>
            <a:ext cx="2591748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DE3EE7-1D9B-AB42-8681-BAD4BAD08401}"/>
              </a:ext>
            </a:extLst>
          </p:cNvPr>
          <p:cNvCxnSpPr>
            <a:cxnSpLocks/>
          </p:cNvCxnSpPr>
          <p:nvPr/>
        </p:nvCxnSpPr>
        <p:spPr>
          <a:xfrm>
            <a:off x="6185382" y="2941656"/>
            <a:ext cx="2591748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DC2386-04FB-C848-8B40-12FC0D2BA419}"/>
              </a:ext>
            </a:extLst>
          </p:cNvPr>
          <p:cNvCxnSpPr>
            <a:cxnSpLocks/>
          </p:cNvCxnSpPr>
          <p:nvPr/>
        </p:nvCxnSpPr>
        <p:spPr>
          <a:xfrm>
            <a:off x="9097783" y="2941656"/>
            <a:ext cx="2591748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542EE310-CD3C-46C7-B6F4-8C10323FF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5382" y="1581742"/>
            <a:ext cx="809625" cy="8858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9562F40-8939-4B7F-B0DA-4E8284833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7783" y="1577733"/>
            <a:ext cx="885825" cy="885825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5E318017-7B38-49A4-9514-E3FA0A25F3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999" y="1652325"/>
            <a:ext cx="912755" cy="785166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68E5FC4-7F89-4601-8327-C7C479E9612A}"/>
              </a:ext>
            </a:extLst>
          </p:cNvPr>
          <p:cNvSpPr txBox="1">
            <a:spLocks/>
          </p:cNvSpPr>
          <p:nvPr/>
        </p:nvSpPr>
        <p:spPr>
          <a:xfrm>
            <a:off x="361231" y="2550377"/>
            <a:ext cx="2377426" cy="3361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4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2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E5B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EMPATHISE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EFE40-B51A-472E-8563-1FAC9B17EAC6}"/>
              </a:ext>
            </a:extLst>
          </p:cNvPr>
          <p:cNvSpPr txBox="1">
            <a:spLocks/>
          </p:cNvSpPr>
          <p:nvPr/>
        </p:nvSpPr>
        <p:spPr>
          <a:xfrm>
            <a:off x="6205347" y="2605529"/>
            <a:ext cx="1586343" cy="3361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4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2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700D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C700D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9A095F6-C25A-4193-A4FD-0CCDC93EE00B}"/>
              </a:ext>
            </a:extLst>
          </p:cNvPr>
          <p:cNvSpPr txBox="1">
            <a:spLocks/>
          </p:cNvSpPr>
          <p:nvPr/>
        </p:nvSpPr>
        <p:spPr>
          <a:xfrm>
            <a:off x="9099862" y="2617163"/>
            <a:ext cx="1586343" cy="3361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4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2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B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B6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DA64BD0-A86F-E540-BC8D-AC1B0D7DA2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72980" y="1537921"/>
            <a:ext cx="885825" cy="925637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EBB71D23-A4B4-104C-AB2B-1FF60E7FBC7D}"/>
              </a:ext>
            </a:extLst>
          </p:cNvPr>
          <p:cNvSpPr txBox="1">
            <a:spLocks/>
          </p:cNvSpPr>
          <p:nvPr/>
        </p:nvSpPr>
        <p:spPr>
          <a:xfrm>
            <a:off x="3272400" y="2572435"/>
            <a:ext cx="1586343" cy="3361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4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2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INSPIRE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59DD5-5108-47EB-9A7E-0DFAB8058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9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6BE4DE-7595-45E3-BF92-E7499EA28F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9" y="2257200"/>
            <a:ext cx="4377372" cy="1980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>
                <a:cs typeface="Arial"/>
              </a:rPr>
              <a:t>Appendix</a:t>
            </a:r>
            <a:endParaRPr lang="en-GB">
              <a:cs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9DB85F-52AE-485B-85B3-720CE18462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2" y="1713332"/>
            <a:ext cx="2116137" cy="540000"/>
          </a:xfrm>
        </p:spPr>
        <p:txBody>
          <a:bodyPr anchor="t"/>
          <a:lstStyle/>
          <a:p>
            <a:r>
              <a:rPr lang="en-GB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6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C5801CB-85C6-6040-AB1F-C68F798940C4}"/>
              </a:ext>
            </a:extLst>
          </p:cNvPr>
          <p:cNvSpPr/>
          <p:nvPr/>
        </p:nvSpPr>
        <p:spPr bwMode="ltGray">
          <a:xfrm>
            <a:off x="7603890" y="4957309"/>
            <a:ext cx="1008000" cy="1008000"/>
          </a:xfrm>
          <a:prstGeom prst="ellipse">
            <a:avLst/>
          </a:prstGeom>
          <a:solidFill>
            <a:schemeClr val="bg1">
              <a:alpha val="60000"/>
            </a:schemeClr>
          </a:solidFill>
          <a:ln w="15875">
            <a:solidFill>
              <a:srgbClr val="9EE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0">
                <a:solidFill>
                  <a:schemeClr val="tx1"/>
                </a:solidFill>
              </a:rPr>
              <a:t>Life Stages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CBFA97-3EAF-B14A-A860-36817ECCB584}"/>
              </a:ext>
            </a:extLst>
          </p:cNvPr>
          <p:cNvSpPr/>
          <p:nvPr/>
        </p:nvSpPr>
        <p:spPr bwMode="ltGray">
          <a:xfrm>
            <a:off x="6167971" y="4957309"/>
            <a:ext cx="1008000" cy="1008000"/>
          </a:xfrm>
          <a:prstGeom prst="ellipse">
            <a:avLst/>
          </a:prstGeom>
          <a:solidFill>
            <a:schemeClr val="bg1">
              <a:alpha val="60000"/>
            </a:schemeClr>
          </a:solidFill>
          <a:ln w="15875">
            <a:solidFill>
              <a:srgbClr val="9EE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0">
                <a:solidFill>
                  <a:schemeClr val="tx1"/>
                </a:solidFill>
              </a:rPr>
              <a:t>Behaviours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F1DF34-18BC-5048-9DDB-D0B4A81F74AC}"/>
              </a:ext>
            </a:extLst>
          </p:cNvPr>
          <p:cNvSpPr/>
          <p:nvPr/>
        </p:nvSpPr>
        <p:spPr bwMode="ltGray">
          <a:xfrm>
            <a:off x="6900390" y="3901118"/>
            <a:ext cx="1008000" cy="1008000"/>
          </a:xfrm>
          <a:prstGeom prst="ellipse">
            <a:avLst/>
          </a:prstGeom>
          <a:solidFill>
            <a:schemeClr val="bg1">
              <a:alpha val="60000"/>
            </a:schemeClr>
          </a:solidFill>
          <a:ln w="15875">
            <a:solidFill>
              <a:srgbClr val="9EE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0">
                <a:solidFill>
                  <a:schemeClr val="tx1"/>
                </a:solidFill>
              </a:rPr>
              <a:t>Attitudes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B9887-FFF9-2C4E-82F4-295B22FA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Research specifications (I)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0C6F2-C322-6A43-B31B-74E34ECA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8148F6B-CC9F-304F-8842-2E457FAD189B}"/>
              </a:ext>
            </a:extLst>
          </p:cNvPr>
          <p:cNvSpPr txBox="1">
            <a:spLocks/>
          </p:cNvSpPr>
          <p:nvPr/>
        </p:nvSpPr>
        <p:spPr>
          <a:xfrm>
            <a:off x="431971" y="1834128"/>
            <a:ext cx="5736000" cy="60480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Methodology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8329F6-AD0D-6940-85AE-E1A133685499}"/>
              </a:ext>
            </a:extLst>
          </p:cNvPr>
          <p:cNvCxnSpPr>
            <a:cxnSpLocks/>
          </p:cNvCxnSpPr>
          <p:nvPr/>
        </p:nvCxnSpPr>
        <p:spPr>
          <a:xfrm>
            <a:off x="359999" y="2190306"/>
            <a:ext cx="5051973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03FB05-A5A4-414A-BCA8-A09CDD50B6F5}"/>
              </a:ext>
            </a:extLst>
          </p:cNvPr>
          <p:cNvSpPr txBox="1">
            <a:spLocks/>
          </p:cNvSpPr>
          <p:nvPr/>
        </p:nvSpPr>
        <p:spPr>
          <a:xfrm>
            <a:off x="359999" y="2327336"/>
            <a:ext cx="5051972" cy="129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ystem Font Regular"/>
              <a:buChar char="-"/>
            </a:pPr>
            <a:r>
              <a:rPr lang="en-GB" sz="1600"/>
              <a:t>C19 Barometer wave 6, online data collection</a:t>
            </a:r>
          </a:p>
          <a:p>
            <a:pPr marL="285750" indent="-285750">
              <a:buFont typeface="System Font Regular"/>
              <a:buChar char="-"/>
            </a:pPr>
            <a:r>
              <a:rPr lang="en-GB" sz="1600"/>
              <a:t>Fieldwork 19-23 June</a:t>
            </a:r>
          </a:p>
          <a:p>
            <a:pPr marL="285750" indent="-285750">
              <a:buFont typeface="System Font Regular"/>
              <a:buChar char="-"/>
            </a:pPr>
            <a:r>
              <a:rPr lang="pt-BR" sz="1600">
                <a:solidFill>
                  <a:srgbClr val="333333"/>
                </a:solidFill>
                <a:latin typeface="Arial" panose="020B0604020202020204" pitchFamily="34" charset="0"/>
              </a:rPr>
              <a:t>Markets: </a:t>
            </a:r>
            <a:r>
              <a:rPr lang="en-US" sz="1600"/>
              <a:t>Australia, Brazil, China, France, Germany, Indonesia, Italy, Kenya, Netherlands, Nigeria, </a:t>
            </a:r>
            <a:r>
              <a:rPr lang="en-SG" sz="1600"/>
              <a:t>Philippines, </a:t>
            </a:r>
            <a:r>
              <a:rPr lang="en-US" sz="1600"/>
              <a:t>Poland, South Africa, Spain, Thailand, </a:t>
            </a:r>
            <a:r>
              <a:rPr lang="nl-NL" sz="1600"/>
              <a:t>UK, USA, </a:t>
            </a:r>
            <a:r>
              <a:rPr lang="en-SG" sz="1600"/>
              <a:t>Vietnam</a:t>
            </a:r>
            <a:endParaRPr lang="en-GB" sz="1600"/>
          </a:p>
          <a:p>
            <a:pPr marL="285750" indent="-285750">
              <a:buFont typeface="System Font Regular"/>
              <a:buChar char="-"/>
            </a:pPr>
            <a:r>
              <a:rPr lang="en-GB" sz="1600"/>
              <a:t>Sample of 500 respondents per market / 1,000 in US</a:t>
            </a:r>
            <a:endParaRPr lang="en-GB" sz="1600">
              <a:cs typeface="Arial"/>
            </a:endParaRPr>
          </a:p>
          <a:p>
            <a:pPr marL="285750" indent="-285750">
              <a:buFont typeface="System Font Regular"/>
              <a:buChar char="-"/>
            </a:pPr>
            <a:r>
              <a:rPr lang="en-GB" sz="1600"/>
              <a:t>Nat Rep population, 18 – 65 years old</a:t>
            </a:r>
            <a:endParaRPr lang="en-GB" sz="1600">
              <a:cs typeface="Arial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315B75-9508-F44D-B4B6-2310C3B28525}"/>
              </a:ext>
            </a:extLst>
          </p:cNvPr>
          <p:cNvSpPr txBox="1">
            <a:spLocks/>
          </p:cNvSpPr>
          <p:nvPr/>
        </p:nvSpPr>
        <p:spPr>
          <a:xfrm>
            <a:off x="6270389" y="1710000"/>
            <a:ext cx="5555973" cy="60480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Analytics Approach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697AF300-17C9-A342-A632-2295FEA19474}"/>
              </a:ext>
            </a:extLst>
          </p:cNvPr>
          <p:cNvSpPr txBox="1">
            <a:spLocks/>
          </p:cNvSpPr>
          <p:nvPr/>
        </p:nvSpPr>
        <p:spPr>
          <a:xfrm>
            <a:off x="6270389" y="2376000"/>
            <a:ext cx="5555973" cy="129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/>
              <a:t>A segmentation divides a population into groups of like-minded individuals. Each segment has features which make it distinct and different from other segments. Factor analysis is used to identify groups of similar behaviours and attitudes towards COVID-19, which created the COVID-19 TRIBES. </a:t>
            </a:r>
          </a:p>
          <a:p>
            <a:r>
              <a:rPr lang="en-GB" sz="1400"/>
              <a:t>Golden questions have been amended to be able to use at a global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89C3AF-D662-5E44-B1F6-71F90AAC2C68}"/>
              </a:ext>
            </a:extLst>
          </p:cNvPr>
          <p:cNvCxnSpPr>
            <a:cxnSpLocks/>
          </p:cNvCxnSpPr>
          <p:nvPr/>
        </p:nvCxnSpPr>
        <p:spPr>
          <a:xfrm>
            <a:off x="6270389" y="2190306"/>
            <a:ext cx="5555974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12C9992-334F-C843-BE97-9D999C6342A3}"/>
              </a:ext>
            </a:extLst>
          </p:cNvPr>
          <p:cNvSpPr/>
          <p:nvPr/>
        </p:nvSpPr>
        <p:spPr bwMode="ltGray">
          <a:xfrm>
            <a:off x="6893531" y="4552271"/>
            <a:ext cx="1008001" cy="1008001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0">
                <a:solidFill>
                  <a:schemeClr val="tx1"/>
                </a:solidFill>
              </a:rPr>
              <a:t>Cluster Analysis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B107D9F-2503-FD45-BA10-BF757F983A18}"/>
              </a:ext>
            </a:extLst>
          </p:cNvPr>
          <p:cNvCxnSpPr/>
          <p:nvPr/>
        </p:nvCxnSpPr>
        <p:spPr>
          <a:xfrm>
            <a:off x="8272130" y="4778012"/>
            <a:ext cx="3554232" cy="0"/>
          </a:xfrm>
          <a:prstGeom prst="line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9E07082-01BE-814D-808F-78BA7F571E23}"/>
              </a:ext>
            </a:extLst>
          </p:cNvPr>
          <p:cNvSpPr>
            <a:spLocks noChangeAspect="1"/>
          </p:cNvSpPr>
          <p:nvPr/>
        </p:nvSpPr>
        <p:spPr bwMode="ltGray">
          <a:xfrm>
            <a:off x="8835656" y="4328012"/>
            <a:ext cx="900000" cy="900000"/>
          </a:xfrm>
          <a:prstGeom prst="rect">
            <a:avLst/>
          </a:prstGeom>
          <a:solidFill>
            <a:schemeClr val="bg1"/>
          </a:solidFill>
          <a:ln w="15875">
            <a:solidFill>
              <a:srgbClr val="9EE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0">
                <a:solidFill>
                  <a:schemeClr val="tx1"/>
                </a:solidFill>
              </a:rPr>
              <a:t>Segmentation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2BB81C-8544-DD48-8336-2DB3C483B6BF}"/>
              </a:ext>
            </a:extLst>
          </p:cNvPr>
          <p:cNvSpPr>
            <a:spLocks noChangeAspect="1"/>
          </p:cNvSpPr>
          <p:nvPr/>
        </p:nvSpPr>
        <p:spPr bwMode="ltGray">
          <a:xfrm>
            <a:off x="9882655" y="4328012"/>
            <a:ext cx="900000" cy="900000"/>
          </a:xfrm>
          <a:prstGeom prst="rect">
            <a:avLst/>
          </a:prstGeom>
          <a:solidFill>
            <a:schemeClr val="bg1"/>
          </a:solidFill>
          <a:ln w="15875">
            <a:solidFill>
              <a:srgbClr val="00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0">
                <a:solidFill>
                  <a:schemeClr val="tx1"/>
                </a:solidFill>
              </a:rPr>
              <a:t>In-depth profiling of the segments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B32E97-7AF2-A04A-B4D3-985A98A8F9EE}"/>
              </a:ext>
            </a:extLst>
          </p:cNvPr>
          <p:cNvSpPr>
            <a:spLocks noChangeAspect="1"/>
          </p:cNvSpPr>
          <p:nvPr/>
        </p:nvSpPr>
        <p:spPr bwMode="ltGray">
          <a:xfrm>
            <a:off x="10926362" y="4328012"/>
            <a:ext cx="900000" cy="900000"/>
          </a:xfrm>
          <a:prstGeom prst="rect">
            <a:avLst/>
          </a:prstGeom>
          <a:solidFill>
            <a:schemeClr val="bg1"/>
          </a:solidFill>
          <a:ln w="15875">
            <a:gradFill flip="none" rotWithShape="1">
              <a:gsLst>
                <a:gs pos="0">
                  <a:srgbClr val="B28300"/>
                </a:gs>
                <a:gs pos="68000">
                  <a:srgbClr val="FFED6A"/>
                </a:gs>
                <a:gs pos="100000">
                  <a:srgbClr val="E8BB3E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0">
                <a:solidFill>
                  <a:schemeClr val="tx1"/>
                </a:solidFill>
              </a:rPr>
              <a:t>Golden 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8E4A7-0A41-47B1-B691-0114EF0CA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EA1DD7B2-D178-495C-B6E7-B2E47D16C2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114418"/>
              </p:ext>
            </p:extLst>
          </p:nvPr>
        </p:nvGraphicFramePr>
        <p:xfrm>
          <a:off x="1473099" y="4531851"/>
          <a:ext cx="8573114" cy="143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DC55C7-9141-4BCA-9F19-ACAA63DA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livelli</a:t>
            </a:r>
            <a:r>
              <a:rPr lang="en-US" dirty="0"/>
              <a:t> di </a:t>
            </a:r>
            <a:r>
              <a:rPr lang="en-US" dirty="0" err="1"/>
              <a:t>preoccupazione</a:t>
            </a:r>
            <a:r>
              <a:rPr lang="en-US" dirty="0"/>
              <a:t> </a:t>
            </a:r>
            <a:r>
              <a:rPr lang="en-US" dirty="0" err="1"/>
              <a:t>stanno</a:t>
            </a:r>
            <a:r>
              <a:rPr lang="en-US" dirty="0"/>
              <a:t> </a:t>
            </a:r>
            <a:r>
              <a:rPr lang="en-US" dirty="0" err="1"/>
              <a:t>riducendosi</a:t>
            </a:r>
            <a:r>
              <a:rPr lang="en-US" dirty="0"/>
              <a:t> lentamente ma </a:t>
            </a:r>
            <a:r>
              <a:rPr lang="en-US" dirty="0" err="1"/>
              <a:t>variano</a:t>
            </a:r>
            <a:r>
              <a:rPr lang="en-US" dirty="0"/>
              <a:t> molto a </a:t>
            </a:r>
            <a:r>
              <a:rPr lang="en-US" dirty="0" err="1"/>
              <a:t>seconda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mercati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CC686-A764-41A8-9727-9C14FF9B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Fnte</a:t>
            </a:r>
            <a:r>
              <a:rPr lang="en-GB" dirty="0"/>
              <a:t> – Kantar COVID-19 Barometer  - Q1. Listed below are some statements describing people's concern towards the corona-virus situation. Please select the scale point that best reflects where your personal views fall between the 2 statements.</a:t>
            </a:r>
          </a:p>
        </p:txBody>
      </p:sp>
      <p:graphicFrame>
        <p:nvGraphicFramePr>
          <p:cNvPr id="17" name="Content Placeholder 9">
            <a:extLst>
              <a:ext uri="{FF2B5EF4-FFF2-40B4-BE49-F238E27FC236}">
                <a16:creationId xmlns:a16="http://schemas.microsoft.com/office/drawing/2014/main" id="{C4D273CA-17CF-4BA8-94BB-01D89E779C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415853"/>
              </p:ext>
            </p:extLst>
          </p:nvPr>
        </p:nvGraphicFramePr>
        <p:xfrm>
          <a:off x="1889722" y="1965982"/>
          <a:ext cx="8045859" cy="220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F2ACD36-E94D-41ED-883F-80F4ABE7EB43}"/>
              </a:ext>
            </a:extLst>
          </p:cNvPr>
          <p:cNvSpPr txBox="1"/>
          <p:nvPr/>
        </p:nvSpPr>
        <p:spPr>
          <a:xfrm>
            <a:off x="359999" y="2491464"/>
            <a:ext cx="94530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b="1" dirty="0"/>
              <a:t>La </a:t>
            </a:r>
            <a:r>
              <a:rPr lang="nl-NL" sz="1200" b="1" dirty="0" err="1"/>
              <a:t>situazione</a:t>
            </a:r>
            <a:r>
              <a:rPr lang="nl-NL" sz="1200" b="1" dirty="0"/>
              <a:t> </a:t>
            </a:r>
            <a:r>
              <a:rPr lang="nl-NL" sz="1200" b="1" dirty="0" err="1"/>
              <a:t>attuale</a:t>
            </a:r>
            <a:r>
              <a:rPr lang="nl-NL" sz="1200" b="1" dirty="0"/>
              <a:t> relativa al COVID </a:t>
            </a:r>
            <a:r>
              <a:rPr lang="nl-NL" sz="1200" b="1" dirty="0">
                <a:solidFill>
                  <a:schemeClr val="bg2">
                    <a:lumMod val="75000"/>
                  </a:schemeClr>
                </a:solidFill>
              </a:rPr>
              <a:t>mi </a:t>
            </a:r>
            <a:r>
              <a:rPr lang="nl-NL" sz="1200" b="1" dirty="0" err="1">
                <a:solidFill>
                  <a:schemeClr val="bg2">
                    <a:lumMod val="75000"/>
                  </a:schemeClr>
                </a:solidFill>
              </a:rPr>
              <a:t>preoccupa</a:t>
            </a:r>
            <a:r>
              <a:rPr lang="nl-NL" sz="1200" b="1" dirty="0">
                <a:solidFill>
                  <a:schemeClr val="bg2">
                    <a:lumMod val="75000"/>
                  </a:schemeClr>
                </a:solidFill>
              </a:rPr>
              <a:t> molto</a:t>
            </a:r>
            <a:endParaRPr lang="en-GB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BF864A-DAF5-4E7E-874A-3DA06A9C071E}"/>
              </a:ext>
            </a:extLst>
          </p:cNvPr>
          <p:cNvCxnSpPr>
            <a:cxnSpLocks/>
          </p:cNvCxnSpPr>
          <p:nvPr/>
        </p:nvCxnSpPr>
        <p:spPr>
          <a:xfrm>
            <a:off x="1503000" y="2516864"/>
            <a:ext cx="0" cy="318945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68C35A-949E-4575-B453-EEAA7563B6D3}"/>
              </a:ext>
            </a:extLst>
          </p:cNvPr>
          <p:cNvCxnSpPr>
            <a:cxnSpLocks/>
          </p:cNvCxnSpPr>
          <p:nvPr/>
        </p:nvCxnSpPr>
        <p:spPr>
          <a:xfrm>
            <a:off x="10520000" y="2516864"/>
            <a:ext cx="0" cy="318945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E3761EB-7C8F-418C-BCE9-A41CBB5EB5D3}"/>
              </a:ext>
            </a:extLst>
          </p:cNvPr>
          <p:cNvSpPr txBox="1"/>
          <p:nvPr/>
        </p:nvSpPr>
        <p:spPr>
          <a:xfrm>
            <a:off x="10716800" y="2491464"/>
            <a:ext cx="103899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/>
              <a:t>La </a:t>
            </a:r>
            <a:r>
              <a:rPr lang="en-GB" sz="1200" b="1" dirty="0" err="1"/>
              <a:t>situazione</a:t>
            </a:r>
            <a:r>
              <a:rPr lang="en-GB" sz="1200" b="1" dirty="0"/>
              <a:t> </a:t>
            </a:r>
            <a:r>
              <a:rPr lang="en-GB" sz="1200" b="1" dirty="0" err="1"/>
              <a:t>attuale</a:t>
            </a:r>
            <a:r>
              <a:rPr lang="en-GB" sz="1200" b="1" dirty="0"/>
              <a:t> </a:t>
            </a:r>
            <a:r>
              <a:rPr lang="en-GB" sz="1200" b="1" dirty="0">
                <a:solidFill>
                  <a:schemeClr val="accent2">
                    <a:lumMod val="75000"/>
                  </a:schemeClr>
                </a:solidFill>
              </a:rPr>
              <a:t>non mi </a:t>
            </a:r>
            <a:r>
              <a:rPr lang="en-GB" sz="1200" b="1" dirty="0" err="1">
                <a:solidFill>
                  <a:schemeClr val="accent2">
                    <a:lumMod val="75000"/>
                  </a:schemeClr>
                </a:solidFill>
              </a:rPr>
              <a:t>preoccupa</a:t>
            </a:r>
            <a:r>
              <a:rPr lang="en-GB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b="1" dirty="0" err="1">
                <a:solidFill>
                  <a:schemeClr val="accent2">
                    <a:lumMod val="75000"/>
                  </a:schemeClr>
                </a:solidFill>
              </a:rPr>
              <a:t>affatto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F5678-1826-4ADA-8FD5-8EBE3FA84E53}"/>
              </a:ext>
            </a:extLst>
          </p:cNvPr>
          <p:cNvSpPr txBox="1"/>
          <p:nvPr/>
        </p:nvSpPr>
        <p:spPr>
          <a:xfrm>
            <a:off x="294054" y="1511194"/>
            <a:ext cx="1146174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/>
              <a:t>L’impatto</a:t>
            </a:r>
            <a:r>
              <a:rPr lang="en-US" sz="1600" dirty="0"/>
              <a:t> </a:t>
            </a:r>
            <a:r>
              <a:rPr lang="en-US" sz="1600" dirty="0" err="1"/>
              <a:t>sulla</a:t>
            </a:r>
            <a:r>
              <a:rPr lang="en-US" sz="1600" dirty="0"/>
              <a:t> vita </a:t>
            </a:r>
            <a:r>
              <a:rPr lang="en-US" sz="1600" dirty="0" err="1"/>
              <a:t>quotidiana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reduce, </a:t>
            </a:r>
            <a:r>
              <a:rPr lang="en-US" sz="1600" dirty="0" err="1"/>
              <a:t>anche</a:t>
            </a:r>
            <a:r>
              <a:rPr lang="en-US" sz="1600" dirty="0"/>
              <a:t> se le </a:t>
            </a:r>
            <a:r>
              <a:rPr lang="en-US" sz="1600" dirty="0" err="1"/>
              <a:t>previsioni</a:t>
            </a:r>
            <a:r>
              <a:rPr lang="en-US" sz="1600" dirty="0"/>
              <a:t> </a:t>
            </a:r>
            <a:r>
              <a:rPr lang="en-US" sz="1600" dirty="0" err="1"/>
              <a:t>economiche</a:t>
            </a:r>
            <a:r>
              <a:rPr lang="en-US" sz="1600" dirty="0"/>
              <a:t> non </a:t>
            </a:r>
            <a:r>
              <a:rPr lang="en-US" sz="1600" dirty="0" err="1"/>
              <a:t>sono</a:t>
            </a:r>
            <a:r>
              <a:rPr lang="en-US" sz="1600" dirty="0"/>
              <a:t> </a:t>
            </a:r>
            <a:r>
              <a:rPr lang="en-US" sz="1600" dirty="0" err="1"/>
              <a:t>migliorate</a:t>
            </a:r>
            <a:r>
              <a:rPr lang="en-US" sz="1600" dirty="0"/>
              <a:t>. </a:t>
            </a:r>
            <a:endParaRPr lang="en-GB" sz="16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200D6C-D176-482B-B792-0B941F0CDD19}"/>
              </a:ext>
            </a:extLst>
          </p:cNvPr>
          <p:cNvCxnSpPr/>
          <p:nvPr/>
        </p:nvCxnSpPr>
        <p:spPr>
          <a:xfrm>
            <a:off x="1778000" y="4304412"/>
            <a:ext cx="8416313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701184-36E3-40D5-962C-FDC19330148D}"/>
              </a:ext>
            </a:extLst>
          </p:cNvPr>
          <p:cNvSpPr txBox="1"/>
          <p:nvPr/>
        </p:nvSpPr>
        <p:spPr>
          <a:xfrm>
            <a:off x="1700697" y="4382862"/>
            <a:ext cx="27748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/>
              <a:t>By market stage wave 6</a:t>
            </a:r>
            <a:endParaRPr lang="en-GB" sz="1200" b="1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B1F3C-F4F2-44DC-B564-72F969C79B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9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482BFF-1DF0-448D-96A6-B828741E1593}"/>
              </a:ext>
            </a:extLst>
          </p:cNvPr>
          <p:cNvSpPr txBox="1"/>
          <p:nvPr/>
        </p:nvSpPr>
        <p:spPr>
          <a:xfrm>
            <a:off x="497258" y="1293791"/>
            <a:ext cx="3753361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11500"/>
              <a:t>46%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F7655-7941-4A81-AD67-0DB37D40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58" y="3008259"/>
            <a:ext cx="3753361" cy="2150558"/>
          </a:xfrm>
        </p:spPr>
        <p:txBody>
          <a:bodyPr/>
          <a:lstStyle/>
          <a:p>
            <a:r>
              <a:rPr lang="en-GB" dirty="0"/>
              <a:t>Ha </a:t>
            </a:r>
            <a:r>
              <a:rPr lang="en-GB" dirty="0" err="1"/>
              <a:t>timori</a:t>
            </a:r>
            <a:r>
              <a:rPr lang="en-GB" dirty="0"/>
              <a:t> per la propria </a:t>
            </a:r>
            <a:r>
              <a:rPr lang="en-GB" dirty="0" err="1"/>
              <a:t>incolumità</a:t>
            </a:r>
            <a:r>
              <a:rPr lang="en-GB" dirty="0"/>
              <a:t> e per </a:t>
            </a:r>
            <a:r>
              <a:rPr lang="en-GB" dirty="0" err="1"/>
              <a:t>quella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propri</a:t>
            </a:r>
            <a:r>
              <a:rPr lang="en-GB" dirty="0"/>
              <a:t> </a:t>
            </a:r>
            <a:r>
              <a:rPr lang="en-GB" dirty="0" err="1"/>
              <a:t>cari</a:t>
            </a:r>
            <a:br>
              <a:rPr lang="en-GB" dirty="0"/>
            </a:br>
            <a:br>
              <a:rPr lang="en-GB" dirty="0"/>
            </a:br>
            <a:r>
              <a:rPr lang="en-GB" b="0" dirty="0" err="1"/>
              <a:t>citata</a:t>
            </a:r>
            <a:r>
              <a:rPr lang="en-GB" b="0" dirty="0"/>
              <a:t> come </a:t>
            </a:r>
            <a:r>
              <a:rPr lang="en-GB" b="0" dirty="0" err="1"/>
              <a:t>principale</a:t>
            </a:r>
            <a:r>
              <a:rPr lang="en-GB" b="0" dirty="0"/>
              <a:t> </a:t>
            </a:r>
            <a:r>
              <a:rPr lang="en-GB" b="0" dirty="0" err="1"/>
              <a:t>motivazione</a:t>
            </a:r>
            <a:r>
              <a:rPr lang="en-GB" b="0" dirty="0"/>
              <a:t> per non </a:t>
            </a:r>
            <a:r>
              <a:rPr lang="en-GB" b="0" dirty="0" err="1"/>
              <a:t>ritornare</a:t>
            </a:r>
            <a:r>
              <a:rPr lang="en-GB" b="0" dirty="0"/>
              <a:t> ai </a:t>
            </a:r>
            <a:r>
              <a:rPr lang="en-GB" b="0" dirty="0" err="1"/>
              <a:t>comportamenti</a:t>
            </a:r>
            <a:r>
              <a:rPr lang="en-GB" b="0" dirty="0"/>
              <a:t> pre-</a:t>
            </a:r>
            <a:r>
              <a:rPr lang="en-GB" b="0" dirty="0" err="1"/>
              <a:t>Covid</a:t>
            </a:r>
            <a:br>
              <a:rPr lang="en-GB" b="0" dirty="0"/>
            </a:br>
            <a:endParaRPr lang="en-GB" b="0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1A0CA610-1FBE-4A81-ACAB-CF12B19A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</p:spPr>
        <p:txBody>
          <a:bodyPr/>
          <a:lstStyle/>
          <a:p>
            <a:r>
              <a:rPr lang="en-GB" dirty="0"/>
              <a:t>Fonte: COVID-19 Barometer Q62: You said you would be looking to wait for a period of time before you were comfortable doing the following. Please choose the main reason why – </a:t>
            </a:r>
          </a:p>
          <a:p>
            <a:r>
              <a:rPr lang="en-GB" dirty="0"/>
              <a:t>Fonte: Maslow's Hierarchy of Needs.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AED2CB-4D45-4909-84AF-F2DFFDF73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004" y="1257074"/>
            <a:ext cx="6296802" cy="468761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97C5507-83FE-4764-9E23-6326C26D0AA3}"/>
              </a:ext>
            </a:extLst>
          </p:cNvPr>
          <p:cNvSpPr txBox="1">
            <a:spLocks/>
          </p:cNvSpPr>
          <p:nvPr/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 </a:t>
            </a:r>
            <a:r>
              <a:rPr lang="en-GB" dirty="0" err="1"/>
              <a:t>nostri</a:t>
            </a:r>
            <a:r>
              <a:rPr lang="en-GB" dirty="0"/>
              <a:t> </a:t>
            </a:r>
            <a:r>
              <a:rPr lang="en-GB" dirty="0" err="1"/>
              <a:t>bisogni</a:t>
            </a:r>
            <a:r>
              <a:rPr lang="en-GB" dirty="0"/>
              <a:t> </a:t>
            </a:r>
            <a:r>
              <a:rPr lang="en-GB" dirty="0" err="1"/>
              <a:t>incolumità</a:t>
            </a:r>
            <a:r>
              <a:rPr lang="en-GB" dirty="0"/>
              <a:t>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garantiti</a:t>
            </a:r>
            <a:r>
              <a:rPr lang="en-GB" dirty="0"/>
              <a:t> prima di </a:t>
            </a:r>
            <a:r>
              <a:rPr lang="en-GB" dirty="0" err="1"/>
              <a:t>poter</a:t>
            </a:r>
            <a:r>
              <a:rPr lang="en-GB" dirty="0"/>
              <a:t> </a:t>
            </a:r>
            <a:r>
              <a:rPr lang="en-GB" dirty="0" err="1"/>
              <a:t>tornare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normalità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91D1E-76F4-4065-A4EF-F1859F7A9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60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2C451D-ED6B-4630-BF4F-7D6FA6BA18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/>
              <a:t>Global C19 </a:t>
            </a:r>
            <a:r>
              <a:rPr lang="nl-NL" err="1"/>
              <a:t>Tribes</a:t>
            </a:r>
            <a:endParaRPr lang="en-GB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B738B-0B08-49D2-987D-A151027544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6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E463B93-3455-4E2C-9C4D-F9E0638FA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032160"/>
              </p:ext>
            </p:extLst>
          </p:nvPr>
        </p:nvGraphicFramePr>
        <p:xfrm>
          <a:off x="-21677" y="1461894"/>
          <a:ext cx="12859658" cy="591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36391-3234-4F98-AD13-EFEAFAAA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C19 Barometer wave 6, June 19-23</a:t>
            </a:r>
          </a:p>
        </p:txBody>
      </p:sp>
      <p:sp>
        <p:nvSpPr>
          <p:cNvPr id="14" name="Text Placeholder 60">
            <a:extLst>
              <a:ext uri="{FF2B5EF4-FFF2-40B4-BE49-F238E27FC236}">
                <a16:creationId xmlns:a16="http://schemas.microsoft.com/office/drawing/2014/main" id="{3179706B-4F92-415A-89FC-C02C96605622}"/>
              </a:ext>
            </a:extLst>
          </p:cNvPr>
          <p:cNvSpPr txBox="1">
            <a:spLocks/>
          </p:cNvSpPr>
          <p:nvPr/>
        </p:nvSpPr>
        <p:spPr>
          <a:xfrm>
            <a:off x="6476571" y="1349817"/>
            <a:ext cx="1596481" cy="604800"/>
          </a:xfrm>
          <a:prstGeom prst="rect">
            <a:avLst/>
          </a:prstGeom>
        </p:spPr>
        <p:txBody>
          <a:bodyPr l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400" b="1" dirty="0" err="1">
                <a:solidFill>
                  <a:srgbClr val="00B600"/>
                </a:solidFill>
              </a:rPr>
              <a:t>Bravi</a:t>
            </a:r>
            <a:r>
              <a:rPr lang="en-GB" sz="1400" b="1" dirty="0">
                <a:solidFill>
                  <a:srgbClr val="00B600"/>
                </a:solidFill>
              </a:rPr>
              <a:t> </a:t>
            </a:r>
            <a:r>
              <a:rPr lang="en-GB" sz="1400" b="1" dirty="0" err="1">
                <a:solidFill>
                  <a:srgbClr val="00B600"/>
                </a:solidFill>
              </a:rPr>
              <a:t>CIttadini</a:t>
            </a:r>
            <a:endParaRPr lang="en-GB" sz="1400" b="1" dirty="0">
              <a:solidFill>
                <a:srgbClr val="00B600"/>
              </a:solidFill>
            </a:endParaRP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1AC01EB-A644-4533-B76D-BB1CE1E98481}"/>
              </a:ext>
            </a:extLst>
          </p:cNvPr>
          <p:cNvSpPr txBox="1">
            <a:spLocks/>
          </p:cNvSpPr>
          <p:nvPr/>
        </p:nvSpPr>
        <p:spPr>
          <a:xfrm>
            <a:off x="1389941" y="1317502"/>
            <a:ext cx="1127512" cy="60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err="1">
                <a:solidFill>
                  <a:schemeClr val="bg2"/>
                </a:solidFill>
              </a:rPr>
              <a:t>Ostriche</a:t>
            </a:r>
            <a:endParaRPr lang="en-GB" sz="1400" b="1" dirty="0">
              <a:solidFill>
                <a:schemeClr val="bg2"/>
              </a:solidFill>
            </a:endParaRP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7E08C947-2479-44AD-AA1E-22FEF53D41AC}"/>
              </a:ext>
            </a:extLst>
          </p:cNvPr>
          <p:cNvSpPr txBox="1">
            <a:spLocks/>
          </p:cNvSpPr>
          <p:nvPr/>
        </p:nvSpPr>
        <p:spPr>
          <a:xfrm>
            <a:off x="3249250" y="1384413"/>
            <a:ext cx="1269037" cy="538633"/>
          </a:xfrm>
          <a:prstGeom prst="rect">
            <a:avLst/>
          </a:prstGeom>
        </p:spPr>
        <p:txBody>
          <a:bodyPr l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b="1" dirty="0">
                <a:solidFill>
                  <a:schemeClr val="accent5"/>
                </a:solidFill>
              </a:rPr>
              <a:t>Che </a:t>
            </a:r>
            <a:r>
              <a:rPr lang="nl-NL" sz="1400" b="1" dirty="0" err="1">
                <a:solidFill>
                  <a:schemeClr val="accent5"/>
                </a:solidFill>
              </a:rPr>
              <a:t>sarà</a:t>
            </a:r>
            <a:r>
              <a:rPr lang="nl-NL" sz="1400" b="1" dirty="0">
                <a:solidFill>
                  <a:schemeClr val="accent5"/>
                </a:solidFill>
              </a:rPr>
              <a:t>, </a:t>
            </a:r>
            <a:r>
              <a:rPr lang="nl-NL" sz="1400" b="1" dirty="0" err="1">
                <a:solidFill>
                  <a:schemeClr val="accent5"/>
                </a:solidFill>
              </a:rPr>
              <a:t>sarà</a:t>
            </a:r>
            <a:endParaRPr lang="nl-NL" sz="1400" i="1" dirty="0"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4C400FC6-1B87-4FB2-A934-3D1E549690B8}"/>
              </a:ext>
            </a:extLst>
          </p:cNvPr>
          <p:cNvSpPr txBox="1">
            <a:spLocks/>
          </p:cNvSpPr>
          <p:nvPr/>
        </p:nvSpPr>
        <p:spPr>
          <a:xfrm>
            <a:off x="10253728" y="1373739"/>
            <a:ext cx="1153858" cy="604800"/>
          </a:xfrm>
          <a:prstGeom prst="rect">
            <a:avLst/>
          </a:prstGeom>
        </p:spPr>
        <p:txBody>
          <a:bodyPr l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err="1">
                <a:solidFill>
                  <a:srgbClr val="00B6FF"/>
                </a:solidFill>
              </a:rPr>
              <a:t>Guerrieri</a:t>
            </a:r>
            <a:r>
              <a:rPr lang="en-GB" sz="1400" b="1" dirty="0">
                <a:solidFill>
                  <a:srgbClr val="00B6FF"/>
                </a:solidFill>
              </a:rPr>
              <a:t> </a:t>
            </a:r>
            <a:r>
              <a:rPr lang="en-GB" sz="1400" b="1" dirty="0" err="1">
                <a:solidFill>
                  <a:srgbClr val="00B6FF"/>
                </a:solidFill>
              </a:rPr>
              <a:t>Precari</a:t>
            </a:r>
            <a:endParaRPr lang="en-GB" sz="1400" b="1" dirty="0">
              <a:solidFill>
                <a:srgbClr val="00B6FF"/>
              </a:solidFill>
            </a:endParaRPr>
          </a:p>
        </p:txBody>
      </p:sp>
      <p:sp>
        <p:nvSpPr>
          <p:cNvPr id="19" name="Text Placeholder 58">
            <a:extLst>
              <a:ext uri="{FF2B5EF4-FFF2-40B4-BE49-F238E27FC236}">
                <a16:creationId xmlns:a16="http://schemas.microsoft.com/office/drawing/2014/main" id="{9D863C55-3AB2-4EB3-A20D-A3F4C4E53D70}"/>
              </a:ext>
            </a:extLst>
          </p:cNvPr>
          <p:cNvSpPr txBox="1">
            <a:spLocks/>
          </p:cNvSpPr>
          <p:nvPr/>
        </p:nvSpPr>
        <p:spPr>
          <a:xfrm>
            <a:off x="8547451" y="1327552"/>
            <a:ext cx="1153858" cy="604800"/>
          </a:xfrm>
          <a:prstGeom prst="rect">
            <a:avLst/>
          </a:prstGeom>
        </p:spPr>
        <p:txBody>
          <a:bodyPr l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err="1">
                <a:solidFill>
                  <a:srgbClr val="C700D3"/>
                </a:solidFill>
              </a:rPr>
              <a:t>Sognatori</a:t>
            </a:r>
            <a:r>
              <a:rPr lang="en-GB" sz="1400" b="1" dirty="0">
                <a:solidFill>
                  <a:srgbClr val="C700D3"/>
                </a:solidFill>
              </a:rPr>
              <a:t> </a:t>
            </a:r>
            <a:r>
              <a:rPr lang="en-GB" sz="1400" b="1" dirty="0" err="1">
                <a:solidFill>
                  <a:srgbClr val="C700D3"/>
                </a:solidFill>
              </a:rPr>
              <a:t>Stressati</a:t>
            </a:r>
            <a:endParaRPr lang="en-GB" sz="1400" b="1" dirty="0">
              <a:solidFill>
                <a:srgbClr val="C700D3"/>
              </a:solidFill>
            </a:endParaRPr>
          </a:p>
        </p:txBody>
      </p:sp>
      <p:sp>
        <p:nvSpPr>
          <p:cNvPr id="20" name="Text Placeholder 62">
            <a:extLst>
              <a:ext uri="{FF2B5EF4-FFF2-40B4-BE49-F238E27FC236}">
                <a16:creationId xmlns:a16="http://schemas.microsoft.com/office/drawing/2014/main" id="{D160E66A-7C24-4CEB-AD34-DFA717C9FF7A}"/>
              </a:ext>
            </a:extLst>
          </p:cNvPr>
          <p:cNvSpPr txBox="1">
            <a:spLocks/>
          </p:cNvSpPr>
          <p:nvPr/>
        </p:nvSpPr>
        <p:spPr>
          <a:xfrm>
            <a:off x="4992686" y="1383537"/>
            <a:ext cx="1159053" cy="604800"/>
          </a:xfrm>
          <a:prstGeom prst="rect">
            <a:avLst/>
          </a:prstGeom>
        </p:spPr>
        <p:txBody>
          <a:bodyPr l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1400" b="1" dirty="0" err="1">
                <a:solidFill>
                  <a:schemeClr val="tx2"/>
                </a:solidFill>
              </a:rPr>
              <a:t>Letargici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23" name="Title 53">
            <a:extLst>
              <a:ext uri="{FF2B5EF4-FFF2-40B4-BE49-F238E27FC236}">
                <a16:creationId xmlns:a16="http://schemas.microsoft.com/office/drawing/2014/main" id="{15AFE2D4-BCAE-4E70-999B-22EB45F7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Ecco le 6 </a:t>
            </a:r>
            <a:r>
              <a:rPr lang="en-US" dirty="0" err="1"/>
              <a:t>Tribù</a:t>
            </a:r>
            <a:r>
              <a:rPr lang="en-US" dirty="0"/>
              <a:t> C19</a:t>
            </a:r>
            <a:endParaRPr lang="en-GB" dirty="0"/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8806E546-08E6-4D1D-9E89-A50D79C8EC90}"/>
              </a:ext>
            </a:extLst>
          </p:cNvPr>
          <p:cNvSpPr txBox="1">
            <a:spLocks/>
          </p:cNvSpPr>
          <p:nvPr/>
        </p:nvSpPr>
        <p:spPr>
          <a:xfrm>
            <a:off x="1235191" y="3576311"/>
            <a:ext cx="1607044" cy="4031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i="1" dirty="0"/>
              <a:t>“Non vedo proprio il perché di tutto questo clamore e non mi interessa nemmeno…”</a:t>
            </a:r>
            <a:endParaRPr lang="en-GB" sz="1000" i="1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93513CB-3C4A-4331-AEF7-A3686C920174}"/>
              </a:ext>
            </a:extLst>
          </p:cNvPr>
          <p:cNvSpPr txBox="1">
            <a:spLocks/>
          </p:cNvSpPr>
          <p:nvPr/>
        </p:nvSpPr>
        <p:spPr>
          <a:xfrm>
            <a:off x="3073341" y="3576310"/>
            <a:ext cx="1552913" cy="4979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>
                <a:ea typeface="+mn-lt"/>
                <a:cs typeface="+mn-lt"/>
              </a:rPr>
              <a:t>(come andrà, andrà) “Penso che tutte le regole siano un po’ eccessive…”</a:t>
            </a:r>
            <a:endParaRPr lang="en-US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46F4E63-F1D6-4C51-8732-46002F62FA59}"/>
              </a:ext>
            </a:extLst>
          </p:cNvPr>
          <p:cNvSpPr txBox="1">
            <a:spLocks/>
          </p:cNvSpPr>
          <p:nvPr/>
        </p:nvSpPr>
        <p:spPr>
          <a:xfrm>
            <a:off x="6594573" y="3589336"/>
            <a:ext cx="1512000" cy="4407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i="1" dirty="0"/>
              <a:t>“Voglio essere informato e penso che dovremmo tutti conformarci alle regole” </a:t>
            </a:r>
            <a:endParaRPr lang="en-GB" sz="1000" i="1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5D5192F4-DED9-4445-8C78-0648BB8123A6}"/>
              </a:ext>
            </a:extLst>
          </p:cNvPr>
          <p:cNvSpPr txBox="1">
            <a:spLocks/>
          </p:cNvSpPr>
          <p:nvPr/>
        </p:nvSpPr>
        <p:spPr>
          <a:xfrm>
            <a:off x="4842022" y="3578108"/>
            <a:ext cx="1512000" cy="4407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i="1" dirty="0"/>
              <a:t>“Accetto la situazione, e non ho bisogno di essere aggiornato continuamente”</a:t>
            </a:r>
            <a:endParaRPr lang="en-GB" sz="1000" dirty="0">
              <a:cs typeface="Arial"/>
            </a:endParaRP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78559B96-F677-4217-A813-57ED44AA35A2}"/>
              </a:ext>
            </a:extLst>
          </p:cNvPr>
          <p:cNvSpPr txBox="1">
            <a:spLocks/>
          </p:cNvSpPr>
          <p:nvPr/>
        </p:nvSpPr>
        <p:spPr>
          <a:xfrm>
            <a:off x="8322341" y="3566136"/>
            <a:ext cx="1630993" cy="4037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it-IT" sz="1000" i="1" dirty="0"/>
              <a:t>“Sono veramente preoccupato per la mia salute e per la situazione finanziaria, ma credo proprio che le cose andranno meglio”</a:t>
            </a:r>
            <a:endParaRPr lang="en-GB" sz="1000" i="1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44E2D0-4356-4CAF-9878-A038FEA3FA10}"/>
              </a:ext>
            </a:extLst>
          </p:cNvPr>
          <p:cNvCxnSpPr>
            <a:cxnSpLocks/>
          </p:cNvCxnSpPr>
          <p:nvPr/>
        </p:nvCxnSpPr>
        <p:spPr>
          <a:xfrm>
            <a:off x="1211793" y="3484723"/>
            <a:ext cx="1512764" cy="0"/>
          </a:xfrm>
          <a:prstGeom prst="line">
            <a:avLst/>
          </a:prstGeom>
          <a:ln w="381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D31C99E-BCAD-405F-AA8E-84AD1AEC0AF2}"/>
              </a:ext>
            </a:extLst>
          </p:cNvPr>
          <p:cNvCxnSpPr/>
          <p:nvPr/>
        </p:nvCxnSpPr>
        <p:spPr>
          <a:xfrm>
            <a:off x="2996587" y="3484723"/>
            <a:ext cx="1512000" cy="0"/>
          </a:xfrm>
          <a:prstGeom prst="line">
            <a:avLst/>
          </a:prstGeom>
          <a:ln w="38100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D5F200-DA5D-47A4-AAA0-859B7A078728}"/>
              </a:ext>
            </a:extLst>
          </p:cNvPr>
          <p:cNvCxnSpPr/>
          <p:nvPr/>
        </p:nvCxnSpPr>
        <p:spPr>
          <a:xfrm>
            <a:off x="4795134" y="3484723"/>
            <a:ext cx="151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F3F0E2-45E6-4D83-A09A-A84FD2688DA4}"/>
              </a:ext>
            </a:extLst>
          </p:cNvPr>
          <p:cNvCxnSpPr/>
          <p:nvPr/>
        </p:nvCxnSpPr>
        <p:spPr>
          <a:xfrm>
            <a:off x="6550137" y="3484723"/>
            <a:ext cx="1512000" cy="0"/>
          </a:xfrm>
          <a:prstGeom prst="line">
            <a:avLst/>
          </a:prstGeom>
          <a:ln w="381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A7B789-C51B-49C6-AC97-4E638776A302}"/>
              </a:ext>
            </a:extLst>
          </p:cNvPr>
          <p:cNvCxnSpPr/>
          <p:nvPr/>
        </p:nvCxnSpPr>
        <p:spPr>
          <a:xfrm>
            <a:off x="8276112" y="3484723"/>
            <a:ext cx="1512000" cy="0"/>
          </a:xfrm>
          <a:prstGeom prst="line">
            <a:avLst/>
          </a:prstGeom>
          <a:ln w="38100">
            <a:solidFill>
              <a:srgbClr val="C700D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095952E-933E-4D11-84C1-8B0F1AFA5F71}"/>
              </a:ext>
            </a:extLst>
          </p:cNvPr>
          <p:cNvCxnSpPr/>
          <p:nvPr/>
        </p:nvCxnSpPr>
        <p:spPr>
          <a:xfrm>
            <a:off x="10074657" y="3484723"/>
            <a:ext cx="1512000" cy="0"/>
          </a:xfrm>
          <a:prstGeom prst="line">
            <a:avLst/>
          </a:prstGeom>
          <a:ln w="38100">
            <a:solidFill>
              <a:srgbClr val="00B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282A9D3E-321F-48AB-9152-2B62FCD71542}"/>
              </a:ext>
            </a:extLst>
          </p:cNvPr>
          <p:cNvSpPr txBox="1">
            <a:spLocks/>
          </p:cNvSpPr>
          <p:nvPr/>
        </p:nvSpPr>
        <p:spPr>
          <a:xfrm>
            <a:off x="10074657" y="3552745"/>
            <a:ext cx="1630993" cy="4407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i="1" dirty="0"/>
              <a:t>“Tutto questo è veramente preoccupante secondo me, spero che i Governi facciano di più”</a:t>
            </a:r>
            <a:endParaRPr lang="en-GB" sz="1000" i="1" dirty="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595DBD9F-AA20-4C55-B6E4-5754435FD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93397"/>
              </p:ext>
            </p:extLst>
          </p:nvPr>
        </p:nvGraphicFramePr>
        <p:xfrm>
          <a:off x="355234" y="4283310"/>
          <a:ext cx="114716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598">
                  <a:extLst>
                    <a:ext uri="{9D8B030D-6E8A-4147-A177-3AD203B41FA5}">
                      <a16:colId xmlns:a16="http://schemas.microsoft.com/office/drawing/2014/main" val="1303894423"/>
                    </a:ext>
                  </a:extLst>
                </a:gridCol>
                <a:gridCol w="1986147">
                  <a:extLst>
                    <a:ext uri="{9D8B030D-6E8A-4147-A177-3AD203B41FA5}">
                      <a16:colId xmlns:a16="http://schemas.microsoft.com/office/drawing/2014/main" val="252950296"/>
                    </a:ext>
                  </a:extLst>
                </a:gridCol>
                <a:gridCol w="1649979">
                  <a:extLst>
                    <a:ext uri="{9D8B030D-6E8A-4147-A177-3AD203B41FA5}">
                      <a16:colId xmlns:a16="http://schemas.microsoft.com/office/drawing/2014/main" val="1968449506"/>
                    </a:ext>
                  </a:extLst>
                </a:gridCol>
                <a:gridCol w="1649979">
                  <a:extLst>
                    <a:ext uri="{9D8B030D-6E8A-4147-A177-3AD203B41FA5}">
                      <a16:colId xmlns:a16="http://schemas.microsoft.com/office/drawing/2014/main" val="3960693283"/>
                    </a:ext>
                  </a:extLst>
                </a:gridCol>
                <a:gridCol w="1649979">
                  <a:extLst>
                    <a:ext uri="{9D8B030D-6E8A-4147-A177-3AD203B41FA5}">
                      <a16:colId xmlns:a16="http://schemas.microsoft.com/office/drawing/2014/main" val="1765083894"/>
                    </a:ext>
                  </a:extLst>
                </a:gridCol>
                <a:gridCol w="1649979">
                  <a:extLst>
                    <a:ext uri="{9D8B030D-6E8A-4147-A177-3AD203B41FA5}">
                      <a16:colId xmlns:a16="http://schemas.microsoft.com/office/drawing/2014/main" val="4180149020"/>
                    </a:ext>
                  </a:extLst>
                </a:gridCol>
                <a:gridCol w="1649979">
                  <a:extLst>
                    <a:ext uri="{9D8B030D-6E8A-4147-A177-3AD203B41FA5}">
                      <a16:colId xmlns:a16="http://schemas.microsoft.com/office/drawing/2014/main" val="2369179672"/>
                    </a:ext>
                  </a:extLst>
                </a:gridCol>
              </a:tblGrid>
              <a:tr h="341294">
                <a:tc>
                  <a:txBody>
                    <a:bodyPr/>
                    <a:lstStyle/>
                    <a:p>
                      <a:r>
                        <a:rPr lang="en-GB" sz="1100" b="0" dirty="0" err="1">
                          <a:solidFill>
                            <a:sysClr val="windowText" lastClr="000000"/>
                          </a:solidFill>
                        </a:rPr>
                        <a:t>Informati</a:t>
                      </a:r>
                      <a:endParaRPr lang="en-GB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986669"/>
                  </a:ext>
                </a:extLst>
              </a:tr>
              <a:tr h="341294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ysClr val="windowText" lastClr="000000"/>
                          </a:solidFill>
                        </a:rPr>
                        <a:t>Preoccupati</a:t>
                      </a:r>
                      <a:endParaRPr lang="en-GB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A002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A002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323480"/>
                  </a:ext>
                </a:extLst>
              </a:tr>
              <a:tr h="336618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ysClr val="windowText" lastClr="000000"/>
                          </a:solidFill>
                        </a:rPr>
                        <a:t>Seguono</a:t>
                      </a:r>
                      <a:r>
                        <a:rPr lang="en-GB" sz="1100" dirty="0">
                          <a:solidFill>
                            <a:sysClr val="windowText" lastClr="000000"/>
                          </a:solidFill>
                        </a:rPr>
                        <a:t> le </a:t>
                      </a:r>
                      <a:r>
                        <a:rPr lang="en-GB" sz="1100" dirty="0" err="1">
                          <a:solidFill>
                            <a:sysClr val="windowText" lastClr="000000"/>
                          </a:solidFill>
                        </a:rPr>
                        <a:t>regole</a:t>
                      </a:r>
                      <a:endParaRPr lang="en-GB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A002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02452"/>
                  </a:ext>
                </a:extLst>
              </a:tr>
              <a:tr h="336618">
                <a:tc>
                  <a:txBody>
                    <a:bodyPr/>
                    <a:lstStyle/>
                    <a:p>
                      <a:r>
                        <a:rPr lang="nl-NL" sz="1100" dirty="0" err="1">
                          <a:solidFill>
                            <a:sysClr val="windowText" lastClr="000000"/>
                          </a:solidFill>
                        </a:rPr>
                        <a:t>Fiducia</a:t>
                      </a:r>
                      <a:endParaRPr lang="en-GB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A002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35302"/>
                  </a:ext>
                </a:extLst>
              </a:tr>
            </a:tbl>
          </a:graphicData>
        </a:graphic>
      </p:graphicFrame>
      <p:pic>
        <p:nvPicPr>
          <p:cNvPr id="30" name="Graphic 29">
            <a:extLst>
              <a:ext uri="{FF2B5EF4-FFF2-40B4-BE49-F238E27FC236}">
                <a16:creationId xmlns:a16="http://schemas.microsoft.com/office/drawing/2014/main" id="{19BD4290-D54A-4F30-B11F-D15445AB8C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5157" y="4328163"/>
            <a:ext cx="245916" cy="245916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9B4EF009-1404-4039-9041-E1B43DE049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1440" y="4714862"/>
            <a:ext cx="245916" cy="245916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8A251A41-7C50-4CCA-B08F-6A1E3D619F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5157" y="5084235"/>
            <a:ext cx="245916" cy="245916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49932749-9C13-4BC6-B3A0-B8128E77B2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199" y="4328163"/>
            <a:ext cx="239797" cy="239797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160B9F19-C82D-420B-ABDC-CCA9F5F3CE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4482" y="4706897"/>
            <a:ext cx="239797" cy="239797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150CB9FA-11D5-47CC-A5C0-C59AB1C649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60204" y="5090354"/>
            <a:ext cx="239797" cy="23979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151E95E2-F442-4A52-8368-F299322B64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199" y="5101929"/>
            <a:ext cx="239797" cy="239797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50DB3DAF-DFCF-4C5D-BD7A-042A35C115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4482" y="5484009"/>
            <a:ext cx="239797" cy="239797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6BB0E23D-CDA1-433A-9511-B600F6C175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4482" y="4333960"/>
            <a:ext cx="239797" cy="239797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8D9E8DEA-AA5B-4E1F-976D-07F53D44F6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1440" y="4317809"/>
            <a:ext cx="245916" cy="245916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1AB43E7A-5E81-4ED8-9570-8B3924A0BE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1440" y="5086164"/>
            <a:ext cx="245916" cy="245916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922D912B-4571-45C2-AC50-0F3946817D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4482" y="5099820"/>
            <a:ext cx="239797" cy="239797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791444FE-7BE6-4641-BB89-F7284C5C40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31040" y="5457249"/>
            <a:ext cx="245916" cy="245916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11FC0015-C837-4FF6-92B0-484E91E224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0204" y="4328163"/>
            <a:ext cx="245916" cy="245916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BCC300B3-67B1-4CCF-A155-2ACB01CE93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31040" y="4720397"/>
            <a:ext cx="239797" cy="239797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3DF18CE7-18AF-4736-B9CC-962A4AB3C1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31040" y="4356513"/>
            <a:ext cx="239797" cy="239797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F3131A5F-3296-4D70-9CF6-270A3FDA49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31040" y="5069136"/>
            <a:ext cx="239797" cy="2397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D2237A-D3F2-4B79-B5A6-2341A42C86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3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EA4A9E-3112-334C-B03A-A3664629EEFD}"/>
              </a:ext>
            </a:extLst>
          </p:cNvPr>
          <p:cNvSpPr/>
          <p:nvPr/>
        </p:nvSpPr>
        <p:spPr bwMode="ltGray">
          <a:xfrm>
            <a:off x="0" y="0"/>
            <a:ext cx="9117106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0413F-6433-6344-8AFA-67D636D696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Pronti</a:t>
            </a:r>
            <a:r>
              <a:rPr lang="en-GB" dirty="0"/>
              <a:t> per la vita </a:t>
            </a:r>
          </a:p>
          <a:p>
            <a:r>
              <a:rPr lang="en-GB" dirty="0"/>
              <a:t>post-lockdown?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FF1D0-9F21-E246-91B1-1B0875934D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4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E3F0-05B3-4C5B-A0ED-C941C988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199"/>
          </a:xfrm>
        </p:spPr>
        <p:txBody>
          <a:bodyPr/>
          <a:lstStyle/>
          <a:p>
            <a:br>
              <a:rPr lang="en-GB"/>
            </a:br>
            <a:endParaRPr lang="en-GB"/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D8FBF65B-2477-4E37-A0CD-26A1785129CB}"/>
              </a:ext>
            </a:extLst>
          </p:cNvPr>
          <p:cNvSpPr txBox="1">
            <a:spLocks/>
          </p:cNvSpPr>
          <p:nvPr/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Esitiamo</a:t>
            </a:r>
            <a:r>
              <a:rPr lang="en-GB" dirty="0"/>
              <a:t> a </a:t>
            </a:r>
            <a:r>
              <a:rPr lang="en-GB" dirty="0" err="1"/>
              <a:t>ritornare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attività</a:t>
            </a:r>
            <a:r>
              <a:rPr lang="en-GB" dirty="0"/>
              <a:t> non </a:t>
            </a:r>
            <a:r>
              <a:rPr lang="en-GB" dirty="0" err="1"/>
              <a:t>essenziali</a:t>
            </a:r>
            <a:endParaRPr lang="en-GB" dirty="0"/>
          </a:p>
        </p:txBody>
      </p:sp>
      <p:graphicFrame>
        <p:nvGraphicFramePr>
          <p:cNvPr id="13" name="Content Placeholder 9">
            <a:extLst>
              <a:ext uri="{FF2B5EF4-FFF2-40B4-BE49-F238E27FC236}">
                <a16:creationId xmlns:a16="http://schemas.microsoft.com/office/drawing/2014/main" id="{BC21C749-AAF6-4AE0-9596-241EE9044E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397851"/>
              </p:ext>
            </p:extLst>
          </p:nvPr>
        </p:nvGraphicFramePr>
        <p:xfrm>
          <a:off x="551042" y="1552541"/>
          <a:ext cx="11466875" cy="435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88F4E63-7A58-4F43-AE75-FDA43B91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9333" y="6365015"/>
            <a:ext cx="5978267" cy="221835"/>
          </a:xfrm>
        </p:spPr>
        <p:txBody>
          <a:bodyPr/>
          <a:lstStyle/>
          <a:p>
            <a:r>
              <a:rPr lang="en-GB" dirty="0"/>
              <a:t>Fonte: COVID-19 Barometer - Q53. Assuming there were no longer any government restrictions, when would you feel comfortable doing the following? Wave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3EA9E-1434-4015-A6AE-2B00F59A0432}"/>
              </a:ext>
            </a:extLst>
          </p:cNvPr>
          <p:cNvSpPr txBox="1"/>
          <p:nvPr/>
        </p:nvSpPr>
        <p:spPr>
          <a:xfrm>
            <a:off x="359999" y="953700"/>
            <a:ext cx="1146687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A </a:t>
            </a:r>
            <a:r>
              <a:rPr lang="en-US" sz="1600" dirty="0" err="1"/>
              <a:t>parte</a:t>
            </a:r>
            <a:r>
              <a:rPr lang="en-US" sz="1600" dirty="0"/>
              <a:t> </a:t>
            </a:r>
            <a:r>
              <a:rPr lang="en-US" sz="1600" dirty="0" err="1"/>
              <a:t>il</a:t>
            </a:r>
            <a:r>
              <a:rPr lang="en-US" sz="1600" dirty="0"/>
              <a:t> </a:t>
            </a:r>
            <a:r>
              <a:rPr lang="en-US" sz="1600" dirty="0" err="1"/>
              <a:t>fatto</a:t>
            </a:r>
            <a:r>
              <a:rPr lang="en-US" sz="1600" dirty="0"/>
              <a:t> di </a:t>
            </a:r>
            <a:r>
              <a:rPr lang="en-US" sz="1600" dirty="0" err="1"/>
              <a:t>andare</a:t>
            </a:r>
            <a:r>
              <a:rPr lang="en-US" sz="1600" dirty="0"/>
              <a:t> dal </a:t>
            </a:r>
            <a:r>
              <a:rPr lang="en-US" sz="1600" dirty="0" err="1"/>
              <a:t>parrucchiere</a:t>
            </a:r>
            <a:r>
              <a:rPr lang="en-US" sz="1600" dirty="0"/>
              <a:t>, per un </a:t>
            </a:r>
            <a:r>
              <a:rPr lang="en-US" sz="1600" dirty="0" err="1"/>
              <a:t>taglio</a:t>
            </a:r>
            <a:r>
              <a:rPr lang="en-US" sz="1600" dirty="0"/>
              <a:t> “</a:t>
            </a:r>
            <a:r>
              <a:rPr lang="en-US" sz="1600" dirty="0" err="1"/>
              <a:t>essenziale</a:t>
            </a:r>
            <a:r>
              <a:rPr lang="en-US" sz="1600" dirty="0"/>
              <a:t>”, e (per </a:t>
            </a:r>
            <a:r>
              <a:rPr lang="en-US" sz="1600" dirty="0" err="1"/>
              <a:t>alcuni</a:t>
            </a:r>
            <a:r>
              <a:rPr lang="en-US" sz="1600" dirty="0"/>
              <a:t>) </a:t>
            </a:r>
            <a:r>
              <a:rPr lang="en-US" sz="1600" dirty="0" err="1"/>
              <a:t>ritornare</a:t>
            </a:r>
            <a:r>
              <a:rPr lang="en-US" sz="1600" dirty="0"/>
              <a:t> in </a:t>
            </a:r>
            <a:r>
              <a:rPr lang="en-US" sz="1600" dirty="0" err="1"/>
              <a:t>ufficio</a:t>
            </a:r>
            <a:r>
              <a:rPr lang="en-US" sz="1600" dirty="0"/>
              <a:t>, </a:t>
            </a:r>
            <a:r>
              <a:rPr lang="en-US" sz="1600" dirty="0" err="1"/>
              <a:t>siamo</a:t>
            </a:r>
            <a:r>
              <a:rPr lang="en-US" sz="1600" dirty="0"/>
              <a:t> </a:t>
            </a:r>
            <a:r>
              <a:rPr lang="en-US" sz="1600" dirty="0" err="1"/>
              <a:t>contenti</a:t>
            </a:r>
            <a:r>
              <a:rPr lang="en-US" sz="1600" dirty="0"/>
              <a:t> di </a:t>
            </a:r>
            <a:r>
              <a:rPr lang="en-US" sz="1600" dirty="0" err="1"/>
              <a:t>ritardare</a:t>
            </a:r>
            <a:r>
              <a:rPr lang="en-US" sz="1600" dirty="0"/>
              <a:t> </a:t>
            </a:r>
            <a:r>
              <a:rPr lang="en-US" sz="1600" dirty="0" err="1"/>
              <a:t>molte</a:t>
            </a:r>
            <a:r>
              <a:rPr lang="en-US" sz="1600" dirty="0"/>
              <a:t> </a:t>
            </a:r>
            <a:r>
              <a:rPr lang="en-US" sz="1600" dirty="0" err="1"/>
              <a:t>attività</a:t>
            </a:r>
            <a:r>
              <a:rPr lang="en-US" sz="1600" dirty="0"/>
              <a:t> non </a:t>
            </a:r>
            <a:r>
              <a:rPr lang="en-US" sz="1600" dirty="0" err="1"/>
              <a:t>essenziali</a:t>
            </a:r>
            <a:r>
              <a:rPr lang="en-US" sz="1600" dirty="0"/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AE5EB8-1499-4FE0-907F-E14DA32B49A9}"/>
              </a:ext>
            </a:extLst>
          </p:cNvPr>
          <p:cNvCxnSpPr/>
          <p:nvPr/>
        </p:nvCxnSpPr>
        <p:spPr>
          <a:xfrm>
            <a:off x="4376054" y="2041070"/>
            <a:ext cx="0" cy="381424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8D7DB-2AA1-4C51-952D-0F6BDBDEBD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C55C7-9141-4BCA-9F19-ACAA63DA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Guerrieri</a:t>
            </a:r>
            <a:r>
              <a:rPr lang="en-US" dirty="0"/>
              <a:t> </a:t>
            </a:r>
            <a:r>
              <a:rPr lang="en-US" dirty="0" err="1"/>
              <a:t>Precari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colpiti</a:t>
            </a:r>
            <a:r>
              <a:rPr lang="en-US" dirty="0"/>
              <a:t> in modo </a:t>
            </a:r>
            <a:r>
              <a:rPr lang="en-US" dirty="0" err="1"/>
              <a:t>importante</a:t>
            </a:r>
            <a:r>
              <a:rPr lang="en-US" dirty="0"/>
              <a:t> in </a:t>
            </a:r>
            <a:r>
              <a:rPr lang="en-US" dirty="0" err="1"/>
              <a:t>ambito</a:t>
            </a:r>
            <a:r>
              <a:rPr lang="en-US" dirty="0"/>
              <a:t> </a:t>
            </a:r>
            <a:r>
              <a:rPr lang="en-US" dirty="0" err="1"/>
              <a:t>finanziario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321FEFE-9D25-408B-9392-61D5F41205F9}"/>
              </a:ext>
            </a:extLst>
          </p:cNvPr>
          <p:cNvSpPr/>
          <p:nvPr/>
        </p:nvSpPr>
        <p:spPr bwMode="ltGray">
          <a:xfrm>
            <a:off x="373615" y="2054241"/>
            <a:ext cx="11466512" cy="174241"/>
          </a:xfrm>
          <a:prstGeom prst="rightArrow">
            <a:avLst>
              <a:gd name="adj1" fmla="val 100000"/>
              <a:gd name="adj2" fmla="val 26530"/>
            </a:avLst>
          </a:prstGeom>
          <a:gradFill flip="none" rotWithShape="1">
            <a:gsLst>
              <a:gs pos="47000">
                <a:srgbClr val="66E466"/>
              </a:gs>
              <a:gs pos="0">
                <a:schemeClr val="accent6"/>
              </a:gs>
              <a:gs pos="100000">
                <a:srgbClr val="00D200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F32BC0-8AE7-4C11-9790-A93AD8492EFE}"/>
              </a:ext>
            </a:extLst>
          </p:cNvPr>
          <p:cNvSpPr txBox="1"/>
          <p:nvPr/>
        </p:nvSpPr>
        <p:spPr>
          <a:xfrm>
            <a:off x="420889" y="1708545"/>
            <a:ext cx="22745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A00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Colpiti maggiormente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A00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9E82EF-48AB-4B4D-9A1E-F6779574A550}"/>
              </a:ext>
            </a:extLst>
          </p:cNvPr>
          <p:cNvSpPr txBox="1"/>
          <p:nvPr/>
        </p:nvSpPr>
        <p:spPr>
          <a:xfrm>
            <a:off x="9308892" y="1708545"/>
            <a:ext cx="24274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B600"/>
                </a:solidFill>
                <a:latin typeface="Arial"/>
              </a:rPr>
              <a:t>C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B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olpiti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B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lievemente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B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AA56982C-70E1-4DAE-8836-0A1802393249}"/>
              </a:ext>
            </a:extLst>
          </p:cNvPr>
          <p:cNvSpPr txBox="1">
            <a:spLocks/>
          </p:cNvSpPr>
          <p:nvPr/>
        </p:nvSpPr>
        <p:spPr>
          <a:xfrm>
            <a:off x="6713093" y="3457305"/>
            <a:ext cx="1127512" cy="60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Ostriche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A81B0E9-1052-414E-99B9-F05BD3FCD6FA}"/>
              </a:ext>
            </a:extLst>
          </p:cNvPr>
          <p:cNvSpPr txBox="1">
            <a:spLocks/>
          </p:cNvSpPr>
          <p:nvPr/>
        </p:nvSpPr>
        <p:spPr>
          <a:xfrm>
            <a:off x="5115254" y="3467663"/>
            <a:ext cx="1144175" cy="604800"/>
          </a:xfrm>
          <a:prstGeom prst="rect">
            <a:avLst/>
          </a:prstGeom>
        </p:spPr>
        <p:txBody>
          <a:bodyPr l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sarà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sarà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90312464-198D-481A-BC1B-B98ED07DBB7E}"/>
              </a:ext>
            </a:extLst>
          </p:cNvPr>
          <p:cNvSpPr txBox="1">
            <a:spLocks/>
          </p:cNvSpPr>
          <p:nvPr/>
        </p:nvSpPr>
        <p:spPr>
          <a:xfrm>
            <a:off x="522123" y="3314706"/>
            <a:ext cx="1153858" cy="604800"/>
          </a:xfrm>
          <a:prstGeom prst="rect">
            <a:avLst/>
          </a:prstGeom>
        </p:spPr>
        <p:txBody>
          <a:bodyPr l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B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Guerrieri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B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Precari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B6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 Placeholder 58">
            <a:extLst>
              <a:ext uri="{FF2B5EF4-FFF2-40B4-BE49-F238E27FC236}">
                <a16:creationId xmlns:a16="http://schemas.microsoft.com/office/drawing/2014/main" id="{8C075284-34E5-4AA3-B26C-8B466C488678}"/>
              </a:ext>
            </a:extLst>
          </p:cNvPr>
          <p:cNvSpPr txBox="1">
            <a:spLocks/>
          </p:cNvSpPr>
          <p:nvPr/>
        </p:nvSpPr>
        <p:spPr>
          <a:xfrm>
            <a:off x="2695471" y="3218783"/>
            <a:ext cx="1153858" cy="604800"/>
          </a:xfrm>
          <a:prstGeom prst="rect">
            <a:avLst/>
          </a:prstGeom>
        </p:spPr>
        <p:txBody>
          <a:bodyPr l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1400" b="1" dirty="0" err="1">
                <a:solidFill>
                  <a:srgbClr val="C700D3"/>
                </a:solidFill>
              </a:rPr>
              <a:t>Sognatori</a:t>
            </a:r>
            <a:r>
              <a:rPr lang="en-GB" sz="1400" b="1" dirty="0">
                <a:solidFill>
                  <a:srgbClr val="C700D3"/>
                </a:solidFill>
              </a:rPr>
              <a:t> </a:t>
            </a:r>
            <a:r>
              <a:rPr lang="en-GB" sz="1400" b="1" dirty="0" err="1">
                <a:solidFill>
                  <a:srgbClr val="C700D3"/>
                </a:solidFill>
              </a:rPr>
              <a:t>Stressati</a:t>
            </a:r>
            <a:endParaRPr lang="en-GB" sz="1400" b="1" dirty="0">
              <a:solidFill>
                <a:srgbClr val="C700D3"/>
              </a:solidFill>
            </a:endParaRP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897E9D4C-403B-45E7-81BE-81162C336358}"/>
              </a:ext>
            </a:extLst>
          </p:cNvPr>
          <p:cNvSpPr txBox="1">
            <a:spLocks/>
          </p:cNvSpPr>
          <p:nvPr/>
        </p:nvSpPr>
        <p:spPr>
          <a:xfrm>
            <a:off x="8727672" y="3275473"/>
            <a:ext cx="1512000" cy="604800"/>
          </a:xfrm>
          <a:prstGeom prst="rect">
            <a:avLst/>
          </a:prstGeom>
        </p:spPr>
        <p:txBody>
          <a:bodyPr l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B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Buoni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B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cittadini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B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 Placeholder 62">
            <a:extLst>
              <a:ext uri="{FF2B5EF4-FFF2-40B4-BE49-F238E27FC236}">
                <a16:creationId xmlns:a16="http://schemas.microsoft.com/office/drawing/2014/main" id="{DB88644D-2DE9-47DE-B36C-B50BB858C20C}"/>
              </a:ext>
            </a:extLst>
          </p:cNvPr>
          <p:cNvSpPr txBox="1">
            <a:spLocks/>
          </p:cNvSpPr>
          <p:nvPr/>
        </p:nvSpPr>
        <p:spPr>
          <a:xfrm>
            <a:off x="10469706" y="3319876"/>
            <a:ext cx="1159053" cy="604800"/>
          </a:xfrm>
          <a:prstGeom prst="rect">
            <a:avLst/>
          </a:prstGeom>
        </p:spPr>
        <p:txBody>
          <a:bodyPr l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6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Letargici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6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3CF6A1F3-898E-4958-AD2A-FD55C39322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4640" y="2586362"/>
            <a:ext cx="703653" cy="807898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A0F7E6D-9A35-40CC-9A7B-434BAD52EA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5469" y="2414656"/>
            <a:ext cx="709112" cy="709112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C6A2CB9-E2CE-4C20-A603-782A53667F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315" y="2565752"/>
            <a:ext cx="653031" cy="653031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24CDEEBC-DD99-44DC-BFEE-B0EB27B012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70514" y="2476022"/>
            <a:ext cx="751439" cy="71103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A50381A-5368-46F1-9545-F1A142DE1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13093" y="2655029"/>
            <a:ext cx="597525" cy="81263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CA79A4-A7A1-493B-BF03-3D47A13BA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8895"/>
              </p:ext>
            </p:extLst>
          </p:nvPr>
        </p:nvGraphicFramePr>
        <p:xfrm>
          <a:off x="548899" y="4234052"/>
          <a:ext cx="11277975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9663">
                  <a:extLst>
                    <a:ext uri="{9D8B030D-6E8A-4147-A177-3AD203B41FA5}">
                      <a16:colId xmlns:a16="http://schemas.microsoft.com/office/drawing/2014/main" val="782042951"/>
                    </a:ext>
                  </a:extLst>
                </a:gridCol>
                <a:gridCol w="2492411">
                  <a:extLst>
                    <a:ext uri="{9D8B030D-6E8A-4147-A177-3AD203B41FA5}">
                      <a16:colId xmlns:a16="http://schemas.microsoft.com/office/drawing/2014/main" val="1272206419"/>
                    </a:ext>
                  </a:extLst>
                </a:gridCol>
                <a:gridCol w="3623369">
                  <a:extLst>
                    <a:ext uri="{9D8B030D-6E8A-4147-A177-3AD203B41FA5}">
                      <a16:colId xmlns:a16="http://schemas.microsoft.com/office/drawing/2014/main" val="3203452681"/>
                    </a:ext>
                  </a:extLst>
                </a:gridCol>
                <a:gridCol w="3282532">
                  <a:extLst>
                    <a:ext uri="{9D8B030D-6E8A-4147-A177-3AD203B41FA5}">
                      <a16:colId xmlns:a16="http://schemas.microsoft.com/office/drawing/2014/main" val="3471172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Maggiormente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impattati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su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reddito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occupazione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Forte </a:t>
                      </a:r>
                      <a:r>
                        <a:rPr lang="en-US" sz="1200" dirty="0" err="1"/>
                        <a:t>effetto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su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reddito</a:t>
                      </a:r>
                      <a:r>
                        <a:rPr lang="en-US" sz="1200" dirty="0"/>
                        <a:t> /</a:t>
                      </a:r>
                      <a:r>
                        <a:rPr lang="en-US" sz="1200" dirty="0" err="1"/>
                        <a:t>occupazione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Non molto </a:t>
                      </a:r>
                      <a:r>
                        <a:rPr lang="en-US" sz="1200" dirty="0" err="1"/>
                        <a:t>impatto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su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reddito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occupazione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Impatto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minimo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su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reddito</a:t>
                      </a:r>
                      <a:r>
                        <a:rPr lang="en-US" sz="1200" dirty="0"/>
                        <a:t> ed </a:t>
                      </a:r>
                      <a:r>
                        <a:rPr lang="en-US" sz="1200" dirty="0" err="1"/>
                        <a:t>occupazione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4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Alcune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disponibilità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finanziarie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Elevate </a:t>
                      </a:r>
                      <a:r>
                        <a:rPr lang="en-US" sz="1200" dirty="0" err="1"/>
                        <a:t>disponibilità</a:t>
                      </a:r>
                      <a:r>
                        <a:rPr lang="en-US" sz="1200" dirty="0"/>
                        <a:t> </a:t>
                      </a:r>
                    </a:p>
                    <a:p>
                      <a:r>
                        <a:rPr lang="en-US" sz="1200" dirty="0" err="1"/>
                        <a:t>finanziarie</a:t>
                      </a:r>
                      <a:endParaRPr lang="en-US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Basse </a:t>
                      </a:r>
                      <a:r>
                        <a:rPr lang="en-US" sz="1200" dirty="0" err="1"/>
                        <a:t>disponibilità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finanziarie</a:t>
                      </a:r>
                      <a:endParaRPr lang="en-US" sz="1200" dirty="0"/>
                    </a:p>
                    <a:p>
                      <a:pPr algn="l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Elevate </a:t>
                      </a:r>
                      <a:r>
                        <a:rPr lang="en-US" sz="1200" dirty="0" err="1"/>
                        <a:t>disponibilità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finanziarie</a:t>
                      </a:r>
                      <a:endParaRPr lang="en-US" sz="1200" dirty="0"/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93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B6FF"/>
                          </a:solidFill>
                        </a:rPr>
                        <a:t>45% </a:t>
                      </a:r>
                      <a:r>
                        <a:rPr lang="en-US" sz="1200" dirty="0" err="1"/>
                        <a:t>intende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risparmiare</a:t>
                      </a:r>
                      <a:r>
                        <a:rPr lang="en-US" sz="1200" dirty="0"/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6% </a:t>
                      </a:r>
                      <a:r>
                        <a:rPr lang="en-US" sz="1200" dirty="0" err="1"/>
                        <a:t>pensa</a:t>
                      </a:r>
                      <a:r>
                        <a:rPr lang="en-US" sz="1200" dirty="0"/>
                        <a:t> di </a:t>
                      </a:r>
                      <a:r>
                        <a:rPr lang="en-US" sz="1200" dirty="0" err="1"/>
                        <a:t>spendere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C700D3"/>
                          </a:solidFill>
                        </a:rPr>
                        <a:t>37% </a:t>
                      </a:r>
                      <a:r>
                        <a:rPr lang="en-US" sz="1200" dirty="0" err="1"/>
                        <a:t>intende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risparmiare</a:t>
                      </a:r>
                      <a:r>
                        <a:rPr lang="en-US" sz="1200" dirty="0"/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12% </a:t>
                      </a:r>
                      <a:r>
                        <a:rPr lang="en-US" sz="1200" dirty="0" err="1"/>
                        <a:t>pensa</a:t>
                      </a:r>
                      <a:r>
                        <a:rPr lang="en-US" sz="1200" dirty="0"/>
                        <a:t> di </a:t>
                      </a:r>
                      <a:r>
                        <a:rPr lang="en-US" sz="1200" dirty="0" err="1"/>
                        <a:t>spendere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30%</a:t>
                      </a:r>
                      <a:r>
                        <a:rPr lang="en-US" sz="1200" b="1" dirty="0">
                          <a:solidFill>
                            <a:srgbClr val="FF5000"/>
                          </a:solidFill>
                        </a:rPr>
                        <a:t> </a:t>
                      </a:r>
                      <a:r>
                        <a:rPr lang="en-US" sz="1200" dirty="0" err="1"/>
                        <a:t>intende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risparmiare</a:t>
                      </a:r>
                      <a:r>
                        <a:rPr lang="en-US" sz="1200" dirty="0"/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13% </a:t>
                      </a:r>
                      <a:r>
                        <a:rPr lang="en-US" sz="1200" dirty="0" err="1"/>
                        <a:t>pensa</a:t>
                      </a:r>
                      <a:r>
                        <a:rPr lang="en-US" sz="1200" dirty="0"/>
                        <a:t> di </a:t>
                      </a:r>
                      <a:r>
                        <a:rPr lang="en-US" sz="1200" dirty="0" err="1"/>
                        <a:t>spendere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36% </a:t>
                      </a:r>
                      <a:r>
                        <a:rPr lang="en-US" sz="1200" dirty="0" err="1"/>
                        <a:t>intende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risparmiare</a:t>
                      </a:r>
                      <a:r>
                        <a:rPr lang="en-US" sz="1200" dirty="0"/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6% </a:t>
                      </a:r>
                      <a:r>
                        <a:rPr lang="en-US" sz="1200" dirty="0" err="1"/>
                        <a:t>pensa</a:t>
                      </a:r>
                      <a:r>
                        <a:rPr lang="en-US" sz="1200" dirty="0"/>
                        <a:t> di </a:t>
                      </a:r>
                      <a:r>
                        <a:rPr lang="en-US" sz="1200" dirty="0" err="1"/>
                        <a:t>spendere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014918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3477C2-21F5-4EF2-B534-2C2EED914E76}"/>
              </a:ext>
            </a:extLst>
          </p:cNvPr>
          <p:cNvCxnSpPr/>
          <p:nvPr/>
        </p:nvCxnSpPr>
        <p:spPr>
          <a:xfrm>
            <a:off x="4401519" y="2565752"/>
            <a:ext cx="0" cy="30399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181D69-FF47-48CF-AFBF-731AF8E4138E}"/>
              </a:ext>
            </a:extLst>
          </p:cNvPr>
          <p:cNvCxnSpPr/>
          <p:nvPr/>
        </p:nvCxnSpPr>
        <p:spPr>
          <a:xfrm>
            <a:off x="8258014" y="2565752"/>
            <a:ext cx="0" cy="30399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C3D060A1-80EC-4ED3-BF7F-0BF7B169AC9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61721" y="2570559"/>
            <a:ext cx="625036" cy="7549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4D79E-32F9-4B49-B773-7502463508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5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E3F0-05B3-4C5B-A0ED-C941C988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199"/>
          </a:xfrm>
        </p:spPr>
        <p:txBody>
          <a:bodyPr/>
          <a:lstStyle/>
          <a:p>
            <a:br>
              <a:rPr lang="en-GB"/>
            </a:br>
            <a:endParaRPr lang="en-GB"/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D8FBF65B-2477-4E37-A0CD-26A1785129CB}"/>
              </a:ext>
            </a:extLst>
          </p:cNvPr>
          <p:cNvSpPr txBox="1">
            <a:spLocks/>
          </p:cNvSpPr>
          <p:nvPr/>
        </p:nvSpPr>
        <p:spPr>
          <a:xfrm>
            <a:off x="359999" y="27827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La </a:t>
            </a:r>
            <a:r>
              <a:rPr lang="en-GB" dirty="0" err="1"/>
              <a:t>sicurezza</a:t>
            </a:r>
            <a:r>
              <a:rPr lang="en-GB" dirty="0"/>
              <a:t> </a:t>
            </a:r>
            <a:r>
              <a:rPr lang="en-GB" dirty="0" err="1"/>
              <a:t>finanziaria</a:t>
            </a:r>
            <a:r>
              <a:rPr lang="en-GB" dirty="0"/>
              <a:t> è </a:t>
            </a:r>
            <a:r>
              <a:rPr lang="en-GB" dirty="0" err="1"/>
              <a:t>acuita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</a:t>
            </a:r>
            <a:r>
              <a:rPr lang="en-GB" dirty="0" err="1"/>
              <a:t>crisi</a:t>
            </a:r>
            <a:r>
              <a:rPr lang="en-GB" dirty="0"/>
              <a:t> e le </a:t>
            </a:r>
            <a:r>
              <a:rPr lang="en-GB" dirty="0" err="1"/>
              <a:t>persone</a:t>
            </a:r>
            <a:r>
              <a:rPr lang="en-GB" dirty="0"/>
              <a:t> </a:t>
            </a:r>
            <a:r>
              <a:rPr lang="en-GB" dirty="0" err="1"/>
              <a:t>stanno</a:t>
            </a:r>
            <a:r>
              <a:rPr lang="en-GB" dirty="0"/>
              <a:t> </a:t>
            </a:r>
            <a:r>
              <a:rPr lang="en-GB" dirty="0" err="1"/>
              <a:t>valutando</a:t>
            </a:r>
            <a:r>
              <a:rPr lang="en-GB" dirty="0"/>
              <a:t> </a:t>
            </a:r>
            <a:r>
              <a:rPr lang="en-GB" dirty="0" err="1"/>
              <a:t>nuove</a:t>
            </a:r>
            <a:r>
              <a:rPr lang="en-GB" dirty="0"/>
              <a:t> </a:t>
            </a:r>
            <a:r>
              <a:rPr lang="en-GB" dirty="0" err="1"/>
              <a:t>opportunità</a:t>
            </a:r>
            <a:r>
              <a:rPr lang="en-GB" dirty="0"/>
              <a:t> </a:t>
            </a:r>
            <a:r>
              <a:rPr lang="en-GB" dirty="0" err="1"/>
              <a:t>professionali</a:t>
            </a:r>
            <a:r>
              <a:rPr lang="en-GB" dirty="0"/>
              <a:t>. Le </a:t>
            </a:r>
            <a:r>
              <a:rPr lang="en-GB" dirty="0" err="1"/>
              <a:t>vacanze</a:t>
            </a:r>
            <a:r>
              <a:rPr lang="en-GB" dirty="0"/>
              <a:t> </a:t>
            </a:r>
            <a:r>
              <a:rPr lang="en-GB" dirty="0" err="1"/>
              <a:t>all’estero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poco</a:t>
            </a:r>
            <a:r>
              <a:rPr lang="en-GB" dirty="0"/>
              <a:t> </a:t>
            </a:r>
            <a:r>
              <a:rPr lang="en-GB" dirty="0" err="1"/>
              <a:t>probabili</a:t>
            </a:r>
            <a:r>
              <a:rPr lang="en-GB" dirty="0"/>
              <a:t>: </a:t>
            </a:r>
            <a:r>
              <a:rPr lang="en-GB" dirty="0" err="1"/>
              <a:t>probabilmente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rimarrà</a:t>
            </a:r>
            <a:r>
              <a:rPr lang="en-GB" dirty="0"/>
              <a:t> a casa. 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9F9DF006-F686-42D5-8476-D9FC2EDE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1" y="6325331"/>
            <a:ext cx="7495199" cy="313576"/>
          </a:xfrm>
        </p:spPr>
        <p:txBody>
          <a:bodyPr/>
          <a:lstStyle/>
          <a:p>
            <a:r>
              <a:rPr lang="en-GB"/>
              <a:t>Q63. Has the recent Coronavirus pandemic made you more or less likely to consider doing one of the following? Wave 6</a:t>
            </a:r>
          </a:p>
        </p:txBody>
      </p:sp>
      <p:graphicFrame>
        <p:nvGraphicFramePr>
          <p:cNvPr id="20" name="Content Placeholder 9">
            <a:extLst>
              <a:ext uri="{FF2B5EF4-FFF2-40B4-BE49-F238E27FC236}">
                <a16:creationId xmlns:a16="http://schemas.microsoft.com/office/drawing/2014/main" id="{A997FF94-B4BF-4FAC-9C71-78C84035A2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768779"/>
              </p:ext>
            </p:extLst>
          </p:nvPr>
        </p:nvGraphicFramePr>
        <p:xfrm>
          <a:off x="1192696" y="1541063"/>
          <a:ext cx="10460527" cy="471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D34CCF-0C37-4AD0-9884-575F9602F4AA}"/>
              </a:ext>
            </a:extLst>
          </p:cNvPr>
          <p:cNvSpPr txBox="1"/>
          <p:nvPr/>
        </p:nvSpPr>
        <p:spPr>
          <a:xfrm>
            <a:off x="383793" y="2259203"/>
            <a:ext cx="16774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b="1" dirty="0"/>
              <a:t>Più </a:t>
            </a:r>
            <a:r>
              <a:rPr lang="nl-NL" sz="1200" b="1" dirty="0" err="1"/>
              <a:t>probabilmente</a:t>
            </a:r>
            <a:endParaRPr lang="en-GB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F39767-6870-4F8D-8201-95CC4B9FA472}"/>
              </a:ext>
            </a:extLst>
          </p:cNvPr>
          <p:cNvSpPr txBox="1"/>
          <p:nvPr/>
        </p:nvSpPr>
        <p:spPr>
          <a:xfrm>
            <a:off x="359999" y="3089767"/>
            <a:ext cx="181723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b="1" dirty="0"/>
              <a:t>Meno </a:t>
            </a:r>
            <a:r>
              <a:rPr lang="nl-NL" sz="1200" b="1" dirty="0" err="1"/>
              <a:t>probabilmente</a:t>
            </a:r>
            <a:endParaRPr lang="en-GB" sz="1200" b="1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E1D2487-C43F-486B-A493-20300CA73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068352"/>
              </p:ext>
            </p:extLst>
          </p:nvPr>
        </p:nvGraphicFramePr>
        <p:xfrm>
          <a:off x="1710371" y="1404966"/>
          <a:ext cx="10299310" cy="556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687">
                  <a:extLst>
                    <a:ext uri="{9D8B030D-6E8A-4147-A177-3AD203B41FA5}">
                      <a16:colId xmlns:a16="http://schemas.microsoft.com/office/drawing/2014/main" val="3848969194"/>
                    </a:ext>
                  </a:extLst>
                </a:gridCol>
                <a:gridCol w="2946687">
                  <a:extLst>
                    <a:ext uri="{9D8B030D-6E8A-4147-A177-3AD203B41FA5}">
                      <a16:colId xmlns:a16="http://schemas.microsoft.com/office/drawing/2014/main" val="3090678042"/>
                    </a:ext>
                  </a:extLst>
                </a:gridCol>
                <a:gridCol w="2946687">
                  <a:extLst>
                    <a:ext uri="{9D8B030D-6E8A-4147-A177-3AD203B41FA5}">
                      <a16:colId xmlns:a16="http://schemas.microsoft.com/office/drawing/2014/main" val="4102218936"/>
                    </a:ext>
                  </a:extLst>
                </a:gridCol>
                <a:gridCol w="1459249">
                  <a:extLst>
                    <a:ext uri="{9D8B030D-6E8A-4147-A177-3AD203B41FA5}">
                      <a16:colId xmlns:a16="http://schemas.microsoft.com/office/drawing/2014/main" val="3471454068"/>
                    </a:ext>
                  </a:extLst>
                </a:gridCol>
              </a:tblGrid>
              <a:tr h="5568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dirty="0"/>
                        <a:t>                        </a:t>
                      </a:r>
                      <a:r>
                        <a:rPr lang="en-GB" sz="1400" b="1" dirty="0" err="1"/>
                        <a:t>Pensieri</a:t>
                      </a:r>
                      <a:r>
                        <a:rPr lang="en-GB" sz="1400" b="1" dirty="0"/>
                        <a:t> </a:t>
                      </a:r>
                      <a:r>
                        <a:rPr lang="en-GB" sz="1400" b="1" dirty="0" err="1"/>
                        <a:t>sul</a:t>
                      </a:r>
                      <a:r>
                        <a:rPr lang="en-GB" sz="1400" b="1" dirty="0"/>
                        <a:t> </a:t>
                      </a:r>
                      <a:r>
                        <a:rPr lang="en-GB" sz="1400" b="1" dirty="0" err="1"/>
                        <a:t>futuro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 err="1"/>
                        <a:t>Lavoro</a:t>
                      </a:r>
                      <a:endParaRPr lang="en-GB" sz="14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/>
                        <a:t>Tempo libero</a:t>
                      </a:r>
                      <a:endParaRPr lang="en-GB" sz="14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 err="1"/>
                        <a:t>Aff</a:t>
                      </a:r>
                      <a:r>
                        <a:rPr lang="en-US" sz="1400" b="1" dirty="0"/>
                        <a:t>. </a:t>
                      </a:r>
                      <a:r>
                        <a:rPr lang="en-US" sz="1400" b="1" dirty="0" err="1"/>
                        <a:t>Personali</a:t>
                      </a:r>
                      <a:endParaRPr lang="en-GB" sz="14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84066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EEE4B8A-5DA2-4DDE-9D65-4CADD442DDC3}"/>
              </a:ext>
            </a:extLst>
          </p:cNvPr>
          <p:cNvSpPr/>
          <p:nvPr/>
        </p:nvSpPr>
        <p:spPr bwMode="ltGray">
          <a:xfrm>
            <a:off x="2177238" y="1805426"/>
            <a:ext cx="1029944" cy="25254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F583E6-6CE2-4A4D-B3C3-2789FCA3A420}"/>
              </a:ext>
            </a:extLst>
          </p:cNvPr>
          <p:cNvSpPr/>
          <p:nvPr/>
        </p:nvSpPr>
        <p:spPr bwMode="ltGray">
          <a:xfrm>
            <a:off x="5578464" y="1896446"/>
            <a:ext cx="1029944" cy="25254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65921-A723-4950-B669-F7DE6B2B9D1B}"/>
              </a:ext>
            </a:extLst>
          </p:cNvPr>
          <p:cNvSpPr/>
          <p:nvPr/>
        </p:nvSpPr>
        <p:spPr bwMode="ltGray">
          <a:xfrm>
            <a:off x="8229600" y="1839614"/>
            <a:ext cx="620486" cy="25254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1ADA8-B559-4E54-ADC4-9D5358F2B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7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ISFOXDOCUMENTCLASSIFICATIONVERSION" val="1"/>
  <p:tag name="ESKATOOLS_ISFOXSHOWSHAPES" val="0"/>
  <p:tag name="A71660D270C64F5BBB8F27F5E85BE6370" val="KT\mm113470;e3171716-98b2-4896-b5c7-e8b8ab69e33b;Restricted use;2020-06-04T23:26:21;;|"/>
  <p:tag name="A71660D270C64F5BBB8F27F5E85BE630" val="1"/>
  <p:tag name="ISFOXLABELUSERINTERACTION" val="True"/>
  <p:tag name="ISFOXOLDCLASSIFICATIONID" val="00000000-0000-0000-0000-000000000000"/>
  <p:tag name="ISFOXCLASSIFICATIONID" val="e3171716-98b2-4896-b5c7-e8b8ab69e33b"/>
  <p:tag name="ISFOXCLASSIFICATIONNAME" val="Restricted use"/>
  <p:tag name="ISFOXSHOWCLASSIFICATIONREQUESTDIALOG" val="False"/>
  <p:tag name="ISFOXCLASSIFICATIONINKEYWORDS" val="Restricted use"/>
  <p:tag name="ISFOXDOVERSIONINGONSAVE" val="0"/>
  <p:tag name="INCLUDEPAGENUMBERS" val="True"/>
  <p:tag name="TOCTABLESPERSLIDE" val="1"/>
  <p:tag name="EXCLUDEHIDDENSLIDES" val="False"/>
  <p:tag name="NUMBEROFPAGES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EC7FA21-6B0F-4391-A2F7-DA03143FE932}"/>
    </a:ext>
  </a:extLst>
</a:theme>
</file>

<file path=ppt/theme/theme4.xml><?xml version="1.0" encoding="utf-8"?>
<a:theme xmlns:a="http://schemas.openxmlformats.org/drawingml/2006/main" name="1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5.xml><?xml version="1.0" encoding="utf-8"?>
<a:theme xmlns:a="http://schemas.openxmlformats.org/drawingml/2006/main" name="1_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EDC460EA28BA4CA9B3EB5BD6499F6A" ma:contentTypeVersion="12" ma:contentTypeDescription="Create a new document." ma:contentTypeScope="" ma:versionID="ce53bb32f641702fb14140de855b0855">
  <xsd:schema xmlns:xsd="http://www.w3.org/2001/XMLSchema" xmlns:xs="http://www.w3.org/2001/XMLSchema" xmlns:p="http://schemas.microsoft.com/office/2006/metadata/properties" xmlns:ns3="0997951a-d24c-4a0c-a92a-1bf4ab698be8" xmlns:ns4="16ec8a89-26a1-4da9-bd36-a6b7381cc7fc" targetNamespace="http://schemas.microsoft.com/office/2006/metadata/properties" ma:root="true" ma:fieldsID="d603faef0c45b9e8a48e79b5eff56c3d" ns3:_="" ns4:_="">
    <xsd:import namespace="0997951a-d24c-4a0c-a92a-1bf4ab698be8"/>
    <xsd:import namespace="16ec8a89-26a1-4da9-bd36-a6b7381cc7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7951a-d24c-4a0c-a92a-1bf4ab698b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c8a89-26a1-4da9-bd36-a6b7381cc7f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93883-9DEF-4394-A746-8B0504B231C0}">
  <ds:schemaRefs>
    <ds:schemaRef ds:uri="http://purl.org/dc/elements/1.1/"/>
    <ds:schemaRef ds:uri="0997951a-d24c-4a0c-a92a-1bf4ab698be8"/>
    <ds:schemaRef ds:uri="16ec8a89-26a1-4da9-bd36-a6b7381cc7fc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E4777D-336E-457E-9315-93459945E7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97951a-d24c-4a0c-a92a-1bf4ab698be8"/>
    <ds:schemaRef ds:uri="16ec8a89-26a1-4da9-bd36-a6b7381cc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905</Words>
  <Application>Microsoft Office PowerPoint</Application>
  <PresentationFormat>Widescreen</PresentationFormat>
  <Paragraphs>142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System Font Regular</vt:lpstr>
      <vt:lpstr>Arial</vt:lpstr>
      <vt:lpstr>Calibri</vt:lpstr>
      <vt:lpstr>Kantar template master</vt:lpstr>
      <vt:lpstr>Content slides - no sub heading</vt:lpstr>
      <vt:lpstr>Technical</vt:lpstr>
      <vt:lpstr>1_Kantar template master</vt:lpstr>
      <vt:lpstr>1_Content slides - no sub heading</vt:lpstr>
      <vt:lpstr>COVID-19 Barometer Global Report</vt:lpstr>
      <vt:lpstr>I livelli di preoccupazione stanno riducendosi lentamente ma variano molto a seconda dei mercati</vt:lpstr>
      <vt:lpstr>Ha timori per la propria incolumità e per quella dei propri cari  citata come principale motivazione per non ritornare ai comportamenti pre-Covid </vt:lpstr>
      <vt:lpstr>PowerPoint Presentation</vt:lpstr>
      <vt:lpstr>Ecco le 6 Tribù C19</vt:lpstr>
      <vt:lpstr>PowerPoint Presentation</vt:lpstr>
      <vt:lpstr> </vt:lpstr>
      <vt:lpstr>I Guerrieri Precari sono stati colpiti in modo importante in ambito finanziario</vt:lpstr>
      <vt:lpstr> </vt:lpstr>
      <vt:lpstr>PowerPoint Presentation</vt:lpstr>
      <vt:lpstr>Come devono attivarsi le marche con le diverse Tribù C-19? </vt:lpstr>
      <vt:lpstr>PowerPoint Presentation</vt:lpstr>
      <vt:lpstr>Research specifications (I)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Barometer-Media Deck-FINAL-Internal</dc:title>
  <dc:subject>Sub-heading</dc:subject>
  <dc:creator>Roberts, Kristanne  (MBLBL RM)</dc:creator>
  <cp:keywords>Restricted use;Project reference</cp:keywords>
  <dc:description>Date</dc:description>
  <cp:lastModifiedBy>Bergaglio, Gabriella (TSMLA)</cp:lastModifiedBy>
  <cp:revision>14</cp:revision>
  <cp:lastPrinted>2017-03-24T13:40:26Z</cp:lastPrinted>
  <dcterms:created xsi:type="dcterms:W3CDTF">2020-03-20T09:10:37Z</dcterms:created>
  <dcterms:modified xsi:type="dcterms:W3CDTF">2020-07-12T20:04:52Z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0x01010089EDC460EA28BA4CA9B3EB5BD6499F6A</vt:lpwstr>
  </property>
  <property fmtid="{D5CDD505-2E9C-101B-9397-08002B2CF9AE}" pid="3" name="Countries">
    <vt:lpwstr/>
  </property>
  <property fmtid="{D5CDD505-2E9C-101B-9397-08002B2CF9AE}" pid="4" name="Departments">
    <vt:lpwstr/>
  </property>
  <property fmtid="{D5CDD505-2E9C-101B-9397-08002B2CF9AE}" pid="5" name="Companies">
    <vt:lpwstr>214;#Insights Division|e43539c3-3aa2-4d4e-9961-45e0ab999602</vt:lpwstr>
  </property>
  <property fmtid="{D5CDD505-2E9C-101B-9397-08002B2CF9AE}" pid="6" name="Offer">
    <vt:lpwstr/>
  </property>
  <property fmtid="{D5CDD505-2E9C-101B-9397-08002B2CF9AE}" pid="7" name="Document Categories">
    <vt:lpwstr/>
  </property>
  <property fmtid="{D5CDD505-2E9C-101B-9397-08002B2CF9AE}" pid="8" name="a71660d270c64f5bbb8f27ffa23">
    <vt:bool>false</vt:bool>
  </property>
  <property fmtid="{D5CDD505-2E9C-101B-9397-08002B2CF9AE}" pid="9" name="ISFOXClassification">
    <vt:lpwstr>Restricted use</vt:lpwstr>
  </property>
</Properties>
</file>