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725" r:id="rId5"/>
    <p:sldMasterId id="2147483739" r:id="rId6"/>
  </p:sldMasterIdLst>
  <p:notesMasterIdLst>
    <p:notesMasterId r:id="rId15"/>
  </p:notesMasterIdLst>
  <p:sldIdLst>
    <p:sldId id="571" r:id="rId7"/>
    <p:sldId id="523" r:id="rId8"/>
    <p:sldId id="676" r:id="rId9"/>
    <p:sldId id="677" r:id="rId10"/>
    <p:sldId id="678" r:id="rId11"/>
    <p:sldId id="679" r:id="rId12"/>
    <p:sldId id="680" r:id="rId13"/>
    <p:sldId id="675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ll, Alexander (TSPRI)" initials="BA(" lastIdx="1" clrIdx="0">
    <p:extLst>
      <p:ext uri="{19B8F6BF-5375-455C-9EA6-DF929625EA0E}">
        <p15:presenceInfo xmlns:p15="http://schemas.microsoft.com/office/powerpoint/2012/main" userId="S-1-5-21-3432221409-3570315047-4101495255-12398362" providerId="AD"/>
      </p:ext>
    </p:extLst>
  </p:cmAuthor>
  <p:cmAuthor id="2" name="Taylor, Luke (TSMLP)" initials="TL(" lastIdx="39" clrIdx="1">
    <p:extLst>
      <p:ext uri="{19B8F6BF-5375-455C-9EA6-DF929625EA0E}">
        <p15:presenceInfo xmlns:p15="http://schemas.microsoft.com/office/powerpoint/2012/main" userId="Taylor, Luke (TSMLP)" providerId="None"/>
      </p:ext>
    </p:extLst>
  </p:cmAuthor>
  <p:cmAuthor id="3" name="ARSENNE, Chloé (KT)" initials="AC(" lastIdx="4" clrIdx="2">
    <p:extLst>
      <p:ext uri="{19B8F6BF-5375-455C-9EA6-DF929625EA0E}">
        <p15:presenceInfo xmlns:p15="http://schemas.microsoft.com/office/powerpoint/2012/main" userId="S::Chloe.ARSENNE@kantar.com::ec5422b6-5e73-4105-bc1a-e3723504aabf" providerId="AD"/>
      </p:ext>
    </p:extLst>
  </p:cmAuthor>
  <p:cmAuthor id="4" name="Lown, Grace (TSMLP)" initials="LG(" lastIdx="1" clrIdx="3">
    <p:extLst>
      <p:ext uri="{19B8F6BF-5375-455C-9EA6-DF929625EA0E}">
        <p15:presenceInfo xmlns:p15="http://schemas.microsoft.com/office/powerpoint/2012/main" userId="S-1-5-21-3432221409-3570315047-4101495255-12050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0028"/>
    <a:srgbClr val="E7E7E4"/>
    <a:srgbClr val="145D04"/>
    <a:srgbClr val="008800"/>
    <a:srgbClr val="FFF199"/>
    <a:srgbClr val="FF5000"/>
    <a:srgbClr val="191919"/>
    <a:srgbClr val="FF7333"/>
    <a:srgbClr val="00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9" autoAdjust="0"/>
    <p:restoredTop sz="91599" autoAdjust="0"/>
  </p:normalViewPr>
  <p:slideViewPr>
    <p:cSldViewPr snapToGrid="0">
      <p:cViewPr varScale="1">
        <p:scale>
          <a:sx n="101" d="100"/>
          <a:sy n="101" d="100"/>
        </p:scale>
        <p:origin x="528" y="102"/>
      </p:cViewPr>
      <p:guideLst>
        <p:guide orient="horz" pos="2183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1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9-4D13-AE69-EA9CF811F90F}"/>
              </c:ext>
            </c:extLst>
          </c:dPt>
          <c:dPt>
            <c:idx val="1"/>
            <c:bubble3D val="0"/>
            <c:spPr>
              <a:solidFill>
                <a:srgbClr val="ED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69-4D13-AE69-EA9CF811F9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9-4D13-AE69-EA9CF811F90F}"/>
              </c:ext>
            </c:extLst>
          </c:dPt>
          <c:dLbls>
            <c:dLbl>
              <c:idx val="0"/>
              <c:spPr>
                <a:solidFill>
                  <a:srgbClr val="E1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69-4D13-AE69-EA9CF811F90F}"/>
                </c:ext>
              </c:extLst>
            </c:dLbl>
            <c:dLbl>
              <c:idx val="1"/>
              <c:spPr>
                <a:solidFill>
                  <a:srgbClr val="ED666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869-4D13-AE69-EA9CF811F90F}"/>
                </c:ext>
              </c:extLst>
            </c:dLbl>
            <c:dLbl>
              <c:idx val="2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69-4D13-AE69-EA9CF811F90F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Già impattato</c:v>
                </c:pt>
                <c:pt idx="1">
                  <c:v>Impatterà</c:v>
                </c:pt>
                <c:pt idx="2">
                  <c:v>NON impatterà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0.35</c:v>
                </c:pt>
                <c:pt idx="2">
                  <c:v>0.20000000000000007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D13-AE69-EA9CF811F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51-4936-8EF1-66D6FA218A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Italia</c:v>
                </c:pt>
                <c:pt idx="1">
                  <c:v>Canada</c:v>
                </c:pt>
                <c:pt idx="2">
                  <c:v>Francia</c:v>
                </c:pt>
                <c:pt idx="3">
                  <c:v>Germania</c:v>
                </c:pt>
                <c:pt idx="4">
                  <c:v>Giappone</c:v>
                </c:pt>
                <c:pt idx="5">
                  <c:v>Regno Unito</c:v>
                </c:pt>
                <c:pt idx="6">
                  <c:v>Stati Uniti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0.54</c:v>
                </c:pt>
                <c:pt idx="2">
                  <c:v>0.54</c:v>
                </c:pt>
                <c:pt idx="3">
                  <c:v>0.47</c:v>
                </c:pt>
                <c:pt idx="4">
                  <c:v>0.67</c:v>
                </c:pt>
                <c:pt idx="5">
                  <c:v>0.61</c:v>
                </c:pt>
                <c:pt idx="6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E-48B1-B61D-7A055EE6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1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Ristorante</c:v>
                </c:pt>
                <c:pt idx="1">
                  <c:v>Centri Commerciali</c:v>
                </c:pt>
                <c:pt idx="2">
                  <c:v>Cinema</c:v>
                </c:pt>
                <c:pt idx="3">
                  <c:v>Pub/bar</c:v>
                </c:pt>
                <c:pt idx="4">
                  <c:v>Eventi Sportivi</c:v>
                </c:pt>
                <c:pt idx="5">
                  <c:v>Eventi Culturali</c:v>
                </c:pt>
                <c:pt idx="6">
                  <c:v>Musei/Biblioteche</c:v>
                </c:pt>
                <c:pt idx="7">
                  <c:v>Catene/Retail</c:v>
                </c:pt>
                <c:pt idx="8">
                  <c:v>Ambulatori</c:v>
                </c:pt>
                <c:pt idx="9">
                  <c:v>Negozi alimentari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0.41</c:v>
                </c:pt>
                <c:pt idx="1">
                  <c:v>0.32</c:v>
                </c:pt>
                <c:pt idx="2">
                  <c:v>0.37</c:v>
                </c:pt>
                <c:pt idx="3">
                  <c:v>0.43</c:v>
                </c:pt>
                <c:pt idx="4">
                  <c:v>0.34</c:v>
                </c:pt>
                <c:pt idx="5">
                  <c:v>0.36</c:v>
                </c:pt>
                <c:pt idx="6">
                  <c:v>0.31</c:v>
                </c:pt>
                <c:pt idx="7">
                  <c:v>0.24</c:v>
                </c:pt>
                <c:pt idx="8">
                  <c:v>0.19</c:v>
                </c:pt>
                <c:pt idx="9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E-48B1-B61D-7A055EE6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1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Meno della metà</c:v>
                </c:pt>
                <c:pt idx="1">
                  <c:v>Circa la metà</c:v>
                </c:pt>
                <c:pt idx="2">
                  <c:v>Più della metà</c:v>
                </c:pt>
                <c:pt idx="3">
                  <c:v>Perso completamente</c:v>
                </c:pt>
                <c:pt idx="4">
                  <c:v>Non so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0.09</c:v>
                </c:pt>
                <c:pt idx="2">
                  <c:v>0.04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7-485B-9880-A06C8702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8139688"/>
        <c:axId val="848136736"/>
      </c:barChart>
      <c:catAx>
        <c:axId val="848139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8136736"/>
        <c:crosses val="autoZero"/>
        <c:auto val="1"/>
        <c:lblAlgn val="ctr"/>
        <c:lblOffset val="100"/>
        <c:noMultiLvlLbl val="0"/>
      </c:catAx>
      <c:valAx>
        <c:axId val="848136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813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apr-202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Salute dei cittadini italiani</c:v>
                </c:pt>
                <c:pt idx="1">
                  <c:v>Salute dei miei cari</c:v>
                </c:pt>
                <c:pt idx="2">
                  <c:v>Mia salute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0.89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E-48B1-B61D-7A055EE67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Salute dei cittadini italiani</c:v>
                </c:pt>
                <c:pt idx="1">
                  <c:v>Salute dei miei cari</c:v>
                </c:pt>
                <c:pt idx="2">
                  <c:v>Mia salute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</c:v>
                </c:pt>
                <c:pt idx="1">
                  <c:v>0.8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E-48B1-B61D-7A055EE6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apr-202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Operato Governo</c:v>
                </c:pt>
                <c:pt idx="1">
                  <c:v>Comunicazione Governo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E-48B1-B61D-7A055EE67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Operato Governo</c:v>
                </c:pt>
                <c:pt idx="1">
                  <c:v>Comunicazione Governo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0.65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E-48B1-B61D-7A055EE6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Francia</c:v>
                </c:pt>
                <c:pt idx="2">
                  <c:v>Germania</c:v>
                </c:pt>
                <c:pt idx="3">
                  <c:v>Giappone</c:v>
                </c:pt>
                <c:pt idx="4">
                  <c:v>Regno Unito</c:v>
                </c:pt>
                <c:pt idx="5">
                  <c:v>Stati Uniti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0.74</c:v>
                </c:pt>
                <c:pt idx="1">
                  <c:v>0.43</c:v>
                </c:pt>
                <c:pt idx="2">
                  <c:v>0.67</c:v>
                </c:pt>
                <c:pt idx="3">
                  <c:v>0.3</c:v>
                </c:pt>
                <c:pt idx="4">
                  <c:v>0.69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1-4A97-A775-A835980C5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Francia</c:v>
                </c:pt>
                <c:pt idx="2">
                  <c:v>Germania</c:v>
                </c:pt>
                <c:pt idx="3">
                  <c:v>Giappone</c:v>
                </c:pt>
                <c:pt idx="4">
                  <c:v>Regno Unito</c:v>
                </c:pt>
                <c:pt idx="5">
                  <c:v>Stati Uniti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</c:v>
                </c:pt>
                <c:pt idx="1">
                  <c:v>0.41</c:v>
                </c:pt>
                <c:pt idx="2">
                  <c:v>0.65</c:v>
                </c:pt>
                <c:pt idx="3">
                  <c:v>0.37</c:v>
                </c:pt>
                <c:pt idx="4">
                  <c:v>0.51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1-4A97-A775-A835980C5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apr-202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Francia</c:v>
                </c:pt>
                <c:pt idx="2">
                  <c:v>Germania</c:v>
                </c:pt>
                <c:pt idx="3">
                  <c:v>Giappone</c:v>
                </c:pt>
                <c:pt idx="4">
                  <c:v>Regno Unito</c:v>
                </c:pt>
                <c:pt idx="5">
                  <c:v>Stati Uniti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</c:v>
                </c:pt>
                <c:pt idx="1">
                  <c:v>0.53</c:v>
                </c:pt>
                <c:pt idx="2">
                  <c:v>0.72</c:v>
                </c:pt>
                <c:pt idx="3">
                  <c:v>0.33</c:v>
                </c:pt>
                <c:pt idx="4">
                  <c:v>0.79</c:v>
                </c:pt>
                <c:pt idx="5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6-4775-991F-0F0B66A39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Francia</c:v>
                </c:pt>
                <c:pt idx="2">
                  <c:v>Germania</c:v>
                </c:pt>
                <c:pt idx="3">
                  <c:v>Giappone</c:v>
                </c:pt>
                <c:pt idx="4">
                  <c:v>Regno Unito</c:v>
                </c:pt>
                <c:pt idx="5">
                  <c:v>Stati Uniti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0.75</c:v>
                </c:pt>
                <c:pt idx="1">
                  <c:v>0.52</c:v>
                </c:pt>
                <c:pt idx="2">
                  <c:v>0.62</c:v>
                </c:pt>
                <c:pt idx="3">
                  <c:v>0.28999999999999998</c:v>
                </c:pt>
                <c:pt idx="4">
                  <c:v>0.59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6-4775-991F-0F0B66A39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996184"/>
        <c:axId val="893996840"/>
      </c:barChart>
      <c:catAx>
        <c:axId val="893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996840"/>
        <c:crosses val="autoZero"/>
        <c:auto val="1"/>
        <c:lblAlgn val="ctr"/>
        <c:lblOffset val="100"/>
        <c:noMultiLvlLbl val="0"/>
      </c:catAx>
      <c:valAx>
        <c:axId val="8939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99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maggiore</c:v>
                </c:pt>
              </c:strCache>
            </c:strRef>
          </c:tx>
          <c:spPr>
            <a:solidFill>
              <a:srgbClr val="00D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Trasporti Pubblici</c:v>
                </c:pt>
                <c:pt idx="1">
                  <c:v>Bicicletta/scooter</c:v>
                </c:pt>
                <c:pt idx="2">
                  <c:v>Auto</c:v>
                </c:pt>
                <c:pt idx="3">
                  <c:v>Taxi</c:v>
                </c:pt>
                <c:pt idx="4">
                  <c:v>Voli domestici</c:v>
                </c:pt>
                <c:pt idx="5">
                  <c:v>A piedi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0.23</c:v>
                </c:pt>
                <c:pt idx="2">
                  <c:v>0.27</c:v>
                </c:pt>
                <c:pt idx="3">
                  <c:v>0.04</c:v>
                </c:pt>
                <c:pt idx="4">
                  <c:v>0.04</c:v>
                </c:pt>
                <c:pt idx="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9-4A27-8A10-F365AA2C9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uguale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Trasporti Pubblici</c:v>
                </c:pt>
                <c:pt idx="1">
                  <c:v>Bicicletta/scooter</c:v>
                </c:pt>
                <c:pt idx="2">
                  <c:v>Auto</c:v>
                </c:pt>
                <c:pt idx="3">
                  <c:v>Taxi</c:v>
                </c:pt>
                <c:pt idx="4">
                  <c:v>Voli domestici</c:v>
                </c:pt>
                <c:pt idx="5">
                  <c:v>A piedi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0.38</c:v>
                </c:pt>
                <c:pt idx="2">
                  <c:v>0.6</c:v>
                </c:pt>
                <c:pt idx="3">
                  <c:v>0.2</c:v>
                </c:pt>
                <c:pt idx="4">
                  <c:v>0.3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9-4A27-8A10-F365AA2C9E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minore</c:v>
                </c:pt>
              </c:strCache>
            </c:strRef>
          </c:tx>
          <c:spPr>
            <a:solidFill>
              <a:srgbClr val="E1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Trasporti Pubblici</c:v>
                </c:pt>
                <c:pt idx="1">
                  <c:v>Bicicletta/scooter</c:v>
                </c:pt>
                <c:pt idx="2">
                  <c:v>Auto</c:v>
                </c:pt>
                <c:pt idx="3">
                  <c:v>Taxi</c:v>
                </c:pt>
                <c:pt idx="4">
                  <c:v>Voli domestici</c:v>
                </c:pt>
                <c:pt idx="5">
                  <c:v>A piedi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0.24</c:v>
                </c:pt>
                <c:pt idx="4">
                  <c:v>0.34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9-4A27-8A10-F365AA2C9E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so/non applicabile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Trasporti Pubblici</c:v>
                </c:pt>
                <c:pt idx="1">
                  <c:v>Bicicletta/scooter</c:v>
                </c:pt>
                <c:pt idx="2">
                  <c:v>Auto</c:v>
                </c:pt>
                <c:pt idx="3">
                  <c:v>Taxi</c:v>
                </c:pt>
                <c:pt idx="4">
                  <c:v>Voli domestici</c:v>
                </c:pt>
                <c:pt idx="5">
                  <c:v>A piedi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0.27999999999999997</c:v>
                </c:pt>
                <c:pt idx="1">
                  <c:v>0.31999999999999995</c:v>
                </c:pt>
                <c:pt idx="2">
                  <c:v>4.0000000000000036E-2</c:v>
                </c:pt>
                <c:pt idx="3">
                  <c:v>0.52</c:v>
                </c:pt>
                <c:pt idx="4">
                  <c:v>0.31999999999999995</c:v>
                </c:pt>
                <c:pt idx="5">
                  <c:v>1.9999999999999962E-2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09-4A27-8A10-F365AA2C9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4019800"/>
        <c:axId val="894011272"/>
      </c:barChart>
      <c:catAx>
        <c:axId val="894019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4011272"/>
        <c:crosses val="autoZero"/>
        <c:auto val="1"/>
        <c:lblAlgn val="ctr"/>
        <c:lblOffset val="100"/>
        <c:noMultiLvlLbl val="0"/>
      </c:catAx>
      <c:valAx>
        <c:axId val="8940112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401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3326974990178"/>
          <c:y val="0.92053976247204139"/>
          <c:w val="0.75904435691766281"/>
          <c:h val="6.451890578470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1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A-47D8-B251-7C16840644B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A-47D8-B251-7C16840644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A-47D8-B251-7C16840644B6}"/>
              </c:ext>
            </c:extLst>
          </c:dPt>
          <c:dLbls>
            <c:dLbl>
              <c:idx val="0"/>
              <c:spPr>
                <a:solidFill>
                  <a:srgbClr val="E1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DA-47D8-B251-7C16840644B6}"/>
                </c:ext>
              </c:extLst>
            </c:dLbl>
            <c:dLbl>
              <c:idx val="1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7DA-47D8-B251-7C16840644B6}"/>
                </c:ext>
              </c:extLst>
            </c:dLbl>
            <c:dLbl>
              <c:idx val="2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DA-47D8-B251-7C16840644B6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 favorevoli</c:v>
                </c:pt>
                <c:pt idx="1">
                  <c:v>Non sanno</c:v>
                </c:pt>
                <c:pt idx="2">
                  <c:v>Favorevoli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0.09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DA-47D8-B251-7C168406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1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B-4DAC-9470-C925796E704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B-4DAC-9470-C925796E70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B-4DAC-9470-C925796E704B}"/>
              </c:ext>
            </c:extLst>
          </c:dPt>
          <c:dLbls>
            <c:dLbl>
              <c:idx val="0"/>
              <c:spPr>
                <a:solidFill>
                  <a:srgbClr val="E1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CB-4DAC-9470-C925796E704B}"/>
                </c:ext>
              </c:extLst>
            </c:dLbl>
            <c:dLbl>
              <c:idx val="1"/>
              <c:spPr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CB-4DAC-9470-C925796E704B}"/>
                </c:ext>
              </c:extLst>
            </c:dLbl>
            <c:dLbl>
              <c:idx val="2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CB-4DAC-9470-C925796E704B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 favorevoli</c:v>
                </c:pt>
                <c:pt idx="1">
                  <c:v>Non sanno</c:v>
                </c:pt>
                <c:pt idx="2">
                  <c:v>Favorevoli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0.3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CB-4DAC-9470-C925796E7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231C-A642-4D6F-BCB6-44648163852A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47019-4AC3-4003-A67D-8A268D6B3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28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6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1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6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5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 icons – grey also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7019-4AC3-4003-A67D-8A268D6B34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06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9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0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0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9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6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7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8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045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5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7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6426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065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4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0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jp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E94C30C-F92B-4876-A351-127D13DAD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4E6FC38-191F-41BB-846B-D895BAD427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Subtitle 58">
            <a:extLst>
              <a:ext uri="{FF2B5EF4-FFF2-40B4-BE49-F238E27FC236}">
                <a16:creationId xmlns:a16="http://schemas.microsoft.com/office/drawing/2014/main" id="{3C66FD17-21B6-4E6E-8158-BEB8BEAE3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study across Canada, France, Germany, Italy, Japan, Great Britain and the United States of America </a:t>
            </a:r>
          </a:p>
          <a:p>
            <a:endParaRPr lang="en-US" sz="4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Gabriella Bergaglio</a:t>
            </a:r>
          </a:p>
          <a:p>
            <a:r>
              <a:rPr lang="en-US" sz="1600" dirty="0">
                <a:solidFill>
                  <a:schemeClr val="bg1"/>
                </a:solidFill>
              </a:rPr>
              <a:t>Cell 3346091720</a:t>
            </a:r>
          </a:p>
          <a:p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0A03A61-4A8E-41FF-B199-8EBE4F42D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725" y="5533575"/>
            <a:ext cx="3521075" cy="10223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400" b="1" dirty="0"/>
              <a:t>June 2020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2F0F71-548F-4D1A-9E9B-200C469F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kern="0" dirty="0">
                <a:solidFill>
                  <a:schemeClr val="bg1"/>
                </a:solidFill>
              </a:rPr>
              <a:t>G7 countries perception of COVID-19</a:t>
            </a:r>
            <a:br>
              <a:rPr lang="en-US" sz="2800" b="1" kern="0" dirty="0">
                <a:solidFill>
                  <a:schemeClr val="bg1"/>
                </a:solidFill>
              </a:rPr>
            </a:br>
            <a:br>
              <a:rPr lang="en-US" sz="2800" b="1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Wave 3 </a:t>
            </a:r>
            <a:endParaRPr lang="en-GB" dirty="0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C8B1A7C6-70A0-428C-BA79-7391FBF135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">
            <a:extLst>
              <a:ext uri="{FF2B5EF4-FFF2-40B4-BE49-F238E27FC236}">
                <a16:creationId xmlns:a16="http://schemas.microsoft.com/office/drawing/2014/main" id="{826DF09D-0A73-4154-A33A-6A9DF125952E}"/>
              </a:ext>
            </a:extLst>
          </p:cNvPr>
          <p:cNvSpPr txBox="1"/>
          <p:nvPr/>
        </p:nvSpPr>
        <p:spPr>
          <a:xfrm>
            <a:off x="3866122" y="6382772"/>
            <a:ext cx="68336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G7 (7012), CA (1003), FR (1001), GE (1001), IT (1003), JP (1003), GB (1000), USA (1001) </a:t>
            </a:r>
            <a:endParaRPr lang="en-GB" sz="1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Ancora alti i livelli di preoccupazione, sia sanitaria sia economica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B53C624-217D-45E1-B0B0-7D52ECC44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 persona su 10 ha già perso in toto o la maggior parte del proprio reddito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074AEE-AE7E-487F-BE7C-F14164831B6E}"/>
              </a:ext>
            </a:extLst>
          </p:cNvPr>
          <p:cNvSpPr txBox="1"/>
          <p:nvPr/>
        </p:nvSpPr>
        <p:spPr>
          <a:xfrm>
            <a:off x="1534334" y="1704027"/>
            <a:ext cx="26433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Preoccupazione per la salute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424723-7A31-4227-9B06-0097AFB31200}"/>
              </a:ext>
            </a:extLst>
          </p:cNvPr>
          <p:cNvCxnSpPr/>
          <p:nvPr/>
        </p:nvCxnSpPr>
        <p:spPr>
          <a:xfrm flipV="1">
            <a:off x="5759389" y="1704027"/>
            <a:ext cx="0" cy="403034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D66EB9B-7A26-42A3-B3B3-FA976E0AF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45396"/>
              </p:ext>
            </p:extLst>
          </p:nvPr>
        </p:nvGraphicFramePr>
        <p:xfrm>
          <a:off x="5180574" y="2007735"/>
          <a:ext cx="4897466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0DDD692F-5121-446F-A49A-9415D9748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01238"/>
              </p:ext>
            </p:extLst>
          </p:nvPr>
        </p:nvGraphicFramePr>
        <p:xfrm>
          <a:off x="9255867" y="1196014"/>
          <a:ext cx="2887714" cy="29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BE08CDDE-D62C-400A-9EB5-AF5769228172}"/>
              </a:ext>
            </a:extLst>
          </p:cNvPr>
          <p:cNvSpPr txBox="1"/>
          <p:nvPr/>
        </p:nvSpPr>
        <p:spPr>
          <a:xfrm>
            <a:off x="8005011" y="3424559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dirty="0"/>
              <a:t>(45%)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79B94-E7D2-44CC-8AB3-D19A9AD9AABD}"/>
              </a:ext>
            </a:extLst>
          </p:cNvPr>
          <p:cNvSpPr txBox="1"/>
          <p:nvPr/>
        </p:nvSpPr>
        <p:spPr>
          <a:xfrm>
            <a:off x="7146759" y="4379060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dirty="0"/>
              <a:t>(40%)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E1F90E-DDC2-43EA-AAFC-A1D115B1FF67}"/>
              </a:ext>
            </a:extLst>
          </p:cNvPr>
          <p:cNvSpPr txBox="1"/>
          <p:nvPr/>
        </p:nvSpPr>
        <p:spPr>
          <a:xfrm>
            <a:off x="6994804" y="2953840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dirty="0"/>
              <a:t>(15%)</a:t>
            </a:r>
          </a:p>
        </p:txBody>
      </p:sp>
      <p:sp>
        <p:nvSpPr>
          <p:cNvPr id="53" name="TextBox 49">
            <a:extLst>
              <a:ext uri="{FF2B5EF4-FFF2-40B4-BE49-F238E27FC236}">
                <a16:creationId xmlns:a16="http://schemas.microsoft.com/office/drawing/2014/main" id="{357A911F-7F05-41C4-9973-DE2CA3EECF32}"/>
              </a:ext>
            </a:extLst>
          </p:cNvPr>
          <p:cNvSpPr txBox="1"/>
          <p:nvPr/>
        </p:nvSpPr>
        <p:spPr>
          <a:xfrm>
            <a:off x="6061078" y="5799586"/>
            <a:ext cx="67646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*(Aprile 20)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E65F1255-8AA3-460C-A49A-2FF9FD637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749510"/>
              </p:ext>
            </p:extLst>
          </p:nvPr>
        </p:nvGraphicFramePr>
        <p:xfrm>
          <a:off x="233441" y="2125484"/>
          <a:ext cx="5507207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4752A975-51B5-4E86-8AAC-5D52FF704BE9}"/>
              </a:ext>
            </a:extLst>
          </p:cNvPr>
          <p:cNvSpPr/>
          <p:nvPr/>
        </p:nvSpPr>
        <p:spPr>
          <a:xfrm>
            <a:off x="9304420" y="1844842"/>
            <a:ext cx="2522454" cy="11069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EE9F40-E0FD-4275-A702-C22F71930B97}"/>
              </a:ext>
            </a:extLst>
          </p:cNvPr>
          <p:cNvSpPr txBox="1"/>
          <p:nvPr/>
        </p:nvSpPr>
        <p:spPr>
          <a:xfrm>
            <a:off x="6191982" y="1742745"/>
            <a:ext cx="26465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Impatto sul reddito personale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D16038-317C-41C1-AAF0-EB696306BADD}"/>
              </a:ext>
            </a:extLst>
          </p:cNvPr>
          <p:cNvSpPr/>
          <p:nvPr/>
        </p:nvSpPr>
        <p:spPr>
          <a:xfrm>
            <a:off x="10042127" y="4951391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707393-9408-4258-8610-32677D650593}"/>
              </a:ext>
            </a:extLst>
          </p:cNvPr>
          <p:cNvSpPr txBox="1"/>
          <p:nvPr/>
        </p:nvSpPr>
        <p:spPr>
          <a:xfrm>
            <a:off x="9596326" y="5039799"/>
            <a:ext cx="3590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FRA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562DAF5-C143-4AC3-818A-78620DB9940E}"/>
              </a:ext>
            </a:extLst>
          </p:cNvPr>
          <p:cNvSpPr/>
          <p:nvPr/>
        </p:nvSpPr>
        <p:spPr>
          <a:xfrm>
            <a:off x="10044007" y="4461836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6370C4-CA68-4BB0-994B-1BB62073F8A5}"/>
              </a:ext>
            </a:extLst>
          </p:cNvPr>
          <p:cNvSpPr txBox="1"/>
          <p:nvPr/>
        </p:nvSpPr>
        <p:spPr>
          <a:xfrm>
            <a:off x="9598206" y="4550244"/>
            <a:ext cx="3799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CAN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162788-039A-4C7B-A5F7-0343F671A049}"/>
              </a:ext>
            </a:extLst>
          </p:cNvPr>
          <p:cNvSpPr/>
          <p:nvPr/>
        </p:nvSpPr>
        <p:spPr>
          <a:xfrm>
            <a:off x="10049652" y="5432040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323B67-4518-46E9-80CD-6B7178F4286C}"/>
              </a:ext>
            </a:extLst>
          </p:cNvPr>
          <p:cNvSpPr txBox="1"/>
          <p:nvPr/>
        </p:nvSpPr>
        <p:spPr>
          <a:xfrm>
            <a:off x="9603851" y="5520448"/>
            <a:ext cx="3895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GER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2A84799-5FD4-4475-AECD-A479C4F815ED}"/>
              </a:ext>
            </a:extLst>
          </p:cNvPr>
          <p:cNvSpPr/>
          <p:nvPr/>
        </p:nvSpPr>
        <p:spPr>
          <a:xfrm>
            <a:off x="11092891" y="4951391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3B4F6B-5A31-42A2-AECF-E81021BE0FAB}"/>
              </a:ext>
            </a:extLst>
          </p:cNvPr>
          <p:cNvSpPr txBox="1"/>
          <p:nvPr/>
        </p:nvSpPr>
        <p:spPr>
          <a:xfrm>
            <a:off x="10759384" y="5039799"/>
            <a:ext cx="250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UK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151452-E1A6-46BD-AD65-99875A551B52}"/>
              </a:ext>
            </a:extLst>
          </p:cNvPr>
          <p:cNvSpPr/>
          <p:nvPr/>
        </p:nvSpPr>
        <p:spPr>
          <a:xfrm>
            <a:off x="11094771" y="4461836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BC80ED-FE83-40F3-B2DC-CD3C5CA63A7B}"/>
              </a:ext>
            </a:extLst>
          </p:cNvPr>
          <p:cNvSpPr txBox="1"/>
          <p:nvPr/>
        </p:nvSpPr>
        <p:spPr>
          <a:xfrm>
            <a:off x="10745222" y="4550244"/>
            <a:ext cx="3302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JAP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1084641-521E-4CE5-B067-2C855CDF4A7D}"/>
              </a:ext>
            </a:extLst>
          </p:cNvPr>
          <p:cNvSpPr/>
          <p:nvPr/>
        </p:nvSpPr>
        <p:spPr>
          <a:xfrm>
            <a:off x="11100416" y="5432040"/>
            <a:ext cx="561834" cy="392261"/>
          </a:xfrm>
          <a:prstGeom prst="rect">
            <a:avLst/>
          </a:prstGeom>
          <a:solidFill>
            <a:srgbClr val="E10000"/>
          </a:solidFill>
        </p:spPr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C281CB-C3E3-49F8-A92B-DE5BC745F863}"/>
              </a:ext>
            </a:extLst>
          </p:cNvPr>
          <p:cNvSpPr txBox="1"/>
          <p:nvPr/>
        </p:nvSpPr>
        <p:spPr>
          <a:xfrm>
            <a:off x="10782951" y="5520448"/>
            <a:ext cx="250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400" dirty="0"/>
              <a:t>US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E0FAAE-FC72-4B23-9625-04F8377FC044}"/>
              </a:ext>
            </a:extLst>
          </p:cNvPr>
          <p:cNvCxnSpPr/>
          <p:nvPr/>
        </p:nvCxnSpPr>
        <p:spPr>
          <a:xfrm flipH="1">
            <a:off x="9111918" y="4191464"/>
            <a:ext cx="2550332" cy="0"/>
          </a:xfrm>
          <a:prstGeom prst="line">
            <a:avLst/>
          </a:prstGeom>
          <a:ln w="12700">
            <a:solidFill>
              <a:srgbClr val="E1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1FC0-16C1-4D37-A3A2-3ECA17209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4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">
            <a:extLst>
              <a:ext uri="{FF2B5EF4-FFF2-40B4-BE49-F238E27FC236}">
                <a16:creationId xmlns:a16="http://schemas.microsoft.com/office/drawing/2014/main" id="{826DF09D-0A73-4154-A33A-6A9DF125952E}"/>
              </a:ext>
            </a:extLst>
          </p:cNvPr>
          <p:cNvSpPr txBox="1"/>
          <p:nvPr/>
        </p:nvSpPr>
        <p:spPr>
          <a:xfrm>
            <a:off x="3866122" y="6382772"/>
            <a:ext cx="68336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G7 (7012), CA (1003), FR (1001), GE (1001), IT (1003), JP (1003), GB (1000), USA (1001) </a:t>
            </a:r>
            <a:endParaRPr lang="en-GB" sz="1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declino il favore per l’operato del Governo, scende l’apprezzamento della comunicazione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074AEE-AE7E-487F-BE7C-F14164831B6E}"/>
              </a:ext>
            </a:extLst>
          </p:cNvPr>
          <p:cNvSpPr txBox="1"/>
          <p:nvPr/>
        </p:nvSpPr>
        <p:spPr>
          <a:xfrm>
            <a:off x="1229536" y="1766875"/>
            <a:ext cx="3406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/>
              <a:t>Favore verso il Governo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E65F1255-8AA3-460C-A49A-2FF9FD637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180451"/>
              </p:ext>
            </p:extLst>
          </p:nvPr>
        </p:nvGraphicFramePr>
        <p:xfrm>
          <a:off x="233441" y="2125484"/>
          <a:ext cx="5507207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53C8F12F-6B4B-4852-AD9F-DEA5D5281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197554"/>
              </p:ext>
            </p:extLst>
          </p:nvPr>
        </p:nvGraphicFramePr>
        <p:xfrm>
          <a:off x="5740648" y="1493351"/>
          <a:ext cx="6375906" cy="22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6295C6F-D97E-4634-B340-2D0996B36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935737"/>
              </p:ext>
            </p:extLst>
          </p:nvPr>
        </p:nvGraphicFramePr>
        <p:xfrm>
          <a:off x="5740648" y="3823512"/>
          <a:ext cx="6375906" cy="22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800AF6-33F7-4AAC-9C2D-E56A4297A245}"/>
              </a:ext>
            </a:extLst>
          </p:cNvPr>
          <p:cNvCxnSpPr/>
          <p:nvPr/>
        </p:nvCxnSpPr>
        <p:spPr>
          <a:xfrm flipV="1">
            <a:off x="5759389" y="1704027"/>
            <a:ext cx="0" cy="403034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83C5D59-AF43-425B-8D3A-5254E71CFC2C}"/>
              </a:ext>
            </a:extLst>
          </p:cNvPr>
          <p:cNvSpPr txBox="1"/>
          <p:nvPr/>
        </p:nvSpPr>
        <p:spPr>
          <a:xfrm>
            <a:off x="7450279" y="1322652"/>
            <a:ext cx="3406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/>
              <a:t>Operato del Governo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829F35-97C4-4CE2-8754-D5523EC1E604}"/>
              </a:ext>
            </a:extLst>
          </p:cNvPr>
          <p:cNvSpPr txBox="1"/>
          <p:nvPr/>
        </p:nvSpPr>
        <p:spPr>
          <a:xfrm>
            <a:off x="7395301" y="3750969"/>
            <a:ext cx="3406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/>
              <a:t>Comunicazione del Governo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936F-636B-4FD3-AF87-1BBAF8D05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5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Intenzioni di cambiamento dei comportamenti di mobilità nel post-crisi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5C3BC8-8567-4243-8DAE-5744D3F0B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219494"/>
              </p:ext>
            </p:extLst>
          </p:nvPr>
        </p:nvGraphicFramePr>
        <p:xfrm>
          <a:off x="1162373" y="1038386"/>
          <a:ext cx="8997627" cy="509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3">
            <a:extLst>
              <a:ext uri="{FF2B5EF4-FFF2-40B4-BE49-F238E27FC236}">
                <a16:creationId xmlns:a16="http://schemas.microsoft.com/office/drawing/2014/main" id="{320C3BB6-DF98-4076-8E66-E8EDC96C43BF}"/>
              </a:ext>
            </a:extLst>
          </p:cNvPr>
          <p:cNvSpPr txBox="1"/>
          <p:nvPr/>
        </p:nvSpPr>
        <p:spPr>
          <a:xfrm>
            <a:off x="9755478" y="6322637"/>
            <a:ext cx="173765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IT (1003)</a:t>
            </a: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64CA-20D0-4911-A2D8-A0C61DA6C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">
            <a:extLst>
              <a:ext uri="{FF2B5EF4-FFF2-40B4-BE49-F238E27FC236}">
                <a16:creationId xmlns:a16="http://schemas.microsoft.com/office/drawing/2014/main" id="{826DF09D-0A73-4154-A33A-6A9DF125952E}"/>
              </a:ext>
            </a:extLst>
          </p:cNvPr>
          <p:cNvSpPr txBox="1"/>
          <p:nvPr/>
        </p:nvSpPr>
        <p:spPr>
          <a:xfrm>
            <a:off x="9755478" y="6322637"/>
            <a:ext cx="173765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IT (1003)</a:t>
            </a:r>
            <a:endParaRPr lang="en-GB" sz="1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Ancora alti i livelli di preoccupazione, sia sanitaria sia economica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B53C624-217D-45E1-B0B0-7D52ECC443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 persona su 10 ha già perso in toto o la maggior parte del proprio reddito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424723-7A31-4227-9B06-0097AFB31200}"/>
              </a:ext>
            </a:extLst>
          </p:cNvPr>
          <p:cNvCxnSpPr/>
          <p:nvPr/>
        </p:nvCxnSpPr>
        <p:spPr>
          <a:xfrm flipV="1">
            <a:off x="7138738" y="1704027"/>
            <a:ext cx="0" cy="403034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92F51C4-3524-44C5-B552-A68BB2079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54559"/>
              </p:ext>
            </p:extLst>
          </p:nvPr>
        </p:nvGraphicFramePr>
        <p:xfrm>
          <a:off x="-254619" y="2079040"/>
          <a:ext cx="4897466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1C2CF74-F165-4D46-930E-F4C82FC94117}"/>
              </a:ext>
            </a:extLst>
          </p:cNvPr>
          <p:cNvSpPr txBox="1"/>
          <p:nvPr/>
        </p:nvSpPr>
        <p:spPr>
          <a:xfrm>
            <a:off x="340375" y="1832819"/>
            <a:ext cx="4286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Ritorno ai luoghi di lavoro (sanificati e a norma)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A1B9E7C-64DA-4C2F-A6C3-F84C3C4A1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910938"/>
              </p:ext>
            </p:extLst>
          </p:nvPr>
        </p:nvGraphicFramePr>
        <p:xfrm>
          <a:off x="6710492" y="2060271"/>
          <a:ext cx="4897466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A112CAE-8056-40A3-A361-FECCB2421042}"/>
              </a:ext>
            </a:extLst>
          </p:cNvPr>
          <p:cNvSpPr txBox="1"/>
          <p:nvPr/>
        </p:nvSpPr>
        <p:spPr>
          <a:xfrm>
            <a:off x="7361904" y="1795281"/>
            <a:ext cx="4390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Ritorno a scuola per i figli (sanificate e a norma)i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9D0EC-9D88-48CB-934F-84472D2064A7}"/>
              </a:ext>
            </a:extLst>
          </p:cNvPr>
          <p:cNvSpPr/>
          <p:nvPr/>
        </p:nvSpPr>
        <p:spPr>
          <a:xfrm>
            <a:off x="4650140" y="4700232"/>
            <a:ext cx="1963391" cy="914400"/>
          </a:xfrm>
          <a:prstGeom prst="rect">
            <a:avLst/>
          </a:prstGeom>
          <a:noFill/>
        </p:spPr>
        <p:txBody>
          <a:bodyPr rtlCol="0" anchor="ctr"/>
          <a:lstStyle/>
          <a:p>
            <a:pPr algn="ctr"/>
            <a:r>
              <a:rPr lang="it-IT" sz="1600" dirty="0"/>
              <a:t>Farà più </a:t>
            </a:r>
            <a:r>
              <a:rPr lang="it-IT" sz="1600" dirty="0" err="1"/>
              <a:t>smartworking</a:t>
            </a:r>
            <a:r>
              <a:rPr lang="it-IT" sz="1600" dirty="0"/>
              <a:t> di prima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5A570-A24D-481D-896B-5C6E8D72CBD6}"/>
              </a:ext>
            </a:extLst>
          </p:cNvPr>
          <p:cNvSpPr/>
          <p:nvPr/>
        </p:nvSpPr>
        <p:spPr>
          <a:xfrm>
            <a:off x="5288893" y="3177152"/>
            <a:ext cx="605586" cy="1487837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99830-4919-4D09-A6FF-AAD2484BFE10}"/>
              </a:ext>
            </a:extLst>
          </p:cNvPr>
          <p:cNvSpPr txBox="1"/>
          <p:nvPr/>
        </p:nvSpPr>
        <p:spPr>
          <a:xfrm>
            <a:off x="5366383" y="2852712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36%</a:t>
            </a: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2C9AB746-F341-422B-AEB9-574027AB3BA2}"/>
              </a:ext>
            </a:extLst>
          </p:cNvPr>
          <p:cNvSpPr txBox="1"/>
          <p:nvPr/>
        </p:nvSpPr>
        <p:spPr>
          <a:xfrm>
            <a:off x="7564413" y="5866408"/>
            <a:ext cx="110447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*(famiglie con figli)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F0BD28EE-D017-4707-835E-41D48F3EAD72}"/>
              </a:ext>
            </a:extLst>
          </p:cNvPr>
          <p:cNvSpPr txBox="1"/>
          <p:nvPr/>
        </p:nvSpPr>
        <p:spPr>
          <a:xfrm>
            <a:off x="5252580" y="5848328"/>
            <a:ext cx="69890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*(lavoratori)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3D339-A3BF-41F6-90FE-179E23AE2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2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">
            <a:extLst>
              <a:ext uri="{FF2B5EF4-FFF2-40B4-BE49-F238E27FC236}">
                <a16:creationId xmlns:a16="http://schemas.microsoft.com/office/drawing/2014/main" id="{826DF09D-0A73-4154-A33A-6A9DF125952E}"/>
              </a:ext>
            </a:extLst>
          </p:cNvPr>
          <p:cNvSpPr txBox="1"/>
          <p:nvPr/>
        </p:nvSpPr>
        <p:spPr>
          <a:xfrm>
            <a:off x="3866122" y="6382772"/>
            <a:ext cx="68336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G7 (7012), CA (1003), FR (1001), GE (1001), IT (1003), JP (1003), GB (1000), USA (1001) </a:t>
            </a:r>
            <a:endParaRPr lang="en-GB" sz="1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favore per la ripartenza del campionato di calcio è alta in </a:t>
            </a:r>
            <a:r>
              <a:rPr lang="it-IT" dirty="0" err="1"/>
              <a:t>italia</a:t>
            </a:r>
            <a:endParaRPr lang="it-IT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074AEE-AE7E-487F-BE7C-F14164831B6E}"/>
              </a:ext>
            </a:extLst>
          </p:cNvPr>
          <p:cNvSpPr txBox="1"/>
          <p:nvPr/>
        </p:nvSpPr>
        <p:spPr>
          <a:xfrm>
            <a:off x="1864967" y="1720381"/>
            <a:ext cx="75115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/>
              <a:t>Favore verso la ripartenza del calcio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E65F1255-8AA3-460C-A49A-2FF9FD637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22319"/>
              </p:ext>
            </p:extLst>
          </p:nvPr>
        </p:nvGraphicFramePr>
        <p:xfrm>
          <a:off x="1580978" y="2337636"/>
          <a:ext cx="8637843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4359C7-68E6-407C-8A51-12CC752CDB04}"/>
              </a:ext>
            </a:extLst>
          </p:cNvPr>
          <p:cNvSpPr txBox="1"/>
          <p:nvPr/>
        </p:nvSpPr>
        <p:spPr>
          <a:xfrm>
            <a:off x="216288" y="2337636"/>
            <a:ext cx="1756891" cy="492443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600" dirty="0"/>
              <a:t>16% come prima</a:t>
            </a:r>
          </a:p>
          <a:p>
            <a:r>
              <a:rPr lang="it-IT" sz="1600" dirty="0"/>
              <a:t>54% a porte chiuse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E575F4-6F39-47DF-8C32-50336820D432}"/>
              </a:ext>
            </a:extLst>
          </p:cNvPr>
          <p:cNvCxnSpPr/>
          <p:nvPr/>
        </p:nvCxnSpPr>
        <p:spPr>
          <a:xfrm flipV="1">
            <a:off x="2919663" y="2197768"/>
            <a:ext cx="0" cy="3368842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CBD2-7BDE-43BD-BB74-FE3B60A5F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6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">
            <a:extLst>
              <a:ext uri="{FF2B5EF4-FFF2-40B4-BE49-F238E27FC236}">
                <a16:creationId xmlns:a16="http://schemas.microsoft.com/office/drawing/2014/main" id="{826DF09D-0A73-4154-A33A-6A9DF125952E}"/>
              </a:ext>
            </a:extLst>
          </p:cNvPr>
          <p:cNvSpPr txBox="1"/>
          <p:nvPr/>
        </p:nvSpPr>
        <p:spPr>
          <a:xfrm>
            <a:off x="3866122" y="6382772"/>
            <a:ext cx="68336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Base: All adults – G7 (7012), CA (1003), FR (1001), GE (1001), IT (1003), JP (1003), GB (1000), USA (1001) </a:t>
            </a:r>
            <a:endParaRPr lang="en-GB" sz="1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AE8E3-110B-4A44-A719-2C2A576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Oltre il 40% pensa che diminuirà la frequenza di uscita in ristoranti, pub, bar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074AEE-AE7E-487F-BE7C-F14164831B6E}"/>
              </a:ext>
            </a:extLst>
          </p:cNvPr>
          <p:cNvSpPr txBox="1"/>
          <p:nvPr/>
        </p:nvSpPr>
        <p:spPr>
          <a:xfrm>
            <a:off x="1864967" y="1720381"/>
            <a:ext cx="75115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/>
              <a:t>Dopo la crisi, gli Italiani andranno meno…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E65F1255-8AA3-460C-A49A-2FF9FD637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687740"/>
              </p:ext>
            </p:extLst>
          </p:nvPr>
        </p:nvGraphicFramePr>
        <p:xfrm>
          <a:off x="1580978" y="2337636"/>
          <a:ext cx="8637843" cy="36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4EE9C-9C1B-4F18-8128-37F7CA5C4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4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4">
            <a:extLst>
              <a:ext uri="{FF2B5EF4-FFF2-40B4-BE49-F238E27FC236}">
                <a16:creationId xmlns:a16="http://schemas.microsoft.com/office/drawing/2014/main" id="{A8019B80-F9B9-4E59-AC6A-F6B3AA96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0" dirty="0">
                <a:solidFill>
                  <a:schemeClr val="tx1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DD436-B265-144C-B8E3-0BB63505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F1A3361B-8113-4588-B02A-7B44499D7B4B}"/>
              </a:ext>
            </a:extLst>
          </p:cNvPr>
          <p:cNvCxnSpPr/>
          <p:nvPr/>
        </p:nvCxnSpPr>
        <p:spPr>
          <a:xfrm>
            <a:off x="363000" y="2594434"/>
            <a:ext cx="11466000" cy="0"/>
          </a:xfrm>
          <a:prstGeom prst="line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7">
            <a:extLst>
              <a:ext uri="{FF2B5EF4-FFF2-40B4-BE49-F238E27FC236}">
                <a16:creationId xmlns:a16="http://schemas.microsoft.com/office/drawing/2014/main" id="{4D23C08D-61EB-4AC1-8793-224EAF797F0B}"/>
              </a:ext>
            </a:extLst>
          </p:cNvPr>
          <p:cNvSpPr txBox="1"/>
          <p:nvPr/>
        </p:nvSpPr>
        <p:spPr>
          <a:xfrm>
            <a:off x="945931" y="2020691"/>
            <a:ext cx="1240724" cy="418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FIELDWORK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DATES</a:t>
            </a:r>
          </a:p>
        </p:txBody>
      </p:sp>
      <p:cxnSp>
        <p:nvCxnSpPr>
          <p:cNvPr id="16" name="Connecteur droit 43">
            <a:extLst>
              <a:ext uri="{FF2B5EF4-FFF2-40B4-BE49-F238E27FC236}">
                <a16:creationId xmlns:a16="http://schemas.microsoft.com/office/drawing/2014/main" id="{49DECCE1-C215-4F07-B2EF-190849485C26}"/>
              </a:ext>
            </a:extLst>
          </p:cNvPr>
          <p:cNvCxnSpPr>
            <a:cxnSpLocks/>
          </p:cNvCxnSpPr>
          <p:nvPr/>
        </p:nvCxnSpPr>
        <p:spPr>
          <a:xfrm>
            <a:off x="2310609" y="1683560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46">
            <a:extLst>
              <a:ext uri="{FF2B5EF4-FFF2-40B4-BE49-F238E27FC236}">
                <a16:creationId xmlns:a16="http://schemas.microsoft.com/office/drawing/2014/main" id="{D4865992-00CC-406C-A264-6126CA59AFD5}"/>
              </a:ext>
            </a:extLst>
          </p:cNvPr>
          <p:cNvCxnSpPr>
            <a:cxnSpLocks/>
          </p:cNvCxnSpPr>
          <p:nvPr/>
        </p:nvCxnSpPr>
        <p:spPr>
          <a:xfrm>
            <a:off x="3682445" y="1709738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49">
            <a:extLst>
              <a:ext uri="{FF2B5EF4-FFF2-40B4-BE49-F238E27FC236}">
                <a16:creationId xmlns:a16="http://schemas.microsoft.com/office/drawing/2014/main" id="{0E7D4365-FC22-4B73-8343-54B691332B3E}"/>
              </a:ext>
            </a:extLst>
          </p:cNvPr>
          <p:cNvCxnSpPr>
            <a:cxnSpLocks/>
          </p:cNvCxnSpPr>
          <p:nvPr/>
        </p:nvCxnSpPr>
        <p:spPr>
          <a:xfrm>
            <a:off x="5021656" y="1707282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52">
            <a:extLst>
              <a:ext uri="{FF2B5EF4-FFF2-40B4-BE49-F238E27FC236}">
                <a16:creationId xmlns:a16="http://schemas.microsoft.com/office/drawing/2014/main" id="{CE445414-8E7A-45D0-B6FA-6AA8A8DBF340}"/>
              </a:ext>
            </a:extLst>
          </p:cNvPr>
          <p:cNvCxnSpPr>
            <a:cxnSpLocks/>
          </p:cNvCxnSpPr>
          <p:nvPr/>
        </p:nvCxnSpPr>
        <p:spPr>
          <a:xfrm>
            <a:off x="6341463" y="1710080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59">
            <a:extLst>
              <a:ext uri="{FF2B5EF4-FFF2-40B4-BE49-F238E27FC236}">
                <a16:creationId xmlns:a16="http://schemas.microsoft.com/office/drawing/2014/main" id="{95E852C9-0FB0-457F-B67F-AE8CEDF5560B}"/>
              </a:ext>
            </a:extLst>
          </p:cNvPr>
          <p:cNvCxnSpPr/>
          <p:nvPr/>
        </p:nvCxnSpPr>
        <p:spPr>
          <a:xfrm>
            <a:off x="363000" y="4598101"/>
            <a:ext cx="11466000" cy="0"/>
          </a:xfrm>
          <a:prstGeom prst="line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60">
            <a:extLst>
              <a:ext uri="{FF2B5EF4-FFF2-40B4-BE49-F238E27FC236}">
                <a16:creationId xmlns:a16="http://schemas.microsoft.com/office/drawing/2014/main" id="{EFA13C28-75E3-4CDB-B79E-3B710FBDD6E0}"/>
              </a:ext>
            </a:extLst>
          </p:cNvPr>
          <p:cNvSpPr txBox="1"/>
          <p:nvPr/>
        </p:nvSpPr>
        <p:spPr>
          <a:xfrm>
            <a:off x="975643" y="3421414"/>
            <a:ext cx="2206586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</a:t>
            </a:r>
          </a:p>
        </p:txBody>
      </p:sp>
      <p:cxnSp>
        <p:nvCxnSpPr>
          <p:cNvPr id="22" name="Connecteur droit 65">
            <a:extLst>
              <a:ext uri="{FF2B5EF4-FFF2-40B4-BE49-F238E27FC236}">
                <a16:creationId xmlns:a16="http://schemas.microsoft.com/office/drawing/2014/main" id="{344FD700-B1EA-48A8-8C77-57856B88FF19}"/>
              </a:ext>
            </a:extLst>
          </p:cNvPr>
          <p:cNvCxnSpPr/>
          <p:nvPr/>
        </p:nvCxnSpPr>
        <p:spPr>
          <a:xfrm>
            <a:off x="363000" y="5549839"/>
            <a:ext cx="11466000" cy="0"/>
          </a:xfrm>
          <a:prstGeom prst="line">
            <a:avLst/>
          </a:prstGeom>
          <a:ln w="127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6">
            <a:extLst>
              <a:ext uri="{FF2B5EF4-FFF2-40B4-BE49-F238E27FC236}">
                <a16:creationId xmlns:a16="http://schemas.microsoft.com/office/drawing/2014/main" id="{B1F940C2-5FE8-4FEA-A600-DB92424A6204}"/>
              </a:ext>
            </a:extLst>
          </p:cNvPr>
          <p:cNvSpPr txBox="1"/>
          <p:nvPr/>
        </p:nvSpPr>
        <p:spPr>
          <a:xfrm>
            <a:off x="945931" y="4976096"/>
            <a:ext cx="88806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</a:t>
            </a:r>
          </a:p>
        </p:txBody>
      </p:sp>
      <p:grpSp>
        <p:nvGrpSpPr>
          <p:cNvPr id="24" name="Groupe 19">
            <a:extLst>
              <a:ext uri="{FF2B5EF4-FFF2-40B4-BE49-F238E27FC236}">
                <a16:creationId xmlns:a16="http://schemas.microsoft.com/office/drawing/2014/main" id="{D0428608-2051-4E74-A46D-00202BA22EC5}"/>
              </a:ext>
            </a:extLst>
          </p:cNvPr>
          <p:cNvGrpSpPr/>
          <p:nvPr/>
        </p:nvGrpSpPr>
        <p:grpSpPr>
          <a:xfrm>
            <a:off x="2437682" y="1936665"/>
            <a:ext cx="1127301" cy="3335624"/>
            <a:chOff x="2437682" y="1936665"/>
            <a:chExt cx="1127301" cy="3335624"/>
          </a:xfrm>
        </p:grpSpPr>
        <p:sp>
          <p:nvSpPr>
            <p:cNvPr id="25" name="ZoneTexte 55">
              <a:extLst>
                <a:ext uri="{FF2B5EF4-FFF2-40B4-BE49-F238E27FC236}">
                  <a16:creationId xmlns:a16="http://schemas.microsoft.com/office/drawing/2014/main" id="{B97F44F2-7D62-4130-B376-67F184BF1AEF}"/>
                </a:ext>
              </a:extLst>
            </p:cNvPr>
            <p:cNvSpPr txBox="1"/>
            <p:nvPr/>
          </p:nvSpPr>
          <p:spPr>
            <a:xfrm>
              <a:off x="2437682" y="1936665"/>
              <a:ext cx="1117994" cy="4708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 the 28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May to the</a:t>
              </a: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June 2020</a:t>
              </a:r>
            </a:p>
          </p:txBody>
        </p:sp>
        <p:sp>
          <p:nvSpPr>
            <p:cNvPr id="26" name="ZoneTexte 68">
              <a:extLst>
                <a:ext uri="{FF2B5EF4-FFF2-40B4-BE49-F238E27FC236}">
                  <a16:creationId xmlns:a16="http://schemas.microsoft.com/office/drawing/2014/main" id="{7B65541B-67B8-4A28-872D-60098CE7A777}"/>
                </a:ext>
              </a:extLst>
            </p:cNvPr>
            <p:cNvSpPr txBox="1"/>
            <p:nvPr/>
          </p:nvSpPr>
          <p:spPr>
            <a:xfrm>
              <a:off x="2453286" y="4801391"/>
              <a:ext cx="1111697" cy="4708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lvl="0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Online sampled from online access panels</a:t>
              </a:r>
            </a:p>
          </p:txBody>
        </p:sp>
        <p:sp>
          <p:nvSpPr>
            <p:cNvPr id="27" name="ZoneTexte 42">
              <a:extLst>
                <a:ext uri="{FF2B5EF4-FFF2-40B4-BE49-F238E27FC236}">
                  <a16:creationId xmlns:a16="http://schemas.microsoft.com/office/drawing/2014/main" id="{5307A8FB-A7AB-42ED-A98A-3CC5D9E40E43}"/>
                </a:ext>
              </a:extLst>
            </p:cNvPr>
            <p:cNvSpPr txBox="1"/>
            <p:nvPr/>
          </p:nvSpPr>
          <p:spPr>
            <a:xfrm>
              <a:off x="2448415" y="3051267"/>
              <a:ext cx="1058760" cy="115108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1003 aged 16+.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lvl="0">
                <a:lnSpc>
                  <a:spcPct val="85000"/>
                </a:lnSpc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The data was weighted to match population totals for age, gender and education.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8" name="Connecteur droit 53">
            <a:extLst>
              <a:ext uri="{FF2B5EF4-FFF2-40B4-BE49-F238E27FC236}">
                <a16:creationId xmlns:a16="http://schemas.microsoft.com/office/drawing/2014/main" id="{3F39B365-BF0F-400D-BD6F-AE8C33582E24}"/>
              </a:ext>
            </a:extLst>
          </p:cNvPr>
          <p:cNvCxnSpPr>
            <a:cxnSpLocks/>
          </p:cNvCxnSpPr>
          <p:nvPr/>
        </p:nvCxnSpPr>
        <p:spPr>
          <a:xfrm>
            <a:off x="7694522" y="1709738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61">
            <a:extLst>
              <a:ext uri="{FF2B5EF4-FFF2-40B4-BE49-F238E27FC236}">
                <a16:creationId xmlns:a16="http://schemas.microsoft.com/office/drawing/2014/main" id="{4D2AAD7D-51C7-4FDC-9CE8-F4FFF3CFA401}"/>
              </a:ext>
            </a:extLst>
          </p:cNvPr>
          <p:cNvCxnSpPr>
            <a:cxnSpLocks/>
          </p:cNvCxnSpPr>
          <p:nvPr/>
        </p:nvCxnSpPr>
        <p:spPr>
          <a:xfrm>
            <a:off x="9095515" y="1683560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78">
            <a:extLst>
              <a:ext uri="{FF2B5EF4-FFF2-40B4-BE49-F238E27FC236}">
                <a16:creationId xmlns:a16="http://schemas.microsoft.com/office/drawing/2014/main" id="{E0649DD4-F87B-43EB-91A7-02164F74458B}"/>
              </a:ext>
            </a:extLst>
          </p:cNvPr>
          <p:cNvCxnSpPr>
            <a:cxnSpLocks/>
          </p:cNvCxnSpPr>
          <p:nvPr/>
        </p:nvCxnSpPr>
        <p:spPr>
          <a:xfrm>
            <a:off x="10499960" y="1709738"/>
            <a:ext cx="0" cy="3866279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85">
            <a:extLst>
              <a:ext uri="{FF2B5EF4-FFF2-40B4-BE49-F238E27FC236}">
                <a16:creationId xmlns:a16="http://schemas.microsoft.com/office/drawing/2014/main" id="{8E82445D-EF55-431F-AB1A-B21E24A1D4CF}"/>
              </a:ext>
            </a:extLst>
          </p:cNvPr>
          <p:cNvSpPr txBox="1"/>
          <p:nvPr/>
        </p:nvSpPr>
        <p:spPr>
          <a:xfrm>
            <a:off x="3830993" y="3035550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1001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6" name="ZoneTexte 89">
            <a:extLst>
              <a:ext uri="{FF2B5EF4-FFF2-40B4-BE49-F238E27FC236}">
                <a16:creationId xmlns:a16="http://schemas.microsoft.com/office/drawing/2014/main" id="{5C969993-936B-474B-AFC1-E047E76F4273}"/>
              </a:ext>
            </a:extLst>
          </p:cNvPr>
          <p:cNvSpPr txBox="1"/>
          <p:nvPr/>
        </p:nvSpPr>
        <p:spPr>
          <a:xfrm>
            <a:off x="5150577" y="3027991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1001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9" name="ZoneTexte 93">
            <a:extLst>
              <a:ext uri="{FF2B5EF4-FFF2-40B4-BE49-F238E27FC236}">
                <a16:creationId xmlns:a16="http://schemas.microsoft.com/office/drawing/2014/main" id="{EA2B4A30-5C5A-4ECD-8791-0F201FDF6E94}"/>
              </a:ext>
            </a:extLst>
          </p:cNvPr>
          <p:cNvSpPr txBox="1"/>
          <p:nvPr/>
        </p:nvSpPr>
        <p:spPr>
          <a:xfrm>
            <a:off x="6470383" y="3027991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1003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2" name="ZoneTexte 97">
            <a:extLst>
              <a:ext uri="{FF2B5EF4-FFF2-40B4-BE49-F238E27FC236}">
                <a16:creationId xmlns:a16="http://schemas.microsoft.com/office/drawing/2014/main" id="{C41E4EE4-5181-4392-A672-BEAB5940C110}"/>
              </a:ext>
            </a:extLst>
          </p:cNvPr>
          <p:cNvSpPr txBox="1"/>
          <p:nvPr/>
        </p:nvSpPr>
        <p:spPr>
          <a:xfrm>
            <a:off x="7847633" y="3027991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1003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5" name="ZoneTexte 101">
            <a:extLst>
              <a:ext uri="{FF2B5EF4-FFF2-40B4-BE49-F238E27FC236}">
                <a16:creationId xmlns:a16="http://schemas.microsoft.com/office/drawing/2014/main" id="{CA9487F7-AB54-4B6C-87BD-A994D3723817}"/>
              </a:ext>
            </a:extLst>
          </p:cNvPr>
          <p:cNvSpPr txBox="1"/>
          <p:nvPr/>
        </p:nvSpPr>
        <p:spPr>
          <a:xfrm>
            <a:off x="9225644" y="3000930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8" name="ZoneTexte 105">
            <a:extLst>
              <a:ext uri="{FF2B5EF4-FFF2-40B4-BE49-F238E27FC236}">
                <a16:creationId xmlns:a16="http://schemas.microsoft.com/office/drawing/2014/main" id="{6F6F0BE4-2658-44D5-B7D2-475061ED14A7}"/>
              </a:ext>
            </a:extLst>
          </p:cNvPr>
          <p:cNvSpPr txBox="1"/>
          <p:nvPr/>
        </p:nvSpPr>
        <p:spPr>
          <a:xfrm>
            <a:off x="10636428" y="3000930"/>
            <a:ext cx="1058760" cy="11510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1001 aged 16+.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lnSpc>
                <a:spcPct val="85000"/>
              </a:lnSpc>
              <a:defRPr/>
            </a:pPr>
            <a:r>
              <a:rPr lang="en-GB" sz="1100" dirty="0">
                <a:solidFill>
                  <a:srgbClr val="000000"/>
                </a:solidFill>
              </a:rPr>
              <a:t>The data was weighted to match population totals for age, gender and education.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49" name="Groupe 112">
            <a:extLst>
              <a:ext uri="{FF2B5EF4-FFF2-40B4-BE49-F238E27FC236}">
                <a16:creationId xmlns:a16="http://schemas.microsoft.com/office/drawing/2014/main" id="{F9610409-BE3D-4BDE-A63C-EE2B238A8753}"/>
              </a:ext>
            </a:extLst>
          </p:cNvPr>
          <p:cNvGrpSpPr/>
          <p:nvPr/>
        </p:nvGrpSpPr>
        <p:grpSpPr>
          <a:xfrm>
            <a:off x="2329874" y="1276442"/>
            <a:ext cx="1111624" cy="372100"/>
            <a:chOff x="2329874" y="1276442"/>
            <a:chExt cx="1111624" cy="372100"/>
          </a:xfrm>
        </p:grpSpPr>
        <p:pic>
          <p:nvPicPr>
            <p:cNvPr id="50" name="Graphique 23">
              <a:extLst>
                <a:ext uri="{FF2B5EF4-FFF2-40B4-BE49-F238E27FC236}">
                  <a16:creationId xmlns:a16="http://schemas.microsoft.com/office/drawing/2014/main" id="{48045ED8-F529-4EB6-9341-8BC2A2BE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29874" y="1276442"/>
              <a:ext cx="372100" cy="372100"/>
            </a:xfrm>
            <a:prstGeom prst="rect">
              <a:avLst/>
            </a:prstGeom>
          </p:spPr>
        </p:pic>
        <p:sp>
          <p:nvSpPr>
            <p:cNvPr id="51" name="ZoneTexte 108">
              <a:extLst>
                <a:ext uri="{FF2B5EF4-FFF2-40B4-BE49-F238E27FC236}">
                  <a16:creationId xmlns:a16="http://schemas.microsoft.com/office/drawing/2014/main" id="{917C293E-1112-4A6F-AC44-12880B26F959}"/>
                </a:ext>
              </a:extLst>
            </p:cNvPr>
            <p:cNvSpPr txBox="1"/>
            <p:nvPr/>
          </p:nvSpPr>
          <p:spPr>
            <a:xfrm>
              <a:off x="2795487" y="1371340"/>
              <a:ext cx="646011" cy="183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Canada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e 39">
            <a:extLst>
              <a:ext uri="{FF2B5EF4-FFF2-40B4-BE49-F238E27FC236}">
                <a16:creationId xmlns:a16="http://schemas.microsoft.com/office/drawing/2014/main" id="{CDC8FC30-F6F6-403B-ABCE-9291F7B40FEB}"/>
              </a:ext>
            </a:extLst>
          </p:cNvPr>
          <p:cNvGrpSpPr/>
          <p:nvPr/>
        </p:nvGrpSpPr>
        <p:grpSpPr>
          <a:xfrm>
            <a:off x="3757602" y="1280804"/>
            <a:ext cx="1050546" cy="366255"/>
            <a:chOff x="3757602" y="1280804"/>
            <a:chExt cx="1050546" cy="366255"/>
          </a:xfrm>
        </p:grpSpPr>
        <p:sp>
          <p:nvSpPr>
            <p:cNvPr id="53" name="ZoneTexte 44">
              <a:extLst>
                <a:ext uri="{FF2B5EF4-FFF2-40B4-BE49-F238E27FC236}">
                  <a16:creationId xmlns:a16="http://schemas.microsoft.com/office/drawing/2014/main" id="{CFCF2571-E527-4D9B-8A62-017FF7D4D5E3}"/>
                </a:ext>
              </a:extLst>
            </p:cNvPr>
            <p:cNvSpPr txBox="1"/>
            <p:nvPr/>
          </p:nvSpPr>
          <p:spPr>
            <a:xfrm>
              <a:off x="4221449" y="1382314"/>
              <a:ext cx="586699" cy="183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France</a:t>
              </a:r>
            </a:p>
          </p:txBody>
        </p:sp>
        <p:pic>
          <p:nvPicPr>
            <p:cNvPr id="54" name="Graphique 24">
              <a:extLst>
                <a:ext uri="{FF2B5EF4-FFF2-40B4-BE49-F238E27FC236}">
                  <a16:creationId xmlns:a16="http://schemas.microsoft.com/office/drawing/2014/main" id="{D03640A2-1F52-4D31-ABD6-B119E686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57602" y="1280804"/>
              <a:ext cx="366255" cy="366255"/>
            </a:xfrm>
            <a:prstGeom prst="rect">
              <a:avLst/>
            </a:prstGeom>
          </p:spPr>
        </p:pic>
      </p:grpSp>
      <p:grpSp>
        <p:nvGrpSpPr>
          <p:cNvPr id="55" name="Groupe 34">
            <a:extLst>
              <a:ext uri="{FF2B5EF4-FFF2-40B4-BE49-F238E27FC236}">
                <a16:creationId xmlns:a16="http://schemas.microsoft.com/office/drawing/2014/main" id="{84BFCE8C-3B73-43F2-8774-757EFFBAC214}"/>
              </a:ext>
            </a:extLst>
          </p:cNvPr>
          <p:cNvGrpSpPr/>
          <p:nvPr/>
        </p:nvGrpSpPr>
        <p:grpSpPr>
          <a:xfrm>
            <a:off x="5101859" y="1280804"/>
            <a:ext cx="1175107" cy="366255"/>
            <a:chOff x="5101859" y="1280804"/>
            <a:chExt cx="1175107" cy="366255"/>
          </a:xfrm>
        </p:grpSpPr>
        <p:sp>
          <p:nvSpPr>
            <p:cNvPr id="56" name="ZoneTexte 48">
              <a:extLst>
                <a:ext uri="{FF2B5EF4-FFF2-40B4-BE49-F238E27FC236}">
                  <a16:creationId xmlns:a16="http://schemas.microsoft.com/office/drawing/2014/main" id="{CA485636-174C-454D-926D-E5D60C92BCF4}"/>
                </a:ext>
              </a:extLst>
            </p:cNvPr>
            <p:cNvSpPr txBox="1"/>
            <p:nvPr/>
          </p:nvSpPr>
          <p:spPr>
            <a:xfrm>
              <a:off x="5499509" y="1375040"/>
              <a:ext cx="777457" cy="183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Germany</a:t>
              </a:r>
            </a:p>
          </p:txBody>
        </p:sp>
        <p:pic>
          <p:nvPicPr>
            <p:cNvPr id="57" name="Graphique 25">
              <a:extLst>
                <a:ext uri="{FF2B5EF4-FFF2-40B4-BE49-F238E27FC236}">
                  <a16:creationId xmlns:a16="http://schemas.microsoft.com/office/drawing/2014/main" id="{EEE43670-3F41-456A-BD42-62BFE136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1859" y="1280804"/>
              <a:ext cx="366255" cy="366255"/>
            </a:xfrm>
            <a:prstGeom prst="rect">
              <a:avLst/>
            </a:prstGeom>
          </p:spPr>
        </p:pic>
      </p:grpSp>
      <p:grpSp>
        <p:nvGrpSpPr>
          <p:cNvPr id="58" name="Groupe 33">
            <a:extLst>
              <a:ext uri="{FF2B5EF4-FFF2-40B4-BE49-F238E27FC236}">
                <a16:creationId xmlns:a16="http://schemas.microsoft.com/office/drawing/2014/main" id="{1D5DCC11-4876-477B-8A4A-C6E8FFD2A392}"/>
              </a:ext>
            </a:extLst>
          </p:cNvPr>
          <p:cNvGrpSpPr/>
          <p:nvPr/>
        </p:nvGrpSpPr>
        <p:grpSpPr>
          <a:xfrm>
            <a:off x="6546050" y="1276442"/>
            <a:ext cx="838924" cy="366255"/>
            <a:chOff x="6546050" y="1276442"/>
            <a:chExt cx="838924" cy="366255"/>
          </a:xfrm>
        </p:grpSpPr>
        <p:pic>
          <p:nvPicPr>
            <p:cNvPr id="59" name="Graphique 26">
              <a:extLst>
                <a:ext uri="{FF2B5EF4-FFF2-40B4-BE49-F238E27FC236}">
                  <a16:creationId xmlns:a16="http://schemas.microsoft.com/office/drawing/2014/main" id="{B0308871-2C24-4925-90A3-F5A102ED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6050" y="1276442"/>
              <a:ext cx="366255" cy="366255"/>
            </a:xfrm>
            <a:prstGeom prst="rect">
              <a:avLst/>
            </a:prstGeom>
          </p:spPr>
        </p:pic>
        <p:sp>
          <p:nvSpPr>
            <p:cNvPr id="60" name="ZoneTexte 109">
              <a:extLst>
                <a:ext uri="{FF2B5EF4-FFF2-40B4-BE49-F238E27FC236}">
                  <a16:creationId xmlns:a16="http://schemas.microsoft.com/office/drawing/2014/main" id="{60B50AA6-BF4B-4421-B50B-A61B8D6481E0}"/>
                </a:ext>
              </a:extLst>
            </p:cNvPr>
            <p:cNvSpPr txBox="1"/>
            <p:nvPr/>
          </p:nvSpPr>
          <p:spPr>
            <a:xfrm>
              <a:off x="7027504" y="1378363"/>
              <a:ext cx="357470" cy="183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Italy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Groupe 32">
            <a:extLst>
              <a:ext uri="{FF2B5EF4-FFF2-40B4-BE49-F238E27FC236}">
                <a16:creationId xmlns:a16="http://schemas.microsoft.com/office/drawing/2014/main" id="{CDE0282E-DD42-4149-9EDD-C4DAF2F05108}"/>
              </a:ext>
            </a:extLst>
          </p:cNvPr>
          <p:cNvGrpSpPr/>
          <p:nvPr/>
        </p:nvGrpSpPr>
        <p:grpSpPr>
          <a:xfrm>
            <a:off x="7762373" y="1216142"/>
            <a:ext cx="997219" cy="458493"/>
            <a:chOff x="7762373" y="1216142"/>
            <a:chExt cx="997219" cy="458493"/>
          </a:xfrm>
        </p:grpSpPr>
        <p:sp>
          <p:nvSpPr>
            <p:cNvPr id="62" name="ZoneTexte 110">
              <a:extLst>
                <a:ext uri="{FF2B5EF4-FFF2-40B4-BE49-F238E27FC236}">
                  <a16:creationId xmlns:a16="http://schemas.microsoft.com/office/drawing/2014/main" id="{255A56F5-4361-449F-A9E7-9724F49CEC11}"/>
                </a:ext>
              </a:extLst>
            </p:cNvPr>
            <p:cNvSpPr txBox="1"/>
            <p:nvPr/>
          </p:nvSpPr>
          <p:spPr>
            <a:xfrm>
              <a:off x="8243425" y="1360776"/>
              <a:ext cx="516167" cy="1831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Japan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3" name="Graphique 27">
              <a:extLst>
                <a:ext uri="{FF2B5EF4-FFF2-40B4-BE49-F238E27FC236}">
                  <a16:creationId xmlns:a16="http://schemas.microsoft.com/office/drawing/2014/main" id="{A31BC8B5-8426-4CA1-BC34-5AAD804A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62373" y="1216142"/>
              <a:ext cx="458493" cy="458493"/>
            </a:xfrm>
            <a:prstGeom prst="rect">
              <a:avLst/>
            </a:prstGeom>
          </p:spPr>
        </p:pic>
      </p:grpSp>
      <p:grpSp>
        <p:nvGrpSpPr>
          <p:cNvPr id="64" name="Groupe 30">
            <a:extLst>
              <a:ext uri="{FF2B5EF4-FFF2-40B4-BE49-F238E27FC236}">
                <a16:creationId xmlns:a16="http://schemas.microsoft.com/office/drawing/2014/main" id="{FF62E242-4E68-4103-B984-0052C2E53AA1}"/>
              </a:ext>
            </a:extLst>
          </p:cNvPr>
          <p:cNvGrpSpPr/>
          <p:nvPr/>
        </p:nvGrpSpPr>
        <p:grpSpPr>
          <a:xfrm>
            <a:off x="9312190" y="1241162"/>
            <a:ext cx="1409224" cy="400110"/>
            <a:chOff x="9105900" y="1246950"/>
            <a:chExt cx="1409224" cy="400110"/>
          </a:xfrm>
        </p:grpSpPr>
        <p:sp>
          <p:nvSpPr>
            <p:cNvPr id="65" name="ZoneTexte 107">
              <a:extLst>
                <a:ext uri="{FF2B5EF4-FFF2-40B4-BE49-F238E27FC236}">
                  <a16:creationId xmlns:a16="http://schemas.microsoft.com/office/drawing/2014/main" id="{B3E1D67D-4C07-4412-AF08-44D6FD076872}"/>
                </a:ext>
              </a:extLst>
            </p:cNvPr>
            <p:cNvSpPr txBox="1"/>
            <p:nvPr/>
          </p:nvSpPr>
          <p:spPr>
            <a:xfrm>
              <a:off x="9599523" y="1364225"/>
              <a:ext cx="915601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GB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Graphique 28">
              <a:extLst>
                <a:ext uri="{FF2B5EF4-FFF2-40B4-BE49-F238E27FC236}">
                  <a16:creationId xmlns:a16="http://schemas.microsoft.com/office/drawing/2014/main" id="{E444DE9A-8FDC-419D-920A-2C9FCC54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105900" y="1246950"/>
              <a:ext cx="400110" cy="400110"/>
            </a:xfrm>
            <a:prstGeom prst="rect">
              <a:avLst/>
            </a:prstGeom>
          </p:spPr>
        </p:pic>
      </p:grpSp>
      <p:grpSp>
        <p:nvGrpSpPr>
          <p:cNvPr id="67" name="Groupe 31">
            <a:extLst>
              <a:ext uri="{FF2B5EF4-FFF2-40B4-BE49-F238E27FC236}">
                <a16:creationId xmlns:a16="http://schemas.microsoft.com/office/drawing/2014/main" id="{5171FE24-E9A7-4519-A60F-6EDB9BB38AE8}"/>
              </a:ext>
            </a:extLst>
          </p:cNvPr>
          <p:cNvGrpSpPr/>
          <p:nvPr/>
        </p:nvGrpSpPr>
        <p:grpSpPr>
          <a:xfrm>
            <a:off x="10578807" y="1242211"/>
            <a:ext cx="1466914" cy="406510"/>
            <a:chOff x="10578807" y="1242211"/>
            <a:chExt cx="1466914" cy="406510"/>
          </a:xfrm>
        </p:grpSpPr>
        <p:sp>
          <p:nvSpPr>
            <p:cNvPr id="68" name="ZoneTexte 111">
              <a:extLst>
                <a:ext uri="{FF2B5EF4-FFF2-40B4-BE49-F238E27FC236}">
                  <a16:creationId xmlns:a16="http://schemas.microsoft.com/office/drawing/2014/main" id="{729A02B2-B4C9-43AA-A9F3-3A32C55C8F66}"/>
                </a:ext>
              </a:extLst>
            </p:cNvPr>
            <p:cNvSpPr txBox="1"/>
            <p:nvPr/>
          </p:nvSpPr>
          <p:spPr>
            <a:xfrm>
              <a:off x="11130120" y="1368005"/>
              <a:ext cx="915601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USA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9" name="Graphique 29">
              <a:extLst>
                <a:ext uri="{FF2B5EF4-FFF2-40B4-BE49-F238E27FC236}">
                  <a16:creationId xmlns:a16="http://schemas.microsoft.com/office/drawing/2014/main" id="{53A3867C-1EB6-4E55-A7DA-6F161F59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78807" y="1242211"/>
              <a:ext cx="406510" cy="406510"/>
            </a:xfrm>
            <a:prstGeom prst="rect">
              <a:avLst/>
            </a:prstGeom>
          </p:spPr>
        </p:pic>
      </p:grpSp>
      <p:sp>
        <p:nvSpPr>
          <p:cNvPr id="70" name="ZoneTexte 68">
            <a:extLst>
              <a:ext uri="{FF2B5EF4-FFF2-40B4-BE49-F238E27FC236}">
                <a16:creationId xmlns:a16="http://schemas.microsoft.com/office/drawing/2014/main" id="{ABFE4E92-2D4A-47E2-89B0-47E0D3FE3C0E}"/>
              </a:ext>
            </a:extLst>
          </p:cNvPr>
          <p:cNvSpPr txBox="1"/>
          <p:nvPr/>
        </p:nvSpPr>
        <p:spPr>
          <a:xfrm>
            <a:off x="3875072" y="4808740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sp>
        <p:nvSpPr>
          <p:cNvPr id="71" name="ZoneTexte 68">
            <a:extLst>
              <a:ext uri="{FF2B5EF4-FFF2-40B4-BE49-F238E27FC236}">
                <a16:creationId xmlns:a16="http://schemas.microsoft.com/office/drawing/2014/main" id="{158E2334-C3BE-42DA-9390-A381FCABF928}"/>
              </a:ext>
            </a:extLst>
          </p:cNvPr>
          <p:cNvSpPr txBox="1"/>
          <p:nvPr/>
        </p:nvSpPr>
        <p:spPr>
          <a:xfrm>
            <a:off x="5185383" y="4774120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sp>
        <p:nvSpPr>
          <p:cNvPr id="72" name="ZoneTexte 68">
            <a:extLst>
              <a:ext uri="{FF2B5EF4-FFF2-40B4-BE49-F238E27FC236}">
                <a16:creationId xmlns:a16="http://schemas.microsoft.com/office/drawing/2014/main" id="{73D35D7C-5496-4AF4-B2B7-24CDC629B001}"/>
              </a:ext>
            </a:extLst>
          </p:cNvPr>
          <p:cNvSpPr txBox="1"/>
          <p:nvPr/>
        </p:nvSpPr>
        <p:spPr>
          <a:xfrm>
            <a:off x="6502737" y="4774120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sp>
        <p:nvSpPr>
          <p:cNvPr id="73" name="ZoneTexte 68">
            <a:extLst>
              <a:ext uri="{FF2B5EF4-FFF2-40B4-BE49-F238E27FC236}">
                <a16:creationId xmlns:a16="http://schemas.microsoft.com/office/drawing/2014/main" id="{942B8A9B-C41A-42AD-8D0C-EAF06D41A8AF}"/>
              </a:ext>
            </a:extLst>
          </p:cNvPr>
          <p:cNvSpPr txBox="1"/>
          <p:nvPr/>
        </p:nvSpPr>
        <p:spPr>
          <a:xfrm>
            <a:off x="7857048" y="4801391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sp>
        <p:nvSpPr>
          <p:cNvPr id="74" name="ZoneTexte 68">
            <a:extLst>
              <a:ext uri="{FF2B5EF4-FFF2-40B4-BE49-F238E27FC236}">
                <a16:creationId xmlns:a16="http://schemas.microsoft.com/office/drawing/2014/main" id="{798BAB4E-5305-4609-B8E0-794BEB5ED56C}"/>
              </a:ext>
            </a:extLst>
          </p:cNvPr>
          <p:cNvSpPr txBox="1"/>
          <p:nvPr/>
        </p:nvSpPr>
        <p:spPr>
          <a:xfrm>
            <a:off x="9246619" y="4774120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sp>
        <p:nvSpPr>
          <p:cNvPr id="75" name="ZoneTexte 68">
            <a:extLst>
              <a:ext uri="{FF2B5EF4-FFF2-40B4-BE49-F238E27FC236}">
                <a16:creationId xmlns:a16="http://schemas.microsoft.com/office/drawing/2014/main" id="{FAD4CECA-83AE-4B85-A39B-E71D46C1C05E}"/>
              </a:ext>
            </a:extLst>
          </p:cNvPr>
          <p:cNvSpPr txBox="1"/>
          <p:nvPr/>
        </p:nvSpPr>
        <p:spPr>
          <a:xfrm>
            <a:off x="10659977" y="4740647"/>
            <a:ext cx="1111697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Online sampled from online access panels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5C77D-17A8-46C8-B02D-633DC8DB47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740" y="1997520"/>
            <a:ext cx="390563" cy="390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0890E-2078-44A1-A8C8-384F01FDCB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" y="3204395"/>
            <a:ext cx="555930" cy="55593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30ADB7E-A172-4F90-BECA-CC0365559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3" y="4806485"/>
            <a:ext cx="491056" cy="537003"/>
          </a:xfrm>
          <a:prstGeom prst="rect">
            <a:avLst/>
          </a:prstGeom>
        </p:spPr>
      </p:pic>
      <p:sp>
        <p:nvSpPr>
          <p:cNvPr id="78" name="ZoneTexte 55">
            <a:extLst>
              <a:ext uri="{FF2B5EF4-FFF2-40B4-BE49-F238E27FC236}">
                <a16:creationId xmlns:a16="http://schemas.microsoft.com/office/drawing/2014/main" id="{84109A37-5ABB-418D-AFAB-D8D8047775C4}"/>
              </a:ext>
            </a:extLst>
          </p:cNvPr>
          <p:cNvSpPr txBox="1"/>
          <p:nvPr/>
        </p:nvSpPr>
        <p:spPr>
          <a:xfrm>
            <a:off x="3832840" y="1936665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79" name="ZoneTexte 55">
            <a:extLst>
              <a:ext uri="{FF2B5EF4-FFF2-40B4-BE49-F238E27FC236}">
                <a16:creationId xmlns:a16="http://schemas.microsoft.com/office/drawing/2014/main" id="{BCFED410-A76A-4DE8-901E-03B1014F489A}"/>
              </a:ext>
            </a:extLst>
          </p:cNvPr>
          <p:cNvSpPr txBox="1"/>
          <p:nvPr/>
        </p:nvSpPr>
        <p:spPr>
          <a:xfrm>
            <a:off x="5152942" y="1936665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80" name="ZoneTexte 55">
            <a:extLst>
              <a:ext uri="{FF2B5EF4-FFF2-40B4-BE49-F238E27FC236}">
                <a16:creationId xmlns:a16="http://schemas.microsoft.com/office/drawing/2014/main" id="{02A40651-A263-4E8F-9581-A52F4D5BF36A}"/>
              </a:ext>
            </a:extLst>
          </p:cNvPr>
          <p:cNvSpPr txBox="1"/>
          <p:nvPr/>
        </p:nvSpPr>
        <p:spPr>
          <a:xfrm>
            <a:off x="6472748" y="1936665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81" name="ZoneTexte 55">
            <a:extLst>
              <a:ext uri="{FF2B5EF4-FFF2-40B4-BE49-F238E27FC236}">
                <a16:creationId xmlns:a16="http://schemas.microsoft.com/office/drawing/2014/main" id="{1C98496F-3447-44D3-8753-412467E1200D}"/>
              </a:ext>
            </a:extLst>
          </p:cNvPr>
          <p:cNvSpPr txBox="1"/>
          <p:nvPr/>
        </p:nvSpPr>
        <p:spPr>
          <a:xfrm>
            <a:off x="7821293" y="1936900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82" name="ZoneTexte 55">
            <a:extLst>
              <a:ext uri="{FF2B5EF4-FFF2-40B4-BE49-F238E27FC236}">
                <a16:creationId xmlns:a16="http://schemas.microsoft.com/office/drawing/2014/main" id="{0A20F03F-4387-4B2F-B166-956E25E1201E}"/>
              </a:ext>
            </a:extLst>
          </p:cNvPr>
          <p:cNvSpPr txBox="1"/>
          <p:nvPr/>
        </p:nvSpPr>
        <p:spPr>
          <a:xfrm>
            <a:off x="9235703" y="1938905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83" name="ZoneTexte 55">
            <a:extLst>
              <a:ext uri="{FF2B5EF4-FFF2-40B4-BE49-F238E27FC236}">
                <a16:creationId xmlns:a16="http://schemas.microsoft.com/office/drawing/2014/main" id="{AD8B54D3-DB6E-432F-BE40-7127C5727EF7}"/>
              </a:ext>
            </a:extLst>
          </p:cNvPr>
          <p:cNvSpPr txBox="1"/>
          <p:nvPr/>
        </p:nvSpPr>
        <p:spPr>
          <a:xfrm>
            <a:off x="10625493" y="1936665"/>
            <a:ext cx="1117994" cy="4708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1200" dirty="0">
                <a:solidFill>
                  <a:srgbClr val="000000"/>
                </a:solidFill>
              </a:rPr>
              <a:t>From the 28</a:t>
            </a:r>
            <a:r>
              <a:rPr lang="en-US" sz="1200" baseline="30000" dirty="0">
                <a:solidFill>
                  <a:srgbClr val="000000"/>
                </a:solidFill>
              </a:rPr>
              <a:t>th</a:t>
            </a:r>
            <a:r>
              <a:rPr lang="en-US" sz="1200" dirty="0">
                <a:solidFill>
                  <a:srgbClr val="000000"/>
                </a:solidFill>
              </a:rPr>
              <a:t> May to the 1</a:t>
            </a:r>
            <a:r>
              <a:rPr lang="en-US" sz="1200" baseline="30000" dirty="0">
                <a:solidFill>
                  <a:srgbClr val="000000"/>
                </a:solidFill>
              </a:rPr>
              <a:t>st</a:t>
            </a:r>
            <a:r>
              <a:rPr lang="en-US" sz="1200" dirty="0">
                <a:solidFill>
                  <a:srgbClr val="000000"/>
                </a:solidFill>
              </a:rPr>
              <a:t> June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9EE9-BEBD-4C92-AB53-C83D789C8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5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ID" val="711"/>
  <p:tag name="EXCLUDEHIDDENSLIDES" val="False"/>
  <p:tag name="NUMBEROFPAGES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GRADIENT"/>
  <p:tag name="OVERLAY" val="1412808"/>
  <p:tag name="LINKEDTO" val="14128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  <p:tag name="LINKEDTO" val="61002694"/>
  <p:tag name="SOURCEHASH" val="12153337"/>
  <p:tag name="SHAPETYPE" val="BACKGROUND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F55CB2D6BB2498BE83435FC28B5A4" ma:contentTypeVersion="13" ma:contentTypeDescription="Create a new document." ma:contentTypeScope="" ma:versionID="8e52d08ffeeaa696aadbc066d3b05f60">
  <xsd:schema xmlns:xsd="http://www.w3.org/2001/XMLSchema" xmlns:xs="http://www.w3.org/2001/XMLSchema" xmlns:p="http://schemas.microsoft.com/office/2006/metadata/properties" xmlns:ns3="3cfd5fcc-4654-4266-a4fe-523516b121b6" xmlns:ns4="0f26f9fe-2c0b-4e6f-a926-32b4e5ddc059" targetNamespace="http://schemas.microsoft.com/office/2006/metadata/properties" ma:root="true" ma:fieldsID="6f3cff93ac717e73fa22f4bab21e46c7" ns3:_="" ns4:_="">
    <xsd:import namespace="3cfd5fcc-4654-4266-a4fe-523516b121b6"/>
    <xsd:import namespace="0f26f9fe-2c0b-4e6f-a926-32b4e5ddc0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d5fcc-4654-4266-a4fe-523516b12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6f9fe-2c0b-4e6f-a926-32b4e5ddc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4B5BD4-DE53-446C-B4D7-0F797CF94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d5fcc-4654-4266-a4fe-523516b121b6"/>
    <ds:schemaRef ds:uri="0f26f9fe-2c0b-4e6f-a926-32b4e5ddc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2F9FFC-401A-491B-BF20-216ACC8AA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56576-AB14-44A2-92D8-4FCD3648CC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f26f9fe-2c0b-4e6f-a926-32b4e5ddc059"/>
    <ds:schemaRef ds:uri="3cfd5fcc-4654-4266-a4fe-523516b121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Widescreen</PresentationFormat>
  <Paragraphs>127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Kantar template master</vt:lpstr>
      <vt:lpstr>Content slides - no sub heading</vt:lpstr>
      <vt:lpstr>Technical</vt:lpstr>
      <vt:lpstr>G7 countries perception of COVID-19  Wave 3 </vt:lpstr>
      <vt:lpstr>Ancora alti i livelli di preoccupazione, sia sanitaria sia economica</vt:lpstr>
      <vt:lpstr>In declino il favore per l’operato del Governo, scende l’apprezzamento della comunicazione</vt:lpstr>
      <vt:lpstr>Intenzioni di cambiamento dei comportamenti di mobilità nel post-crisi</vt:lpstr>
      <vt:lpstr>Ancora alti i livelli di preoccupazione, sia sanitaria sia economica</vt:lpstr>
      <vt:lpstr>Il favore per la ripartenza del campionato di calcio è alta in italia</vt:lpstr>
      <vt:lpstr>Oltre il 40% pensa che diminuirà la frequenza di uscita in ristoranti, pub, bar</vt:lpstr>
      <vt:lpstr>Methodology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Bull, Alexander (TSPRI)</dc:creator>
  <cp:lastModifiedBy>Bergaglio, Gabriella (TSMLA)</cp:lastModifiedBy>
  <cp:revision>843</cp:revision>
  <dcterms:created xsi:type="dcterms:W3CDTF">2019-09-23T09:49:19Z</dcterms:created>
  <dcterms:modified xsi:type="dcterms:W3CDTF">2020-06-03T15:18:06Z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0x0101004F4F55CB2D6BB2498BE83435FC28B5A4</vt:lpwstr>
  </property>
</Properties>
</file>