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11.xml" ContentType="application/vnd.openxmlformats-officedocument.presentationml.tags+xml"/>
  <Override PartName="/ppt/tags/tag12.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
  </p:notesMasterIdLst>
  <p:sldIdLst>
    <p:sldId id="263" r:id="rId2"/>
    <p:sldId id="264" r:id="rId3"/>
  </p:sldIdLst>
  <p:sldSz cx="12192000" cy="6858000"/>
  <p:notesSz cx="6797675" cy="9928225"/>
  <p:custDataLst>
    <p:tags r:id="rId5"/>
  </p:custDataLst>
  <p:defaultTextStyle>
    <a:defPPr>
      <a:defRPr lang="en-US"/>
    </a:defPPr>
    <a:lvl1pPr algn="l" defTabSz="1217613"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1pPr>
    <a:lvl2pPr marL="608013" indent="-150813" algn="l" defTabSz="1217613"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2pPr>
    <a:lvl3pPr marL="1217613" indent="-303213" algn="l" defTabSz="1217613"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3pPr>
    <a:lvl4pPr marL="1827213" indent="-455613" algn="l" defTabSz="1217613"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4pPr>
    <a:lvl5pPr marL="2436813" indent="-608013" algn="l" defTabSz="1217613"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5pPr>
    <a:lvl6pPr marL="2286000" algn="l" defTabSz="914400" rtl="0" eaLnBrk="1" latinLnBrk="0" hangingPunct="1">
      <a:defRPr sz="2400" kern="1200">
        <a:solidFill>
          <a:schemeClr val="tx1"/>
        </a:solidFill>
        <a:latin typeface="Verdana" panose="020B0604030504040204" pitchFamily="34" charset="0"/>
        <a:ea typeface="+mn-ea"/>
        <a:cs typeface="+mn-cs"/>
      </a:defRPr>
    </a:lvl6pPr>
    <a:lvl7pPr marL="2743200" algn="l" defTabSz="914400" rtl="0" eaLnBrk="1" latinLnBrk="0" hangingPunct="1">
      <a:defRPr sz="2400" kern="1200">
        <a:solidFill>
          <a:schemeClr val="tx1"/>
        </a:solidFill>
        <a:latin typeface="Verdana" panose="020B0604030504040204" pitchFamily="34" charset="0"/>
        <a:ea typeface="+mn-ea"/>
        <a:cs typeface="+mn-cs"/>
      </a:defRPr>
    </a:lvl7pPr>
    <a:lvl8pPr marL="3200400" algn="l" defTabSz="914400" rtl="0" eaLnBrk="1" latinLnBrk="0" hangingPunct="1">
      <a:defRPr sz="2400" kern="1200">
        <a:solidFill>
          <a:schemeClr val="tx1"/>
        </a:solidFill>
        <a:latin typeface="Verdana" panose="020B0604030504040204" pitchFamily="34" charset="0"/>
        <a:ea typeface="+mn-ea"/>
        <a:cs typeface="+mn-cs"/>
      </a:defRPr>
    </a:lvl8pPr>
    <a:lvl9pPr marL="3657600" algn="l" defTabSz="914400" rtl="0" eaLnBrk="1" latinLnBrk="0" hangingPunct="1">
      <a:defRPr sz="24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1570">
          <p15:clr>
            <a:srgbClr val="A4A3A4"/>
          </p15:clr>
        </p15:guide>
        <p15:guide id="2" pos="3840">
          <p15:clr>
            <a:srgbClr val="A4A3A4"/>
          </p15:clr>
        </p15:guide>
        <p15:guide id="3" orient="horz" pos="2387">
          <p15:clr>
            <a:srgbClr val="A4A3A4"/>
          </p15:clr>
        </p15:guide>
        <p15:guide id="4" pos="2252">
          <p15:clr>
            <a:srgbClr val="A4A3A4"/>
          </p15:clr>
        </p15:guide>
        <p15:guide id="5" pos="6199">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31" autoAdjust="0"/>
  </p:normalViewPr>
  <p:slideViewPr>
    <p:cSldViewPr snapToGrid="0">
      <p:cViewPr>
        <p:scale>
          <a:sx n="90" d="100"/>
          <a:sy n="90" d="100"/>
        </p:scale>
        <p:origin x="-3168" y="-60"/>
      </p:cViewPr>
      <p:guideLst>
        <p:guide orient="horz" pos="1570"/>
        <p:guide pos="3840"/>
        <p:guide orient="horz" pos="2387"/>
        <p:guide pos="2252"/>
        <p:guide pos="6199"/>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mcasale\Desktop\Covid19\CONSUMER%20INDUSTRY\Deloitte_Global%20State%20of%20the%20Consumer%20Tracker_W1\Book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44665417330169"/>
          <c:y val="4.954954954954955E-2"/>
          <c:w val="0.62825654595705194"/>
          <c:h val="0.79806058026530469"/>
        </c:manualLayout>
      </c:layout>
      <c:barChart>
        <c:barDir val="bar"/>
        <c:grouping val="percentStacked"/>
        <c:varyColors val="0"/>
        <c:ser>
          <c:idx val="0"/>
          <c:order val="0"/>
          <c:tx>
            <c:strRef>
              <c:f>Sheet1!$B$1</c:f>
              <c:strCache>
                <c:ptCount val="1"/>
                <c:pt idx="0">
                  <c:v>Not at all likely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Take a rail trip</c:v>
                </c:pt>
                <c:pt idx="1">
                  <c:v>Stay in hotel</c:v>
                </c:pt>
                <c:pt idx="2">
                  <c:v>Rent a vacation home</c:v>
                </c:pt>
                <c:pt idx="3">
                  <c:v>Take a domestic flight</c:v>
                </c:pt>
                <c:pt idx="4">
                  <c:v>Rent a car</c:v>
                </c:pt>
                <c:pt idx="5">
                  <c:v>Take an international flight</c:v>
                </c:pt>
                <c:pt idx="6">
                  <c:v>Take a cruise </c:v>
                </c:pt>
              </c:strCache>
            </c:strRef>
          </c:cat>
          <c:val>
            <c:numRef>
              <c:f>Sheet1!$B$2:$B$8</c:f>
              <c:numCache>
                <c:formatCode>0%</c:formatCode>
                <c:ptCount val="7"/>
                <c:pt idx="0">
                  <c:v>0.37</c:v>
                </c:pt>
                <c:pt idx="1">
                  <c:v>0.39</c:v>
                </c:pt>
                <c:pt idx="2">
                  <c:v>0.41</c:v>
                </c:pt>
                <c:pt idx="3">
                  <c:v>0.45</c:v>
                </c:pt>
                <c:pt idx="4">
                  <c:v>0.49</c:v>
                </c:pt>
                <c:pt idx="5">
                  <c:v>0.56999999999999995</c:v>
                </c:pt>
                <c:pt idx="6">
                  <c:v>0.67</c:v>
                </c:pt>
              </c:numCache>
            </c:numRef>
          </c:val>
          <c:extLst>
            <c:ext xmlns:c16="http://schemas.microsoft.com/office/drawing/2014/chart" uri="{C3380CC4-5D6E-409C-BE32-E72D297353CC}">
              <c16:uniqueId val="{00000000-523B-4B7D-A3EB-7A8AF3F11E5A}"/>
            </c:ext>
          </c:extLst>
        </c:ser>
        <c:ser>
          <c:idx val="1"/>
          <c:order val="1"/>
          <c:tx>
            <c:strRef>
              <c:f>Sheet1!$C$1</c:f>
              <c:strCache>
                <c:ptCount val="1"/>
                <c:pt idx="0">
                  <c:v>Not very likely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Take a rail trip</c:v>
                </c:pt>
                <c:pt idx="1">
                  <c:v>Stay in hotel</c:v>
                </c:pt>
                <c:pt idx="2">
                  <c:v>Rent a vacation home</c:v>
                </c:pt>
                <c:pt idx="3">
                  <c:v>Take a domestic flight</c:v>
                </c:pt>
                <c:pt idx="4">
                  <c:v>Rent a car</c:v>
                </c:pt>
                <c:pt idx="5">
                  <c:v>Take an international flight</c:v>
                </c:pt>
                <c:pt idx="6">
                  <c:v>Take a cruise </c:v>
                </c:pt>
              </c:strCache>
            </c:strRef>
          </c:cat>
          <c:val>
            <c:numRef>
              <c:f>Sheet1!$C$2:$C$8</c:f>
              <c:numCache>
                <c:formatCode>0%</c:formatCode>
                <c:ptCount val="7"/>
                <c:pt idx="0">
                  <c:v>0.28999999999999998</c:v>
                </c:pt>
                <c:pt idx="1">
                  <c:v>0.28999999999999998</c:v>
                </c:pt>
                <c:pt idx="2">
                  <c:v>0.25</c:v>
                </c:pt>
                <c:pt idx="3">
                  <c:v>0.28999999999999998</c:v>
                </c:pt>
                <c:pt idx="4">
                  <c:v>0.26</c:v>
                </c:pt>
                <c:pt idx="5">
                  <c:v>0.22</c:v>
                </c:pt>
                <c:pt idx="6">
                  <c:v>0.18</c:v>
                </c:pt>
              </c:numCache>
            </c:numRef>
          </c:val>
          <c:extLst>
            <c:ext xmlns:c16="http://schemas.microsoft.com/office/drawing/2014/chart" uri="{C3380CC4-5D6E-409C-BE32-E72D297353CC}">
              <c16:uniqueId val="{00000001-523B-4B7D-A3EB-7A8AF3F11E5A}"/>
            </c:ext>
          </c:extLst>
        </c:ser>
        <c:ser>
          <c:idx val="2"/>
          <c:order val="2"/>
          <c:tx>
            <c:strRef>
              <c:f>Sheet1!$D$1</c:f>
              <c:strCache>
                <c:ptCount val="1"/>
                <c:pt idx="0">
                  <c:v>Neutral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Take a rail trip</c:v>
                </c:pt>
                <c:pt idx="1">
                  <c:v>Stay in hotel</c:v>
                </c:pt>
                <c:pt idx="2">
                  <c:v>Rent a vacation home</c:v>
                </c:pt>
                <c:pt idx="3">
                  <c:v>Take a domestic flight</c:v>
                </c:pt>
                <c:pt idx="4">
                  <c:v>Rent a car</c:v>
                </c:pt>
                <c:pt idx="5">
                  <c:v>Take an international flight</c:v>
                </c:pt>
                <c:pt idx="6">
                  <c:v>Take a cruise </c:v>
                </c:pt>
              </c:strCache>
            </c:strRef>
          </c:cat>
          <c:val>
            <c:numRef>
              <c:f>Sheet1!$D$2:$D$8</c:f>
              <c:numCache>
                <c:formatCode>0%</c:formatCode>
                <c:ptCount val="7"/>
                <c:pt idx="0">
                  <c:v>0.17</c:v>
                </c:pt>
                <c:pt idx="1">
                  <c:v>0.14000000000000001</c:v>
                </c:pt>
                <c:pt idx="2">
                  <c:v>0.15</c:v>
                </c:pt>
                <c:pt idx="3">
                  <c:v>0.13</c:v>
                </c:pt>
                <c:pt idx="4">
                  <c:v>0.15</c:v>
                </c:pt>
                <c:pt idx="5">
                  <c:v>0.1</c:v>
                </c:pt>
                <c:pt idx="6">
                  <c:v>0.08</c:v>
                </c:pt>
              </c:numCache>
            </c:numRef>
          </c:val>
          <c:extLst>
            <c:ext xmlns:c16="http://schemas.microsoft.com/office/drawing/2014/chart" uri="{C3380CC4-5D6E-409C-BE32-E72D297353CC}">
              <c16:uniqueId val="{00000002-523B-4B7D-A3EB-7A8AF3F11E5A}"/>
            </c:ext>
          </c:extLst>
        </c:ser>
        <c:ser>
          <c:idx val="3"/>
          <c:order val="3"/>
          <c:tx>
            <c:strRef>
              <c:f>Sheet1!$E$1</c:f>
              <c:strCache>
                <c:ptCount val="1"/>
                <c:pt idx="0">
                  <c:v>Somewhat likely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Take a rail trip</c:v>
                </c:pt>
                <c:pt idx="1">
                  <c:v>Stay in hotel</c:v>
                </c:pt>
                <c:pt idx="2">
                  <c:v>Rent a vacation home</c:v>
                </c:pt>
                <c:pt idx="3">
                  <c:v>Take a domestic flight</c:v>
                </c:pt>
                <c:pt idx="4">
                  <c:v>Rent a car</c:v>
                </c:pt>
                <c:pt idx="5">
                  <c:v>Take an international flight</c:v>
                </c:pt>
                <c:pt idx="6">
                  <c:v>Take a cruise </c:v>
                </c:pt>
              </c:strCache>
            </c:strRef>
          </c:cat>
          <c:val>
            <c:numRef>
              <c:f>Sheet1!$E$2:$E$8</c:f>
              <c:numCache>
                <c:formatCode>0%</c:formatCode>
                <c:ptCount val="7"/>
                <c:pt idx="0">
                  <c:v>0.13</c:v>
                </c:pt>
                <c:pt idx="1">
                  <c:v>0.12</c:v>
                </c:pt>
                <c:pt idx="2">
                  <c:v>0.14000000000000001</c:v>
                </c:pt>
                <c:pt idx="3">
                  <c:v>0.1</c:v>
                </c:pt>
                <c:pt idx="4">
                  <c:v>0.08</c:v>
                </c:pt>
                <c:pt idx="5">
                  <c:v>7.0000000000000007E-2</c:v>
                </c:pt>
                <c:pt idx="6">
                  <c:v>0.05</c:v>
                </c:pt>
              </c:numCache>
            </c:numRef>
          </c:val>
          <c:extLst>
            <c:ext xmlns:c16="http://schemas.microsoft.com/office/drawing/2014/chart" uri="{C3380CC4-5D6E-409C-BE32-E72D297353CC}">
              <c16:uniqueId val="{00000003-523B-4B7D-A3EB-7A8AF3F11E5A}"/>
            </c:ext>
          </c:extLst>
        </c:ser>
        <c:ser>
          <c:idx val="4"/>
          <c:order val="4"/>
          <c:tx>
            <c:strRef>
              <c:f>Sheet1!$F$1</c:f>
              <c:strCache>
                <c:ptCount val="1"/>
                <c:pt idx="0">
                  <c:v>Very likely</c:v>
                </c:pt>
              </c:strCache>
            </c:strRef>
          </c:tx>
          <c:spPr>
            <a:solidFill>
              <a:schemeClr val="accent1"/>
            </a:solidFill>
            <a:ln>
              <a:noFill/>
            </a:ln>
            <a:effectLst/>
          </c:spPr>
          <c:invertIfNegative val="0"/>
          <c:dLbls>
            <c:dLbl>
              <c:idx val="0"/>
              <c:layout>
                <c:manualLayout>
                  <c:x val="3.0754849942970338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523B-4B7D-A3EB-7A8AF3F11E5A}"/>
                </c:ext>
              </c:extLst>
            </c:dLbl>
            <c:dLbl>
              <c:idx val="1"/>
              <c:layout>
                <c:manualLayout>
                  <c:x val="3.7345174930749694E-2"/>
                  <c:y val="-4.504504504504504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523B-4B7D-A3EB-7A8AF3F11E5A}"/>
                </c:ext>
              </c:extLst>
            </c:dLbl>
            <c:dLbl>
              <c:idx val="2"/>
              <c:layout>
                <c:manualLayout>
                  <c:x val="3.9541949926676145E-2"/>
                  <c:y val="4.504504504504504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23B-4B7D-A3EB-7A8AF3F11E5A}"/>
                </c:ext>
              </c:extLst>
            </c:dLbl>
            <c:dLbl>
              <c:idx val="3"/>
              <c:layout>
                <c:manualLayout>
                  <c:x val="3.9541949926675986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523B-4B7D-A3EB-7A8AF3F11E5A}"/>
                </c:ext>
              </c:extLst>
            </c:dLbl>
            <c:dLbl>
              <c:idx val="4"/>
              <c:layout>
                <c:manualLayout>
                  <c:x val="3.5148399934823084E-2"/>
                  <c:y val="-4.504504504504504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23B-4B7D-A3EB-7A8AF3F11E5A}"/>
                </c:ext>
              </c:extLst>
            </c:dLbl>
            <c:dLbl>
              <c:idx val="5"/>
              <c:layout>
                <c:manualLayout>
                  <c:x val="3.0754849942970338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23B-4B7D-A3EB-7A8AF3F11E5A}"/>
                </c:ext>
              </c:extLst>
            </c:dLbl>
            <c:dLbl>
              <c:idx val="6"/>
              <c:layout>
                <c:manualLayout>
                  <c:x val="3.0754849942970175E-2"/>
                  <c:y val="-4.504504504504504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23B-4B7D-A3EB-7A8AF3F11E5A}"/>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Take a rail trip</c:v>
                </c:pt>
                <c:pt idx="1">
                  <c:v>Stay in hotel</c:v>
                </c:pt>
                <c:pt idx="2">
                  <c:v>Rent a vacation home</c:v>
                </c:pt>
                <c:pt idx="3">
                  <c:v>Take a domestic flight</c:v>
                </c:pt>
                <c:pt idx="4">
                  <c:v>Rent a car</c:v>
                </c:pt>
                <c:pt idx="5">
                  <c:v>Take an international flight</c:v>
                </c:pt>
                <c:pt idx="6">
                  <c:v>Take a cruise </c:v>
                </c:pt>
              </c:strCache>
            </c:strRef>
          </c:cat>
          <c:val>
            <c:numRef>
              <c:f>Sheet1!$F$2:$F$8</c:f>
              <c:numCache>
                <c:formatCode>0%</c:formatCode>
                <c:ptCount val="7"/>
                <c:pt idx="0">
                  <c:v>0.04</c:v>
                </c:pt>
                <c:pt idx="1">
                  <c:v>0.06</c:v>
                </c:pt>
                <c:pt idx="2">
                  <c:v>0.05</c:v>
                </c:pt>
                <c:pt idx="3">
                  <c:v>0.03</c:v>
                </c:pt>
                <c:pt idx="4">
                  <c:v>0.02</c:v>
                </c:pt>
                <c:pt idx="5">
                  <c:v>0.04</c:v>
                </c:pt>
                <c:pt idx="6">
                  <c:v>0.02</c:v>
                </c:pt>
              </c:numCache>
            </c:numRef>
          </c:val>
          <c:extLst>
            <c:ext xmlns:c16="http://schemas.microsoft.com/office/drawing/2014/chart" uri="{C3380CC4-5D6E-409C-BE32-E72D297353CC}">
              <c16:uniqueId val="{00000004-523B-4B7D-A3EB-7A8AF3F11E5A}"/>
            </c:ext>
          </c:extLst>
        </c:ser>
        <c:dLbls>
          <c:showLegendKey val="0"/>
          <c:showVal val="0"/>
          <c:showCatName val="0"/>
          <c:showSerName val="0"/>
          <c:showPercent val="0"/>
          <c:showBubbleSize val="0"/>
        </c:dLbls>
        <c:gapWidth val="150"/>
        <c:overlap val="100"/>
        <c:axId val="895100568"/>
        <c:axId val="895097288"/>
      </c:barChart>
      <c:catAx>
        <c:axId val="895100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95097288"/>
        <c:crosses val="autoZero"/>
        <c:auto val="1"/>
        <c:lblAlgn val="ctr"/>
        <c:lblOffset val="100"/>
        <c:noMultiLvlLbl val="0"/>
      </c:catAx>
      <c:valAx>
        <c:axId val="895097288"/>
        <c:scaling>
          <c:orientation val="minMax"/>
        </c:scaling>
        <c:delete val="1"/>
        <c:axPos val="b"/>
        <c:numFmt formatCode="0%" sourceLinked="1"/>
        <c:majorTickMark val="none"/>
        <c:minorTickMark val="none"/>
        <c:tickLblPos val="nextTo"/>
        <c:crossAx val="895100568"/>
        <c:crosses val="autoZero"/>
        <c:crossBetween val="between"/>
      </c:valAx>
      <c:spPr>
        <a:noFill/>
        <a:ln>
          <a:noFill/>
        </a:ln>
        <a:effectLst/>
      </c:spPr>
    </c:plotArea>
    <c:legend>
      <c:legendPos val="b"/>
      <c:layout>
        <c:manualLayout>
          <c:xMode val="edge"/>
          <c:yMode val="edge"/>
          <c:x val="4.926414956612829E-2"/>
          <c:y val="0.84310562531034972"/>
          <c:w val="0.89707815087589049"/>
          <c:h val="7.581329360856919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'Transportation &amp; travel'!$B$17</c:f>
              <c:strCache>
                <c:ptCount val="1"/>
                <c:pt idx="0">
                  <c:v>1 wave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'Transportation &amp; travel'!$A$18:$A$24</c:f>
              <c:strCache>
                <c:ptCount val="7"/>
                <c:pt idx="0">
                  <c:v>Take a domestic flight</c:v>
                </c:pt>
                <c:pt idx="1">
                  <c:v>Take an international flight</c:v>
                </c:pt>
                <c:pt idx="2">
                  <c:v>Stay in a hotel</c:v>
                </c:pt>
                <c:pt idx="3">
                  <c:v>Rent a vacation home/apt</c:v>
                </c:pt>
                <c:pt idx="4">
                  <c:v>Take a rail trip</c:v>
                </c:pt>
                <c:pt idx="5">
                  <c:v>Rent a car</c:v>
                </c:pt>
                <c:pt idx="6">
                  <c:v>Take a cruise</c:v>
                </c:pt>
              </c:strCache>
            </c:strRef>
          </c:cat>
          <c:val>
            <c:numRef>
              <c:f>'Transportation &amp; travel'!$B$18:$B$24</c:f>
              <c:numCache>
                <c:formatCode>0%</c:formatCode>
                <c:ptCount val="7"/>
                <c:pt idx="0">
                  <c:v>0.13</c:v>
                </c:pt>
                <c:pt idx="1">
                  <c:v>0.11</c:v>
                </c:pt>
                <c:pt idx="2">
                  <c:v>0.18</c:v>
                </c:pt>
                <c:pt idx="3">
                  <c:v>0.19</c:v>
                </c:pt>
                <c:pt idx="4">
                  <c:v>0.17</c:v>
                </c:pt>
                <c:pt idx="5">
                  <c:v>0.1</c:v>
                </c:pt>
                <c:pt idx="6">
                  <c:v>7.0000000000000007E-2</c:v>
                </c:pt>
              </c:numCache>
            </c:numRef>
          </c:val>
          <c:extLst>
            <c:ext xmlns:c16="http://schemas.microsoft.com/office/drawing/2014/chart" uri="{C3380CC4-5D6E-409C-BE32-E72D297353CC}">
              <c16:uniqueId val="{00000000-9843-4CB7-B42F-7C101BC73B35}"/>
            </c:ext>
          </c:extLst>
        </c:ser>
        <c:ser>
          <c:idx val="1"/>
          <c:order val="1"/>
          <c:tx>
            <c:strRef>
              <c:f>'Transportation &amp; travel'!$C$17</c:f>
              <c:strCache>
                <c:ptCount val="1"/>
                <c:pt idx="0">
                  <c:v>2 wave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'Transportation &amp; travel'!$A$18:$A$24</c:f>
              <c:strCache>
                <c:ptCount val="7"/>
                <c:pt idx="0">
                  <c:v>Take a domestic flight</c:v>
                </c:pt>
                <c:pt idx="1">
                  <c:v>Take an international flight</c:v>
                </c:pt>
                <c:pt idx="2">
                  <c:v>Stay in a hotel</c:v>
                </c:pt>
                <c:pt idx="3">
                  <c:v>Rent a vacation home/apt</c:v>
                </c:pt>
                <c:pt idx="4">
                  <c:v>Take a rail trip</c:v>
                </c:pt>
                <c:pt idx="5">
                  <c:v>Rent a car</c:v>
                </c:pt>
                <c:pt idx="6">
                  <c:v>Take a cruise</c:v>
                </c:pt>
              </c:strCache>
            </c:strRef>
          </c:cat>
          <c:val>
            <c:numRef>
              <c:f>'Transportation &amp; travel'!$C$18:$C$24</c:f>
              <c:numCache>
                <c:formatCode>0%</c:formatCode>
                <c:ptCount val="7"/>
                <c:pt idx="0">
                  <c:v>0.18</c:v>
                </c:pt>
                <c:pt idx="1">
                  <c:v>0.11</c:v>
                </c:pt>
                <c:pt idx="2">
                  <c:v>0.23</c:v>
                </c:pt>
                <c:pt idx="3">
                  <c:v>0.22</c:v>
                </c:pt>
                <c:pt idx="4">
                  <c:v>0.18</c:v>
                </c:pt>
                <c:pt idx="5">
                  <c:v>0.14000000000000001</c:v>
                </c:pt>
                <c:pt idx="6">
                  <c:v>0.06</c:v>
                </c:pt>
              </c:numCache>
            </c:numRef>
          </c:val>
          <c:extLst>
            <c:ext xmlns:c16="http://schemas.microsoft.com/office/drawing/2014/chart" uri="{C3380CC4-5D6E-409C-BE32-E72D297353CC}">
              <c16:uniqueId val="{00000001-9843-4CB7-B42F-7C101BC73B35}"/>
            </c:ext>
          </c:extLst>
        </c:ser>
        <c:dLbls>
          <c:showLegendKey val="0"/>
          <c:showVal val="0"/>
          <c:showCatName val="0"/>
          <c:showSerName val="0"/>
          <c:showPercent val="0"/>
          <c:showBubbleSize val="0"/>
        </c:dLbls>
        <c:gapWidth val="219"/>
        <c:overlap val="-27"/>
        <c:axId val="922377336"/>
        <c:axId val="922376680"/>
      </c:barChart>
      <c:catAx>
        <c:axId val="922377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22376680"/>
        <c:crosses val="autoZero"/>
        <c:auto val="1"/>
        <c:lblAlgn val="ctr"/>
        <c:lblOffset val="100"/>
        <c:noMultiLvlLbl val="0"/>
      </c:catAx>
      <c:valAx>
        <c:axId val="922376680"/>
        <c:scaling>
          <c:orientation val="minMax"/>
        </c:scaling>
        <c:delete val="1"/>
        <c:axPos val="l"/>
        <c:numFmt formatCode="0%" sourceLinked="1"/>
        <c:majorTickMark val="none"/>
        <c:minorTickMark val="none"/>
        <c:tickLblPos val="nextTo"/>
        <c:crossAx val="92237733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9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D2021601-4D85-40AD-BB5D-06D7F3E81F72}" type="datetimeFigureOut">
              <a:rPr lang="en-US" smtClean="0"/>
              <a:t>5/7/2020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863238C6-6EDD-4EAE-86E0-ADA98129703F}" type="slidenum">
              <a:rPr lang="en-US" smtClean="0"/>
              <a:t>‹#›</a:t>
            </a:fld>
            <a:endParaRPr lang="en-US"/>
          </a:p>
        </p:txBody>
      </p:sp>
    </p:spTree>
    <p:extLst>
      <p:ext uri="{BB962C8B-B14F-4D97-AF65-F5344CB8AC3E}">
        <p14:creationId xmlns:p14="http://schemas.microsoft.com/office/powerpoint/2010/main" val="3907535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5.emf"/><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1.emf"/><Relationship Id="rId4" Type="http://schemas.openxmlformats.org/officeDocument/2006/relationships/oleObject" Target="../embeddings/oleObject6.bin"/><Relationship Id="rId9" Type="http://schemas.openxmlformats.org/officeDocument/2006/relationships/hyperlink" Target="http://www.deloitte.com/about" TargetMode="Externa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6.vml"/><Relationship Id="rId5" Type="http://schemas.openxmlformats.org/officeDocument/2006/relationships/image" Target="../media/image7.emf"/><Relationship Id="rId4" Type="http://schemas.openxmlformats.org/officeDocument/2006/relationships/oleObject" Target="../embeddings/oleObject8.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5.xml"/><Relationship Id="rId7" Type="http://schemas.openxmlformats.org/officeDocument/2006/relationships/oleObject" Target="../embeddings/oleObject4.bin"/><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2.emf"/><Relationship Id="rId4" Type="http://schemas.openxmlformats.org/officeDocument/2006/relationships/oleObject" Target="../embeddings/oleObject5.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 Black">
    <p:bg bwMode="gray">
      <p:bgPr>
        <a:blipFill dpi="0" rotWithShape="0">
          <a:blip r:embed="rId4"/>
          <a:srcRect/>
          <a:stretch>
            <a:fillRect/>
          </a:stretch>
        </a:blipFill>
        <a:effectLst/>
      </p:bgPr>
    </p:bg>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extLst>
              <p:ext uri="{D42A27DB-BD31-4B8C-83A1-F6EECF244321}">
                <p14:modId xmlns:p14="http://schemas.microsoft.com/office/powerpoint/2010/main" val="249413456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73607" name="think-cell Slide" r:id="rId5" imgW="473" imgH="476" progId="TCLayout.ActiveDocument.1">
                  <p:embed/>
                </p:oleObj>
              </mc:Choice>
              <mc:Fallback>
                <p:oleObj name="think-cell Slide" r:id="rId5" imgW="473" imgH="47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grpSp>
        <p:nvGrpSpPr>
          <p:cNvPr id="6" name="Group 5"/>
          <p:cNvGrpSpPr>
            <a:grpSpLocks noChangeAspect="1"/>
          </p:cNvGrpSpPr>
          <p:nvPr/>
        </p:nvGrpSpPr>
        <p:grpSpPr>
          <a:xfrm>
            <a:off x="469900" y="457761"/>
            <a:ext cx="1998000" cy="374400"/>
            <a:chOff x="398463" y="404813"/>
            <a:chExt cx="1627187" cy="307976"/>
          </a:xfrm>
          <a:solidFill>
            <a:schemeClr val="tx1"/>
          </a:solidFill>
        </p:grpSpPr>
        <p:sp>
          <p:nvSpPr>
            <p:cNvPr id="7"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8"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9" name="Rectangle 7"/>
            <p:cNvSpPr>
              <a:spLocks noChangeArrowheads="1"/>
            </p:cNvSpPr>
            <p:nvPr/>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0"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1" name="Rectangle 9"/>
            <p:cNvSpPr>
              <a:spLocks noChangeArrowheads="1"/>
            </p:cNvSpPr>
            <p:nvPr/>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2" name="Rectangle 10"/>
            <p:cNvSpPr>
              <a:spLocks noChangeArrowheads="1"/>
            </p:cNvSpPr>
            <p:nvPr/>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3"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4"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5"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6"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grpSp>
      <p:sp>
        <p:nvSpPr>
          <p:cNvPr id="2" name="Title 1"/>
          <p:cNvSpPr>
            <a:spLocks noGrp="1"/>
          </p:cNvSpPr>
          <p:nvPr>
            <p:ph type="ctrTitle"/>
          </p:nvPr>
        </p:nvSpPr>
        <p:spPr bwMode="gray">
          <a:xfrm>
            <a:off x="475200" y="5530390"/>
            <a:ext cx="5592012" cy="324000"/>
          </a:xfrm>
        </p:spPr>
        <p:txBody>
          <a:bodyPr>
            <a:noAutofit/>
          </a:bodyPr>
          <a:lstStyle>
            <a:lvl1pPr algn="l">
              <a:lnSpc>
                <a:spcPct val="100000"/>
              </a:lnSpc>
              <a:defRPr sz="180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475200" y="5845180"/>
            <a:ext cx="5592011" cy="505645"/>
          </a:xfrm>
          <a:prstGeom prst="rect">
            <a:avLst/>
          </a:prstGeom>
        </p:spPr>
        <p:txBody>
          <a:bodyPr>
            <a:noAutofit/>
          </a:bodyPr>
          <a:lstStyle>
            <a:lvl1pPr marL="0" indent="0" algn="l">
              <a:lnSpc>
                <a:spcPct val="100000"/>
              </a:lnSpc>
              <a:spcAft>
                <a:spcPts val="0"/>
              </a:spcAft>
              <a:buNone/>
              <a:defRPr sz="16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pic>
        <p:nvPicPr>
          <p:cNvPr id="19" name="Picture 18">
            <a:extLst>
              <a:ext uri="{FF2B5EF4-FFF2-40B4-BE49-F238E27FC236}">
                <a16:creationId xmlns:a16="http://schemas.microsoft.com/office/drawing/2014/main" id="{0F798E61-B62C-0447-90A2-DFBC655D7C1E}"/>
              </a:ext>
            </a:extLst>
          </p:cNvPr>
          <p:cNvPicPr>
            <a:picLocks noChangeAspect="1"/>
          </p:cNvPicPr>
          <p:nvPr/>
        </p:nvPicPr>
        <p:blipFill>
          <a:blip r:embed="rId7"/>
          <a:stretch>
            <a:fillRect/>
          </a:stretch>
        </p:blipFill>
        <p:spPr>
          <a:xfrm>
            <a:off x="2667000" y="0"/>
            <a:ext cx="6858000" cy="6858000"/>
          </a:xfrm>
          <a:prstGeom prst="rect">
            <a:avLst/>
          </a:prstGeom>
        </p:spPr>
      </p:pic>
    </p:spTree>
    <p:extLst>
      <p:ext uri="{BB962C8B-B14F-4D97-AF65-F5344CB8AC3E}">
        <p14:creationId xmlns:p14="http://schemas.microsoft.com/office/powerpoint/2010/main" val="1989155666"/>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Divider - Deloitte blue">
    <p:bg bwMode="gray">
      <p:bgPr>
        <a:solidFill>
          <a:srgbClr val="62B5E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469900" y="3429000"/>
            <a:ext cx="10418233"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63608926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ivider - Deloitte dark blue">
    <p:bg bwMode="gray">
      <p:bgPr>
        <a:solidFill>
          <a:srgbClr val="012169"/>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247630865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Divider - Deloitte black">
    <p:bg bwMode="gray">
      <p:bgPr>
        <a:solidFill>
          <a:schemeClr val="accent5"/>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65623539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2_Title &amp; 1 column text">
    <p:spTree>
      <p:nvGrpSpPr>
        <p:cNvPr id="1" name=""/>
        <p:cNvGrpSpPr/>
        <p:nvPr/>
      </p:nvGrpSpPr>
      <p:grpSpPr>
        <a:xfrm>
          <a:off x="0" y="0"/>
          <a:ext cx="0" cy="0"/>
          <a:chOff x="0" y="0"/>
          <a:chExt cx="0" cy="0"/>
        </a:xfrm>
      </p:grpSpPr>
      <p:graphicFrame>
        <p:nvGraphicFramePr>
          <p:cNvPr id="2" name="Object 3" hidden="1"/>
          <p:cNvGraphicFramePr>
            <a:graphicFrameLocks noChangeAspect="1"/>
          </p:cNvGraphicFramePr>
          <p:nvPr>
            <p:custDataLst>
              <p:tags r:id="rId2"/>
            </p:custData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spid="_x0000_s1491196" name="think-cell Slide" r:id="rId4" imgW="360" imgH="360" progId="TCLayout.ActiveDocument.1">
                  <p:embed/>
                </p:oleObj>
              </mc:Choice>
              <mc:Fallback>
                <p:oleObj name="think-cell Slide" r:id="rId4" imgW="360" imgH="360" progId="TCLayout.ActiveDocument.1">
                  <p:embed/>
                  <p:pic>
                    <p:nvPicPr>
                      <p:cNvPr id="2" name="Object 3"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2" hidden="1"/>
          <p:cNvGraphicFramePr>
            <a:graphicFrameLocks noChangeAspect="1"/>
          </p:cNvGraphicFramePr>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91197" name="think-cell Slide" r:id="rId6" imgW="493" imgH="493" progId="TCLayout.ActiveDocument.1">
                  <p:embed/>
                </p:oleObj>
              </mc:Choice>
              <mc:Fallback>
                <p:oleObj name="think-cell Slide" r:id="rId6" imgW="493" imgH="493" progId="TCLayout.ActiveDocument.1">
                  <p:embed/>
                  <p:pic>
                    <p:nvPicPr>
                      <p:cNvPr id="5" name="Object 2"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95288" y="404813"/>
            <a:ext cx="1673225"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txBox="1">
            <a:spLocks/>
          </p:cNvSpPr>
          <p:nvPr/>
        </p:nvSpPr>
        <p:spPr>
          <a:xfrm>
            <a:off x="395288" y="4211638"/>
            <a:ext cx="11228387" cy="2170112"/>
          </a:xfrm>
          <a:prstGeom prst="rect">
            <a:avLst/>
          </a:prstGeom>
        </p:spPr>
        <p:txBody>
          <a:bodyPr lIns="0" tIns="0" rIns="0" bIns="0">
            <a:normAutofit/>
          </a:bodyPr>
          <a:lstStyle>
            <a:lvl1pPr marL="0" indent="0" algn="l" defTabSz="1219170" rtl="0" eaLnBrk="1" latinLnBrk="0" hangingPunct="1">
              <a:spcBef>
                <a:spcPts val="0"/>
              </a:spcBef>
              <a:spcAft>
                <a:spcPts val="1333"/>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1219170" rtl="0" eaLnBrk="1" latinLnBrk="0" hangingPunct="1">
              <a:spcBef>
                <a:spcPts val="0"/>
              </a:spcBef>
              <a:spcAft>
                <a:spcPts val="1333"/>
              </a:spcAft>
              <a:buClrTx/>
              <a:buSzPct val="100000"/>
              <a:buFont typeface="Arial"/>
              <a:buNone/>
              <a:defRPr lang="en-US" sz="1200" b="1" kern="1200" dirty="0" smtClean="0">
                <a:solidFill>
                  <a:schemeClr val="tx1"/>
                </a:solidFill>
                <a:latin typeface="+mn-lt"/>
                <a:ea typeface="+mn-ea"/>
                <a:cs typeface="+mn-cs"/>
              </a:defRPr>
            </a:lvl2pPr>
            <a:lvl3pPr marL="235194" indent="-235194"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75188" indent="-235194" algn="l" defTabSz="1219170" rtl="0" eaLnBrk="1" latinLnBrk="0" hangingPunct="1">
              <a:spcBef>
                <a:spcPts val="0"/>
              </a:spcBef>
              <a:spcAft>
                <a:spcPts val="1333"/>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710382" indent="-235194" algn="l" defTabSz="1064657" rtl="0" eaLnBrk="1" latinLnBrk="0" hangingPunct="1">
              <a:spcBef>
                <a:spcPts val="0"/>
              </a:spcBef>
              <a:spcAft>
                <a:spcPts val="1333"/>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pPr fontAlgn="auto">
              <a:defRPr/>
            </a:pPr>
            <a:r>
              <a:rPr lang="en-US" sz="1000" dirty="0"/>
              <a:t>Deloitte refers to one or more of Deloitte Touche Tohmatsu Limited, a UK private company limited by guarantee (“DTTL”), its network of member firms, and their related entities. DTTL and each of its member firms are legally separate and independent entities. DTTL (also referred to as “Deloitte Global”) does not provide services to clients. Please see </a:t>
            </a:r>
            <a:r>
              <a:rPr lang="en-US" sz="1000" dirty="0">
                <a:hlinkClick r:id="rId9"/>
              </a:rPr>
              <a:t>www.deloitte.com/about</a:t>
            </a:r>
            <a:r>
              <a:rPr lang="en-US" sz="1000" dirty="0"/>
              <a:t> for a more detailed description of DTTL and its member firms.</a:t>
            </a:r>
          </a:p>
          <a:p>
            <a:pPr fontAlgn="auto">
              <a:defRPr/>
            </a:pPr>
            <a:r>
              <a:rPr lang="en-US" sz="1000" dirty="0"/>
              <a:t>This communication is for internal distribution and use only among personnel of Deloitte Touche Tohmatsu Limited, its member firms, and their related entities (collectively, the “Deloitte network”). None of the Deloitte network shall be responsible for any loss whatsoever sustained by any person who relies on this communication.</a:t>
            </a:r>
          </a:p>
          <a:p>
            <a:pPr fontAlgn="auto">
              <a:defRPr/>
            </a:pPr>
            <a:r>
              <a:rPr lang="fr-CA" sz="1000" dirty="0"/>
              <a:t>© </a:t>
            </a:r>
            <a:r>
              <a:rPr lang="fr-CA" sz="1000" dirty="0" smtClean="0"/>
              <a:t>2020. </a:t>
            </a:r>
            <a:r>
              <a:rPr lang="fr-CA" sz="1000" dirty="0"/>
              <a:t>For information, contact Deloitte Touche Tohmatsu Limited</a:t>
            </a:r>
          </a:p>
        </p:txBody>
      </p:sp>
    </p:spTree>
    <p:extLst>
      <p:ext uri="{BB962C8B-B14F-4D97-AF65-F5344CB8AC3E}">
        <p14:creationId xmlns:p14="http://schemas.microsoft.com/office/powerpoint/2010/main" val="251763818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ody">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04061" name="think-cell Slide" r:id="rId4" imgW="530" imgH="528" progId="TCLayout.ActiveDocument.1">
                  <p:embed/>
                </p:oleObj>
              </mc:Choice>
              <mc:Fallback>
                <p:oleObj name="think-cell Slide" r:id="rId4" imgW="530" imgH="528"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266700" y="436973"/>
            <a:ext cx="11734800" cy="473075"/>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solidFill>
                  <a:schemeClr val="bg1">
                    <a:lumMod val="50000"/>
                  </a:schemeClr>
                </a:solidFill>
                <a:latin typeface="Segoe UI" panose="020B0502040204020203" pitchFamily="34" charset="0"/>
                <a:cs typeface="Segoe UI" panose="020B0502040204020203" pitchFamily="34" charset="0"/>
              </a:defRPr>
            </a:lvl1pPr>
          </a:lstStyle>
          <a:p>
            <a:pPr fontAlgn="base">
              <a:spcBef>
                <a:spcPct val="0"/>
              </a:spcBef>
              <a:spcAft>
                <a:spcPct val="0"/>
              </a:spcAft>
              <a:defRPr/>
            </a:pPr>
            <a:fld id="{A1EB7F4B-895A-4F74-BD2E-9F228D268C27}" type="slidenum">
              <a:rPr lang="en-US" smtClean="0"/>
              <a:pPr fontAlgn="base">
                <a:spcBef>
                  <a:spcPct val="0"/>
                </a:spcBef>
                <a:spcAft>
                  <a:spcPct val="0"/>
                </a:spcAft>
                <a:defRPr/>
              </a:pPr>
              <a:t>‹#›</a:t>
            </a:fld>
            <a:endParaRPr lang="en-US" dirty="0"/>
          </a:p>
        </p:txBody>
      </p:sp>
      <p:sp>
        <p:nvSpPr>
          <p:cNvPr id="5" name="Text Placeholder 4"/>
          <p:cNvSpPr>
            <a:spLocks noGrp="1"/>
          </p:cNvSpPr>
          <p:nvPr>
            <p:ph type="body" sz="quarter" idx="11" hasCustomPrompt="1"/>
          </p:nvPr>
        </p:nvSpPr>
        <p:spPr>
          <a:xfrm>
            <a:off x="266700" y="246888"/>
            <a:ext cx="2518318" cy="160044"/>
          </a:xfrm>
          <a:prstGeom prst="rect">
            <a:avLst/>
          </a:prstGeom>
        </p:spPr>
        <p:txBody>
          <a:bodyPr/>
          <a:lstStyle>
            <a:lvl1pPr>
              <a:defRPr b="1" spc="300">
                <a:solidFill>
                  <a:schemeClr val="bg1">
                    <a:lumMod val="75000"/>
                  </a:schemeClr>
                </a:solidFill>
              </a:defRPr>
            </a:lvl1pPr>
          </a:lstStyle>
          <a:p>
            <a:pPr lvl="0"/>
            <a:r>
              <a:rPr lang="en-US"/>
              <a:t>EDIT MASTER TEXT STYLES</a:t>
            </a:r>
          </a:p>
        </p:txBody>
      </p:sp>
      <p:sp>
        <p:nvSpPr>
          <p:cNvPr id="7" name="Text Placeholder 6"/>
          <p:cNvSpPr>
            <a:spLocks noGrp="1"/>
          </p:cNvSpPr>
          <p:nvPr>
            <p:ph type="body" sz="quarter" idx="12"/>
          </p:nvPr>
        </p:nvSpPr>
        <p:spPr>
          <a:xfrm>
            <a:off x="266699" y="936085"/>
            <a:ext cx="11731752" cy="224036"/>
          </a:xfrm>
          <a:prstGeom prst="rect">
            <a:avLst/>
          </a:prstGeom>
        </p:spPr>
        <p:txBody>
          <a:bodyPr wrap="square"/>
          <a:lstStyle>
            <a:lvl1pPr>
              <a:defRPr sz="1400" b="0">
                <a:solidFill>
                  <a:schemeClr val="tx1">
                    <a:lumMod val="75000"/>
                    <a:lumOff val="25000"/>
                  </a:schemeClr>
                </a:solidFill>
                <a:latin typeface="Segoe UI" panose="020B0502040204020203" pitchFamily="34" charset="0"/>
                <a:cs typeface="Segoe UI" panose="020B0502040204020203" pitchFamily="34" charset="0"/>
              </a:defRPr>
            </a:lvl1pPr>
            <a:lvl2pPr>
              <a:defRPr sz="1800">
                <a:solidFill>
                  <a:schemeClr val="tx1">
                    <a:lumMod val="75000"/>
                    <a:lumOff val="25000"/>
                  </a:schemeClr>
                </a:solidFill>
                <a:latin typeface="Calibri Light" panose="020F0302020204030204" pitchFamily="34" charset="0"/>
                <a:cs typeface="Calibri Light" panose="020F0302020204030204" pitchFamily="34" charset="0"/>
              </a:defRPr>
            </a:lvl2pPr>
            <a:lvl3pPr>
              <a:defRPr sz="1800">
                <a:solidFill>
                  <a:schemeClr val="tx1">
                    <a:lumMod val="75000"/>
                    <a:lumOff val="25000"/>
                  </a:schemeClr>
                </a:solidFill>
                <a:latin typeface="Calibri Light" panose="020F0302020204030204" pitchFamily="34" charset="0"/>
                <a:cs typeface="Calibri Light" panose="020F0302020204030204" pitchFamily="34" charset="0"/>
              </a:defRPr>
            </a:lvl3pPr>
            <a:lvl4pPr>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smtClean="0"/>
              <a:t>Edit Master text styles</a:t>
            </a:r>
          </a:p>
        </p:txBody>
      </p:sp>
      <p:sp>
        <p:nvSpPr>
          <p:cNvPr id="6" name="Rectangle 5"/>
          <p:cNvSpPr/>
          <p:nvPr/>
        </p:nvSpPr>
        <p:spPr>
          <a:xfrm>
            <a:off x="0" y="0"/>
            <a:ext cx="12192000" cy="1025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74036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 White">
    <p:bg bwMode="gray">
      <p:bgPr>
        <a:solidFill>
          <a:schemeClr val="bg1"/>
        </a:solidFill>
        <a:effectLst/>
      </p:bgPr>
    </p:bg>
    <p:spTree>
      <p:nvGrpSpPr>
        <p:cNvPr id="1" name=""/>
        <p:cNvGrpSpPr/>
        <p:nvPr/>
      </p:nvGrpSpPr>
      <p:grpSpPr>
        <a:xfrm>
          <a:off x="0" y="0"/>
          <a:ext cx="0" cy="0"/>
          <a:chOff x="0" y="0"/>
          <a:chExt cx="0" cy="0"/>
        </a:xfrm>
      </p:grpSpPr>
      <p:grpSp>
        <p:nvGrpSpPr>
          <p:cNvPr id="6" name="Group 5"/>
          <p:cNvGrpSpPr>
            <a:grpSpLocks noChangeAspect="1"/>
          </p:cNvGrpSpPr>
          <p:nvPr/>
        </p:nvGrpSpPr>
        <p:grpSpPr>
          <a:xfrm>
            <a:off x="475325" y="457200"/>
            <a:ext cx="1998000" cy="374400"/>
            <a:chOff x="398463" y="404813"/>
            <a:chExt cx="1627187" cy="307976"/>
          </a:xfrm>
          <a:solidFill>
            <a:schemeClr val="tx1"/>
          </a:solidFill>
        </p:grpSpPr>
        <p:sp>
          <p:nvSpPr>
            <p:cNvPr id="7"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8"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9"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0"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1"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2"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3"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4"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5"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sp>
          <p:nvSpPr>
            <p:cNvPr id="16"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eaLnBrk="1" fontAlgn="auto" hangingPunct="1">
                <a:spcBef>
                  <a:spcPts val="0"/>
                </a:spcBef>
                <a:spcAft>
                  <a:spcPts val="0"/>
                </a:spcAft>
                <a:defRPr/>
              </a:pPr>
              <a:endParaRPr lang="en-GB" sz="2600">
                <a:solidFill>
                  <a:schemeClr val="bg1"/>
                </a:solidFill>
                <a:latin typeface="+mn-lt"/>
              </a:endParaRPr>
            </a:p>
          </p:txBody>
        </p:sp>
      </p:grpSp>
      <p:sp>
        <p:nvSpPr>
          <p:cNvPr id="2" name="Title 1"/>
          <p:cNvSpPr>
            <a:spLocks noGrp="1"/>
          </p:cNvSpPr>
          <p:nvPr>
            <p:ph type="ctrTitle"/>
          </p:nvPr>
        </p:nvSpPr>
        <p:spPr bwMode="gray">
          <a:xfrm>
            <a:off x="475325" y="5530390"/>
            <a:ext cx="5594349" cy="324000"/>
          </a:xfrm>
        </p:spPr>
        <p:txBody>
          <a:bodyPr>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475327" y="5845180"/>
            <a:ext cx="5594348" cy="505645"/>
          </a:xfrm>
          <a:prstGeom prst="rect">
            <a:avLst/>
          </a:prstGeom>
        </p:spPr>
        <p:txBody>
          <a:bodyPr>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475325" y="6362699"/>
            <a:ext cx="5594349" cy="298451"/>
          </a:xfrm>
          <a:prstGeom prst="rect">
            <a:avLst/>
          </a:prstGeom>
        </p:spPr>
        <p:txBody>
          <a:bodyPr>
            <a:norm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sp>
        <p:nvSpPr>
          <p:cNvPr id="30" name="Picture Placeholder 8"/>
          <p:cNvSpPr>
            <a:spLocks noGrp="1"/>
          </p:cNvSpPr>
          <p:nvPr>
            <p:ph type="pic" sz="quarter" idx="11"/>
          </p:nvPr>
        </p:nvSpPr>
        <p:spPr>
          <a:xfrm>
            <a:off x="3393716" y="727595"/>
            <a:ext cx="5400000" cy="5400000"/>
          </a:xfrm>
          <a:prstGeom prst="rect">
            <a:avLst/>
          </a:prstGeom>
        </p:spPr>
        <p:txBody>
          <a:bodyPr rtlCol="0">
            <a:noAutofit/>
          </a:bodyPr>
          <a:lstStyle/>
          <a:p>
            <a:pPr lvl="0"/>
            <a:r>
              <a:rPr lang="en-US" noProof="0" smtClean="0"/>
              <a:t>Click icon to add picture</a:t>
            </a:r>
            <a:endParaRPr lang="en-US" noProof="0" dirty="0"/>
          </a:p>
        </p:txBody>
      </p:sp>
    </p:spTree>
    <p:extLst>
      <p:ext uri="{BB962C8B-B14F-4D97-AF65-F5344CB8AC3E}">
        <p14:creationId xmlns:p14="http://schemas.microsoft.com/office/powerpoint/2010/main" val="24640561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graphicFrame>
        <p:nvGraphicFramePr>
          <p:cNvPr id="3" name="Object 3" hidden="1"/>
          <p:cNvGraphicFramePr>
            <a:graphicFrameLocks noChangeAspect="1"/>
          </p:cNvGraphicFramePr>
          <p:nvPr>
            <p:custDataLst>
              <p:tags r:id="rId2"/>
            </p:custDataLst>
            <p:extLst>
              <p:ext uri="{D42A27DB-BD31-4B8C-83A1-F6EECF244321}">
                <p14:modId xmlns:p14="http://schemas.microsoft.com/office/powerpoint/2010/main" val="3930869463"/>
              </p:ext>
            </p:ext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spid="_x0000_s814986"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9"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4987" name="think-cell Slide" r:id="rId7" imgW="493" imgH="493" progId="TCLayout.ActiveDocument.1">
                  <p:embed/>
                </p:oleObj>
              </mc:Choice>
              <mc:Fallback>
                <p:oleObj name="think-cell Slide" r:id="rId7" imgW="493" imgH="493"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itle Placeholder 1"/>
          <p:cNvSpPr>
            <a:spLocks noGrp="1"/>
          </p:cNvSpPr>
          <p:nvPr>
            <p:ph type="title"/>
          </p:nvPr>
        </p:nvSpPr>
        <p:spPr>
          <a:xfrm>
            <a:off x="469899" y="402586"/>
            <a:ext cx="10543843" cy="698501"/>
          </a:xfrm>
          <a:prstGeom prst="rect">
            <a:avLst/>
          </a:prstGeom>
        </p:spPr>
        <p:txBody>
          <a:bodyPr rtlCol="0">
            <a:noAutofit/>
          </a:bodyPr>
          <a:lstStyle>
            <a:lvl1pPr>
              <a:defRPr sz="2000"/>
            </a:lvl1pPr>
          </a:lstStyle>
          <a:p>
            <a:r>
              <a:rPr lang="en-US" noProof="0" smtClean="0"/>
              <a:t>Click to edit Master title style</a:t>
            </a:r>
            <a:endParaRPr lang="en-US" noProof="0" dirty="0"/>
          </a:p>
        </p:txBody>
      </p:sp>
    </p:spTree>
    <p:extLst>
      <p:ext uri="{BB962C8B-B14F-4D97-AF65-F5344CB8AC3E}">
        <p14:creationId xmlns:p14="http://schemas.microsoft.com/office/powerpoint/2010/main" val="28969989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5" name="Text Placeholder 8"/>
          <p:cNvSpPr>
            <a:spLocks noGrp="1"/>
          </p:cNvSpPr>
          <p:nvPr>
            <p:ph type="body" sz="quarter" idx="13"/>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smtClean="0"/>
              <a:t>Edit Master text styles</a:t>
            </a:r>
          </a:p>
        </p:txBody>
      </p:sp>
      <p:sp>
        <p:nvSpPr>
          <p:cNvPr id="6" name="Title Placeholder 1"/>
          <p:cNvSpPr>
            <a:spLocks noGrp="1"/>
          </p:cNvSpPr>
          <p:nvPr>
            <p:ph type="title"/>
          </p:nvPr>
        </p:nvSpPr>
        <p:spPr>
          <a:xfrm>
            <a:off x="469900" y="402586"/>
            <a:ext cx="11252200" cy="698501"/>
          </a:xfrm>
          <a:prstGeom prst="rect">
            <a:avLst/>
          </a:prstGeom>
        </p:spPr>
        <p:txBody>
          <a:bodyPr rtlCol="0">
            <a:noAutofit/>
          </a:bodyPr>
          <a:lstStyle>
            <a:lvl1pPr>
              <a:defRPr sz="2000"/>
            </a:lvl1pPr>
          </a:lstStyle>
          <a:p>
            <a:r>
              <a:rPr lang="en-US" noProof="0" smtClean="0"/>
              <a:t>Click to edit Master title style</a:t>
            </a:r>
            <a:endParaRPr lang="en-US" noProof="0" dirty="0"/>
          </a:p>
        </p:txBody>
      </p:sp>
    </p:spTree>
    <p:extLst>
      <p:ext uri="{BB962C8B-B14F-4D97-AF65-F5344CB8AC3E}">
        <p14:creationId xmlns:p14="http://schemas.microsoft.com/office/powerpoint/2010/main" val="287209019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Content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234388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3516" name="think-cell Slide" r:id="rId4" imgW="473" imgH="476" progId="TCLayout.ActiveDocument.1">
                  <p:embed/>
                </p:oleObj>
              </mc:Choice>
              <mc:Fallback>
                <p:oleObj name="think-cell Slide" r:id="rId4" imgW="473" imgH="47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itle Placeholder 1"/>
          <p:cNvSpPr>
            <a:spLocks noGrp="1"/>
          </p:cNvSpPr>
          <p:nvPr>
            <p:ph type="title"/>
          </p:nvPr>
        </p:nvSpPr>
        <p:spPr>
          <a:xfrm>
            <a:off x="469900" y="402586"/>
            <a:ext cx="7714332" cy="698501"/>
          </a:xfrm>
          <a:prstGeom prst="rect">
            <a:avLst/>
          </a:prstGeom>
        </p:spPr>
        <p:txBody>
          <a:bodyPr rtlCol="0">
            <a:noAutofit/>
          </a:bodyPr>
          <a:lstStyle>
            <a:lvl1pPr>
              <a:defRPr sz="2000"/>
            </a:lvl1pPr>
          </a:lstStyle>
          <a:p>
            <a:r>
              <a:rPr lang="en-US" noProof="0" smtClean="0"/>
              <a:t>Click to edit Master title style</a:t>
            </a:r>
            <a:endParaRPr lang="en-US" noProof="0" dirty="0"/>
          </a:p>
        </p:txBody>
      </p:sp>
      <p:sp>
        <p:nvSpPr>
          <p:cNvPr id="4" name="Rectangle 3"/>
          <p:cNvSpPr/>
          <p:nvPr/>
        </p:nvSpPr>
        <p:spPr bwMode="gray">
          <a:xfrm>
            <a:off x="8541850" y="0"/>
            <a:ext cx="3650149" cy="6858000"/>
          </a:xfrm>
          <a:prstGeom prst="rect">
            <a:avLst/>
          </a:prstGeom>
          <a:solidFill>
            <a:schemeClr val="tx1"/>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a:solidFill>
                <a:schemeClr val="bg1"/>
              </a:solidFill>
            </a:endParaRPr>
          </a:p>
        </p:txBody>
      </p:sp>
      <p:pic>
        <p:nvPicPr>
          <p:cNvPr id="7" name="Picture 6">
            <a:extLst>
              <a:ext uri="{FF2B5EF4-FFF2-40B4-BE49-F238E27FC236}">
                <a16:creationId xmlns:a16="http://schemas.microsoft.com/office/drawing/2014/main" id="{0F798E61-B62C-0447-90A2-DFBC655D7C1E}"/>
              </a:ext>
            </a:extLst>
          </p:cNvPr>
          <p:cNvPicPr>
            <a:picLocks noChangeAspect="1"/>
          </p:cNvPicPr>
          <p:nvPr/>
        </p:nvPicPr>
        <p:blipFill>
          <a:blip r:embed="rId6"/>
          <a:stretch>
            <a:fillRect/>
          </a:stretch>
        </p:blipFill>
        <p:spPr>
          <a:xfrm>
            <a:off x="8048060" y="1110136"/>
            <a:ext cx="4637729" cy="4637729"/>
          </a:xfrm>
          <a:prstGeom prst="rect">
            <a:avLst/>
          </a:prstGeom>
        </p:spPr>
      </p:pic>
    </p:spTree>
    <p:extLst>
      <p:ext uri="{BB962C8B-B14F-4D97-AF65-F5344CB8AC3E}">
        <p14:creationId xmlns:p14="http://schemas.microsoft.com/office/powerpoint/2010/main" val="377490727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ntents">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9900" y="402586"/>
            <a:ext cx="7714332" cy="698501"/>
          </a:xfrm>
          <a:prstGeom prst="rect">
            <a:avLst/>
          </a:prstGeom>
        </p:spPr>
        <p:txBody>
          <a:bodyPr rtlCol="0">
            <a:noAutofit/>
          </a:bodyPr>
          <a:lstStyle>
            <a:lvl1pPr>
              <a:defRPr sz="2000"/>
            </a:lvl1pPr>
          </a:lstStyle>
          <a:p>
            <a:r>
              <a:rPr lang="en-US" noProof="0" smtClean="0"/>
              <a:t>Click to edit Master title style</a:t>
            </a:r>
            <a:endParaRPr lang="en-US" noProof="0" dirty="0"/>
          </a:p>
        </p:txBody>
      </p:sp>
      <p:sp>
        <p:nvSpPr>
          <p:cNvPr id="4" name="Rectangle 3"/>
          <p:cNvSpPr/>
          <p:nvPr/>
        </p:nvSpPr>
        <p:spPr bwMode="gray">
          <a:xfrm>
            <a:off x="8541850" y="0"/>
            <a:ext cx="3650149" cy="6858000"/>
          </a:xfrm>
          <a:prstGeom prst="rect">
            <a:avLst/>
          </a:prstGeom>
          <a:solidFill>
            <a:schemeClr val="tx1"/>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a:solidFill>
                <a:schemeClr val="bg1"/>
              </a:solidFill>
            </a:endParaRPr>
          </a:p>
        </p:txBody>
      </p:sp>
      <p:sp>
        <p:nvSpPr>
          <p:cNvPr id="9" name="Picture Placeholder 8"/>
          <p:cNvSpPr>
            <a:spLocks noGrp="1"/>
          </p:cNvSpPr>
          <p:nvPr>
            <p:ph type="pic" sz="quarter" idx="11"/>
          </p:nvPr>
        </p:nvSpPr>
        <p:spPr>
          <a:xfrm>
            <a:off x="8780961" y="1843037"/>
            <a:ext cx="3171926" cy="3171926"/>
          </a:xfrm>
          <a:prstGeom prst="rect">
            <a:avLst/>
          </a:prstGeom>
        </p:spPr>
        <p:txBody>
          <a:bodyPr rtlCol="0">
            <a:noAutofit/>
          </a:bodyPr>
          <a:lstStyle/>
          <a:p>
            <a:pPr lvl="0"/>
            <a:r>
              <a:rPr lang="en-US" noProof="0" smtClean="0"/>
              <a:t>Click icon to add picture</a:t>
            </a:r>
            <a:endParaRPr lang="en-US" noProof="0" dirty="0"/>
          </a:p>
        </p:txBody>
      </p:sp>
      <p:sp>
        <p:nvSpPr>
          <p:cNvPr id="10" name="Text Placeholder 8"/>
          <p:cNvSpPr>
            <a:spLocks noGrp="1"/>
          </p:cNvSpPr>
          <p:nvPr>
            <p:ph type="body" sz="quarter" idx="13"/>
          </p:nvPr>
        </p:nvSpPr>
        <p:spPr>
          <a:xfrm>
            <a:off x="469900" y="736688"/>
            <a:ext cx="771433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smtClean="0"/>
              <a:t>Edit Master text styles</a:t>
            </a:r>
          </a:p>
        </p:txBody>
      </p:sp>
    </p:spTree>
    <p:extLst>
      <p:ext uri="{BB962C8B-B14F-4D97-AF65-F5344CB8AC3E}">
        <p14:creationId xmlns:p14="http://schemas.microsoft.com/office/powerpoint/2010/main" val="392583965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123724761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469899" y="3423545"/>
            <a:ext cx="10418235"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199827320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a:prstGeom prst="rect">
            <a:avLst/>
          </a:prstGeom>
        </p:spPr>
        <p:txBody>
          <a:bodyPr>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39224022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3" hidden="1"/>
          <p:cNvGraphicFramePr>
            <a:graphicFrameLocks noChangeAspect="1"/>
          </p:cNvGraphicFramePr>
          <p:nvPr>
            <p:custDataLst>
              <p:tags r:id="rId17"/>
            </p:custDataLst>
            <p:extLst>
              <p:ext uri="{D42A27DB-BD31-4B8C-83A1-F6EECF244321}">
                <p14:modId xmlns:p14="http://schemas.microsoft.com/office/powerpoint/2010/main" val="3564451143"/>
              </p:ext>
            </p:ext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spid="_x0000_s323567" name="think-cell Slide" r:id="rId18" imgW="360" imgH="360" progId="TCLayout.ActiveDocument.1">
                  <p:embed/>
                </p:oleObj>
              </mc:Choice>
              <mc:Fallback>
                <p:oleObj name="think-cell Slide" r:id="rId18" imgW="360" imgH="360" progId="TCLayout.ActiveDocument.1">
                  <p:embed/>
                  <p:pic>
                    <p:nvPicPr>
                      <p:cNvPr id="0" name="Object 3" hidden="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Title Placeholder 1"/>
          <p:cNvSpPr>
            <a:spLocks noGrp="1"/>
          </p:cNvSpPr>
          <p:nvPr>
            <p:ph type="title"/>
          </p:nvPr>
        </p:nvSpPr>
        <p:spPr bwMode="gray">
          <a:xfrm>
            <a:off x="469900" y="403225"/>
            <a:ext cx="11252200" cy="69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it-IT" smtClean="0"/>
              <a:t>Click to edit Master title style</a:t>
            </a:r>
            <a:endParaRPr lang="en-US" altLang="it-IT"/>
          </a:p>
        </p:txBody>
      </p:sp>
      <p:sp>
        <p:nvSpPr>
          <p:cNvPr id="1029" name="TextBox 10"/>
          <p:cNvSpPr txBox="1">
            <a:spLocks noChangeArrowheads="1"/>
          </p:cNvSpPr>
          <p:nvPr/>
        </p:nvSpPr>
        <p:spPr bwMode="auto">
          <a:xfrm>
            <a:off x="469900" y="6477228"/>
            <a:ext cx="5354638" cy="100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Verdana" panose="020B0604030504040204" pitchFamily="34" charset="0"/>
              </a:defRPr>
            </a:lvl1pPr>
            <a:lvl2pPr marL="742950" indent="-285750">
              <a:defRPr sz="2400">
                <a:solidFill>
                  <a:schemeClr val="tx1"/>
                </a:solidFill>
                <a:latin typeface="Verdana" panose="020B0604030504040204" pitchFamily="34" charset="0"/>
              </a:defRPr>
            </a:lvl2pPr>
            <a:lvl3pPr marL="1143000" indent="-228600">
              <a:defRPr sz="2400">
                <a:solidFill>
                  <a:schemeClr val="tx1"/>
                </a:solidFill>
                <a:latin typeface="Verdana" panose="020B0604030504040204" pitchFamily="34" charset="0"/>
              </a:defRPr>
            </a:lvl3pPr>
            <a:lvl4pPr marL="1600200" indent="-228600">
              <a:defRPr sz="2400">
                <a:solidFill>
                  <a:schemeClr val="tx1"/>
                </a:solidFill>
                <a:latin typeface="Verdana" panose="020B0604030504040204" pitchFamily="34" charset="0"/>
              </a:defRPr>
            </a:lvl4pPr>
            <a:lvl5pPr marL="2057400" indent="-228600">
              <a:defRPr sz="2400">
                <a:solidFill>
                  <a:schemeClr val="tx1"/>
                </a:solidFill>
                <a:latin typeface="Verdana" panose="020B0604030504040204" pitchFamily="34" charset="0"/>
              </a:defRPr>
            </a:lvl5pPr>
            <a:lvl6pPr marL="2514600" indent="-228600" defTabSz="1217613" fontAlgn="base">
              <a:spcBef>
                <a:spcPct val="0"/>
              </a:spcBef>
              <a:spcAft>
                <a:spcPct val="0"/>
              </a:spcAft>
              <a:defRPr sz="2400">
                <a:solidFill>
                  <a:schemeClr val="tx1"/>
                </a:solidFill>
                <a:latin typeface="Verdana" panose="020B0604030504040204" pitchFamily="34" charset="0"/>
              </a:defRPr>
            </a:lvl6pPr>
            <a:lvl7pPr marL="2971800" indent="-228600" defTabSz="1217613" fontAlgn="base">
              <a:spcBef>
                <a:spcPct val="0"/>
              </a:spcBef>
              <a:spcAft>
                <a:spcPct val="0"/>
              </a:spcAft>
              <a:defRPr sz="2400">
                <a:solidFill>
                  <a:schemeClr val="tx1"/>
                </a:solidFill>
                <a:latin typeface="Verdana" panose="020B0604030504040204" pitchFamily="34" charset="0"/>
              </a:defRPr>
            </a:lvl7pPr>
            <a:lvl8pPr marL="3429000" indent="-228600" defTabSz="1217613" fontAlgn="base">
              <a:spcBef>
                <a:spcPct val="0"/>
              </a:spcBef>
              <a:spcAft>
                <a:spcPct val="0"/>
              </a:spcAft>
              <a:defRPr sz="2400">
                <a:solidFill>
                  <a:schemeClr val="tx1"/>
                </a:solidFill>
                <a:latin typeface="Verdana" panose="020B0604030504040204" pitchFamily="34" charset="0"/>
              </a:defRPr>
            </a:lvl8pPr>
            <a:lvl9pPr marL="3886200" indent="-228600" defTabSz="1217613" fontAlgn="base">
              <a:spcBef>
                <a:spcPct val="0"/>
              </a:spcBef>
              <a:spcAft>
                <a:spcPct val="0"/>
              </a:spcAft>
              <a:defRPr sz="2400">
                <a:solidFill>
                  <a:schemeClr val="tx1"/>
                </a:solidFill>
                <a:latin typeface="Verdana" panose="020B0604030504040204" pitchFamily="34" charset="0"/>
              </a:defRPr>
            </a:lvl9pPr>
          </a:lstStyle>
          <a:p>
            <a:pPr eaLnBrk="1" hangingPunct="1">
              <a:defRPr/>
            </a:pPr>
            <a:r>
              <a:rPr lang="de-DE" altLang="it-IT" sz="650" dirty="0">
                <a:solidFill>
                  <a:srgbClr val="313131"/>
                </a:solidFill>
              </a:rPr>
              <a:t>© </a:t>
            </a:r>
            <a:r>
              <a:rPr lang="de-DE" altLang="it-IT" sz="650" dirty="0" smtClean="0">
                <a:solidFill>
                  <a:srgbClr val="313131"/>
                </a:solidFill>
              </a:rPr>
              <a:t>2020 Deloitte</a:t>
            </a:r>
            <a:endParaRPr lang="en-GB" altLang="it-IT" sz="650" dirty="0">
              <a:solidFill>
                <a:srgbClr val="313131"/>
              </a:solidFill>
            </a:endParaRPr>
          </a:p>
        </p:txBody>
      </p:sp>
      <p:sp>
        <p:nvSpPr>
          <p:cNvPr id="6" name="TextBox 5"/>
          <p:cNvSpPr txBox="1"/>
          <p:nvPr/>
        </p:nvSpPr>
        <p:spPr>
          <a:xfrm>
            <a:off x="11410950" y="6477228"/>
            <a:ext cx="307975" cy="100027"/>
          </a:xfrm>
          <a:prstGeom prst="rect">
            <a:avLst/>
          </a:prstGeom>
          <a:noFill/>
        </p:spPr>
        <p:txBody>
          <a:bodyPr lIns="0" tIns="0" rIns="0" bIns="0">
            <a:spAutoFit/>
          </a:bodyPr>
          <a:lstStyle/>
          <a:p>
            <a:pPr algn="r" defTabSz="1219170" eaLnBrk="1" fontAlgn="auto" hangingPunct="1">
              <a:spcBef>
                <a:spcPts val="800"/>
              </a:spcBef>
              <a:spcAft>
                <a:spcPts val="0"/>
              </a:spcAft>
              <a:buSzPct val="100000"/>
              <a:buFont typeface="Arial"/>
              <a:buNone/>
              <a:defRPr/>
            </a:pPr>
            <a:fld id="{277BE668-E10F-424E-838F-5C0075AB8CCC}" type="slidenum">
              <a:rPr lang="en-US" sz="650">
                <a:latin typeface="+mn-lt"/>
              </a:rPr>
              <a:pPr algn="r" defTabSz="1219170" eaLnBrk="1" fontAlgn="auto" hangingPunct="1">
                <a:spcBef>
                  <a:spcPts val="800"/>
                </a:spcBef>
                <a:spcAft>
                  <a:spcPts val="0"/>
                </a:spcAft>
                <a:buSzPct val="100000"/>
                <a:buFont typeface="Arial"/>
                <a:buNone/>
                <a:defRPr/>
              </a:pPr>
              <a:t>‹#›</a:t>
            </a:fld>
            <a:endParaRPr lang="en-US" sz="650" dirty="0">
              <a:latin typeface="+mn-lt"/>
            </a:endParaRP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67" r:id="rId3"/>
    <p:sldLayoutId id="2147483785" r:id="rId4"/>
    <p:sldLayoutId id="2147483793" r:id="rId5"/>
    <p:sldLayoutId id="2147483792" r:id="rId6"/>
    <p:sldLayoutId id="2147483790" r:id="rId7"/>
    <p:sldLayoutId id="2147483786" r:id="rId8"/>
    <p:sldLayoutId id="2147483787" r:id="rId9"/>
    <p:sldLayoutId id="2147483788" r:id="rId10"/>
    <p:sldLayoutId id="2147483789" r:id="rId11"/>
    <p:sldLayoutId id="2147483791" r:id="rId12"/>
    <p:sldLayoutId id="2147483794" r:id="rId13"/>
    <p:sldLayoutId id="2147483800" r:id="rId14"/>
  </p:sldLayoutIdLst>
  <p:transition>
    <p:fade/>
  </p:transition>
  <p:hf hdr="0" dt="0"/>
  <p:txStyles>
    <p:titleStyle>
      <a:lvl1pPr algn="l" defTabSz="1217613" rtl="0" eaLnBrk="1" fontAlgn="base" hangingPunct="1">
        <a:spcBef>
          <a:spcPct val="0"/>
        </a:spcBef>
        <a:spcAft>
          <a:spcPct val="0"/>
        </a:spcAft>
        <a:defRPr sz="2000" kern="1200">
          <a:solidFill>
            <a:schemeClr val="tx1"/>
          </a:solidFill>
          <a:latin typeface="+mj-lt"/>
          <a:ea typeface="+mj-ea"/>
          <a:cs typeface="+mj-cs"/>
        </a:defRPr>
      </a:lvl1pPr>
      <a:lvl2pPr algn="l" defTabSz="1217613" rtl="0" eaLnBrk="1" fontAlgn="base" hangingPunct="1">
        <a:spcBef>
          <a:spcPct val="0"/>
        </a:spcBef>
        <a:spcAft>
          <a:spcPct val="0"/>
        </a:spcAft>
        <a:defRPr sz="2000">
          <a:solidFill>
            <a:schemeClr val="tx1"/>
          </a:solidFill>
          <a:latin typeface="Verdana" panose="020B0604030504040204" pitchFamily="34" charset="0"/>
        </a:defRPr>
      </a:lvl2pPr>
      <a:lvl3pPr algn="l" defTabSz="1217613" rtl="0" eaLnBrk="1" fontAlgn="base" hangingPunct="1">
        <a:spcBef>
          <a:spcPct val="0"/>
        </a:spcBef>
        <a:spcAft>
          <a:spcPct val="0"/>
        </a:spcAft>
        <a:defRPr sz="2000">
          <a:solidFill>
            <a:schemeClr val="tx1"/>
          </a:solidFill>
          <a:latin typeface="Verdana" panose="020B0604030504040204" pitchFamily="34" charset="0"/>
        </a:defRPr>
      </a:lvl3pPr>
      <a:lvl4pPr algn="l" defTabSz="1217613" rtl="0" eaLnBrk="1" fontAlgn="base" hangingPunct="1">
        <a:spcBef>
          <a:spcPct val="0"/>
        </a:spcBef>
        <a:spcAft>
          <a:spcPct val="0"/>
        </a:spcAft>
        <a:defRPr sz="2000">
          <a:solidFill>
            <a:schemeClr val="tx1"/>
          </a:solidFill>
          <a:latin typeface="Verdana" panose="020B0604030504040204" pitchFamily="34" charset="0"/>
        </a:defRPr>
      </a:lvl4pPr>
      <a:lvl5pPr algn="l" defTabSz="1217613" rtl="0" eaLnBrk="1" fontAlgn="base" hangingPunct="1">
        <a:spcBef>
          <a:spcPct val="0"/>
        </a:spcBef>
        <a:spcAft>
          <a:spcPct val="0"/>
        </a:spcAft>
        <a:defRPr sz="2000">
          <a:solidFill>
            <a:schemeClr val="tx1"/>
          </a:solidFill>
          <a:latin typeface="Verdana" panose="020B0604030504040204" pitchFamily="34" charset="0"/>
        </a:defRPr>
      </a:lvl5pPr>
      <a:lvl6pPr marL="457200" algn="l" defTabSz="1217613" rtl="0" eaLnBrk="1" fontAlgn="base" hangingPunct="1">
        <a:spcBef>
          <a:spcPct val="0"/>
        </a:spcBef>
        <a:spcAft>
          <a:spcPct val="0"/>
        </a:spcAft>
        <a:defRPr sz="2000">
          <a:solidFill>
            <a:schemeClr val="tx1"/>
          </a:solidFill>
          <a:latin typeface="Verdana" panose="020B0604030504040204" pitchFamily="34" charset="0"/>
        </a:defRPr>
      </a:lvl6pPr>
      <a:lvl7pPr marL="914400" algn="l" defTabSz="1217613" rtl="0" eaLnBrk="1" fontAlgn="base" hangingPunct="1">
        <a:spcBef>
          <a:spcPct val="0"/>
        </a:spcBef>
        <a:spcAft>
          <a:spcPct val="0"/>
        </a:spcAft>
        <a:defRPr sz="2000">
          <a:solidFill>
            <a:schemeClr val="tx1"/>
          </a:solidFill>
          <a:latin typeface="Verdana" panose="020B0604030504040204" pitchFamily="34" charset="0"/>
        </a:defRPr>
      </a:lvl7pPr>
      <a:lvl8pPr marL="1371600" algn="l" defTabSz="1217613" rtl="0" eaLnBrk="1" fontAlgn="base" hangingPunct="1">
        <a:spcBef>
          <a:spcPct val="0"/>
        </a:spcBef>
        <a:spcAft>
          <a:spcPct val="0"/>
        </a:spcAft>
        <a:defRPr sz="2000">
          <a:solidFill>
            <a:schemeClr val="tx1"/>
          </a:solidFill>
          <a:latin typeface="Verdana" panose="020B0604030504040204" pitchFamily="34" charset="0"/>
        </a:defRPr>
      </a:lvl8pPr>
      <a:lvl9pPr marL="1828800" algn="l" defTabSz="1217613" rtl="0" eaLnBrk="1" fontAlgn="base" hangingPunct="1">
        <a:spcBef>
          <a:spcPct val="0"/>
        </a:spcBef>
        <a:spcAft>
          <a:spcPct val="0"/>
        </a:spcAft>
        <a:defRPr sz="2000">
          <a:solidFill>
            <a:schemeClr val="tx1"/>
          </a:solidFill>
          <a:latin typeface="Verdana" panose="020B0604030504040204" pitchFamily="34" charset="0"/>
        </a:defRPr>
      </a:lvl9pPr>
    </p:titleStyle>
    <p:bodyStyle>
      <a:lvl1pPr algn="l" defTabSz="1217613" rtl="0" eaLnBrk="1" fontAlgn="base" hangingPunct="1">
        <a:spcBef>
          <a:spcPct val="0"/>
        </a:spcBef>
        <a:spcAft>
          <a:spcPts val="1338"/>
        </a:spcAft>
        <a:buSzPct val="100000"/>
        <a:buFont typeface="Arial" panose="020B0604020202020204" pitchFamily="34" charset="0"/>
        <a:defRPr sz="1200" kern="1200">
          <a:solidFill>
            <a:schemeClr val="tx1"/>
          </a:solidFill>
          <a:latin typeface="+mn-lt"/>
          <a:ea typeface="+mn-ea"/>
          <a:cs typeface="+mn-cs"/>
        </a:defRPr>
      </a:lvl1pPr>
      <a:lvl2pPr algn="l" defTabSz="1217613" rtl="0" eaLnBrk="1" fontAlgn="base" hangingPunct="1">
        <a:spcBef>
          <a:spcPct val="0"/>
        </a:spcBef>
        <a:spcAft>
          <a:spcPts val="1338"/>
        </a:spcAft>
        <a:buSzPct val="100000"/>
        <a:buFont typeface="Arial" panose="020B0604020202020204" pitchFamily="34" charset="0"/>
        <a:defRPr lang="en-US" sz="1200" b="1" kern="1200" dirty="0">
          <a:solidFill>
            <a:schemeClr val="tx1"/>
          </a:solidFill>
          <a:latin typeface="+mn-lt"/>
          <a:ea typeface="+mn-ea"/>
          <a:cs typeface="+mn-cs"/>
        </a:defRPr>
      </a:lvl2pPr>
      <a:lvl3pPr marL="180000" indent="-180000" algn="l" defTabSz="1217613" rtl="0" eaLnBrk="1" fontAlgn="base" hangingPunct="1">
        <a:spcBef>
          <a:spcPct val="0"/>
        </a:spcBef>
        <a:spcAft>
          <a:spcPts val="1338"/>
        </a:spcAft>
        <a:buSzPct val="100000"/>
        <a:buFont typeface="Wingdings" panose="05000000000000000000" pitchFamily="2" charset="2"/>
        <a:buChar char="§"/>
        <a:defRPr lang="en-US" sz="1200" kern="1200" dirty="0">
          <a:solidFill>
            <a:schemeClr val="tx1"/>
          </a:solidFill>
          <a:latin typeface="+mn-lt"/>
          <a:ea typeface="+mn-ea"/>
          <a:cs typeface="+mn-cs"/>
        </a:defRPr>
      </a:lvl3pPr>
      <a:lvl4pPr marL="360000" indent="-180000" algn="l" defTabSz="1217613" rtl="0" eaLnBrk="1" fontAlgn="base" hangingPunct="1">
        <a:spcBef>
          <a:spcPct val="0"/>
        </a:spcBef>
        <a:spcAft>
          <a:spcPts val="1338"/>
        </a:spcAft>
        <a:buSzPct val="100000"/>
        <a:buFont typeface="Verdana" panose="020B0604030504040204" pitchFamily="34" charset="0"/>
        <a:buChar char="­"/>
        <a:defRPr lang="en-US" sz="1200" kern="1200" dirty="0">
          <a:solidFill>
            <a:schemeClr val="tx1"/>
          </a:solidFill>
          <a:latin typeface="+mn-lt"/>
          <a:ea typeface="+mn-ea"/>
          <a:cs typeface="+mn-cs"/>
        </a:defRPr>
      </a:lvl4pPr>
      <a:lvl5pPr marL="540000" indent="-180000" algn="l" defTabSz="1063625" rtl="0" eaLnBrk="1" fontAlgn="base" hangingPunct="1">
        <a:spcBef>
          <a:spcPct val="0"/>
        </a:spcBef>
        <a:spcAft>
          <a:spcPts val="1338"/>
        </a:spcAft>
        <a:buSzPct val="100000"/>
        <a:buFont typeface="Courier New" panose="02070309020205020404" pitchFamily="49" charset="0"/>
        <a:buChar char="o"/>
        <a:defRPr lang="en-US" sz="1200" kern="1200" dirty="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chart" Target="../charts/chart1.xml"/><Relationship Id="rId2" Type="http://schemas.openxmlformats.org/officeDocument/2006/relationships/tags" Target="../tags/tag9.xml"/><Relationship Id="rId1" Type="http://schemas.openxmlformats.org/officeDocument/2006/relationships/vmlDrawing" Target="../drawings/vmlDrawing7.vml"/><Relationship Id="rId6" Type="http://schemas.openxmlformats.org/officeDocument/2006/relationships/image" Target="../media/image8.emf"/><Relationship Id="rId5" Type="http://schemas.openxmlformats.org/officeDocument/2006/relationships/oleObject" Target="../embeddings/oleObject9.bin"/><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chart" Target="../charts/chart2.xml"/><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8.emf"/><Relationship Id="rId5" Type="http://schemas.openxmlformats.org/officeDocument/2006/relationships/oleObject" Target="../embeddings/oleObject10.bin"/><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37688497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94043" name="think-cell Slide" r:id="rId5" imgW="493" imgH="496" progId="TCLayout.ActiveDocument.1">
                  <p:embed/>
                </p:oleObj>
              </mc:Choice>
              <mc:Fallback>
                <p:oleObj name="think-cell Slide" r:id="rId5" imgW="493" imgH="49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bwMode="gray">
          <a:xfrm>
            <a:off x="0" y="0"/>
            <a:ext cx="158750" cy="158750"/>
          </a:xfrm>
          <a:prstGeom prst="rect">
            <a:avLst/>
          </a:prstGeom>
          <a:noFill/>
          <a:ln w="9525" algn="ctr">
            <a:noFill/>
            <a:miter lim="800000"/>
            <a:headEnd/>
            <a:tailEnd/>
          </a:ln>
        </p:spPr>
        <p:txBody>
          <a:bodyPr vert="horz" wrap="none" lIns="0" tIns="0" rIns="0" bIns="0" numCol="1" spcCol="0" rtlCol="0" anchor="t" anchorCtr="0">
            <a:noAutofit/>
          </a:bodyPr>
          <a:lstStyle/>
          <a:p>
            <a:pPr algn="ctr">
              <a:spcAft>
                <a:spcPts val="300"/>
              </a:spcAft>
            </a:pPr>
            <a:endParaRPr lang="en-US" sz="2000" b="1" dirty="0" smtClean="0">
              <a:ea typeface="+mj-ea"/>
              <a:cs typeface="+mj-cs"/>
              <a:sym typeface="Verdana" panose="020B0604030504040204" pitchFamily="34" charset="0"/>
            </a:endParaRPr>
          </a:p>
        </p:txBody>
      </p:sp>
      <p:graphicFrame>
        <p:nvGraphicFramePr>
          <p:cNvPr id="72" name="Chart 71"/>
          <p:cNvGraphicFramePr>
            <a:graphicFrameLocks/>
          </p:cNvGraphicFramePr>
          <p:nvPr>
            <p:extLst>
              <p:ext uri="{D42A27DB-BD31-4B8C-83A1-F6EECF244321}">
                <p14:modId xmlns:p14="http://schemas.microsoft.com/office/powerpoint/2010/main" val="1290185990"/>
              </p:ext>
            </p:extLst>
          </p:nvPr>
        </p:nvGraphicFramePr>
        <p:xfrm>
          <a:off x="3332768" y="3928014"/>
          <a:ext cx="5781202" cy="2611194"/>
        </p:xfrm>
        <a:graphic>
          <a:graphicData uri="http://schemas.openxmlformats.org/drawingml/2006/chart">
            <c:chart xmlns:c="http://schemas.openxmlformats.org/drawingml/2006/chart" xmlns:r="http://schemas.openxmlformats.org/officeDocument/2006/relationships" r:id="rId7"/>
          </a:graphicData>
        </a:graphic>
      </p:graphicFrame>
      <p:sp>
        <p:nvSpPr>
          <p:cNvPr id="5" name="Text Placeholder 4"/>
          <p:cNvSpPr>
            <a:spLocks noGrp="1"/>
          </p:cNvSpPr>
          <p:nvPr>
            <p:ph type="body" sz="quarter" idx="13"/>
          </p:nvPr>
        </p:nvSpPr>
        <p:spPr/>
        <p:txBody>
          <a:bodyPr/>
          <a:lstStyle/>
          <a:p>
            <a:r>
              <a:rPr lang="en-US" dirty="0" smtClean="0"/>
              <a:t>Italy</a:t>
            </a:r>
            <a:endParaRPr lang="en-US" dirty="0"/>
          </a:p>
        </p:txBody>
      </p:sp>
      <p:sp>
        <p:nvSpPr>
          <p:cNvPr id="2" name="Title 1"/>
          <p:cNvSpPr>
            <a:spLocks noGrp="1"/>
          </p:cNvSpPr>
          <p:nvPr>
            <p:ph type="title"/>
          </p:nvPr>
        </p:nvSpPr>
        <p:spPr/>
        <p:txBody>
          <a:bodyPr/>
          <a:lstStyle/>
          <a:p>
            <a:r>
              <a:rPr lang="en-US" b="1" dirty="0" smtClean="0"/>
              <a:t>Deloitte Global </a:t>
            </a:r>
            <a:r>
              <a:rPr lang="en-US" b="1" dirty="0"/>
              <a:t>State of the Consumer </a:t>
            </a:r>
            <a:r>
              <a:rPr lang="en-US" b="1" dirty="0" smtClean="0"/>
              <a:t>Tracker W1</a:t>
            </a:r>
            <a:endParaRPr lang="en-US" dirty="0"/>
          </a:p>
        </p:txBody>
      </p:sp>
      <p:sp>
        <p:nvSpPr>
          <p:cNvPr id="7" name="Rectangle 6"/>
          <p:cNvSpPr/>
          <p:nvPr/>
        </p:nvSpPr>
        <p:spPr bwMode="gray">
          <a:xfrm>
            <a:off x="469899" y="1166037"/>
            <a:ext cx="2699281" cy="1853516"/>
          </a:xfrm>
          <a:prstGeom prst="rect">
            <a:avLst/>
          </a:prstGeom>
          <a:noFill/>
          <a:ln w="9525" algn="ctr">
            <a:noFill/>
            <a:miter lim="800000"/>
            <a:headEnd/>
            <a:tailEnd/>
          </a:ln>
        </p:spPr>
        <p:txBody>
          <a:bodyPr wrap="square" lIns="36000" tIns="36000" rIns="36000" bIns="36000" rtlCol="0" anchor="t"/>
          <a:lstStyle/>
          <a:p>
            <a:pPr>
              <a:spcAft>
                <a:spcPts val="300"/>
              </a:spcAft>
            </a:pPr>
            <a:r>
              <a:rPr lang="en-US" sz="1100" dirty="0"/>
              <a:t>This bi-weekly study is fielded using an online panel where consumers over 18 </a:t>
            </a:r>
            <a:r>
              <a:rPr lang="en-US" sz="1100" dirty="0" err="1"/>
              <a:t>y.o</a:t>
            </a:r>
            <a:r>
              <a:rPr lang="en-US" sz="1100" dirty="0"/>
              <a:t>. are invited to complete the survey (translated into local </a:t>
            </a:r>
            <a:r>
              <a:rPr lang="en-US" sz="1100" dirty="0" smtClean="0"/>
              <a:t>languages</a:t>
            </a:r>
            <a:r>
              <a:rPr lang="en-US" sz="1100" dirty="0"/>
              <a:t>) via email. It is fielded in 13 countries (1.000 respondents per country/wave) and designed to be nationally representative of the overall population of each market.</a:t>
            </a:r>
          </a:p>
        </p:txBody>
      </p:sp>
      <p:sp>
        <p:nvSpPr>
          <p:cNvPr id="8" name="Rectangle 7"/>
          <p:cNvSpPr/>
          <p:nvPr/>
        </p:nvSpPr>
        <p:spPr bwMode="gray">
          <a:xfrm>
            <a:off x="469900" y="2873830"/>
            <a:ext cx="2700812" cy="288000"/>
          </a:xfrm>
          <a:prstGeom prst="rect">
            <a:avLst/>
          </a:prstGeom>
          <a:solidFill>
            <a:srgbClr val="ED8B00"/>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Health concerns</a:t>
            </a:r>
          </a:p>
        </p:txBody>
      </p:sp>
      <p:sp>
        <p:nvSpPr>
          <p:cNvPr id="9" name="Rectangle 8"/>
          <p:cNvSpPr/>
          <p:nvPr/>
        </p:nvSpPr>
        <p:spPr bwMode="gray">
          <a:xfrm>
            <a:off x="469899" y="4333085"/>
            <a:ext cx="2700813" cy="435316"/>
          </a:xfrm>
          <a:prstGeom prst="rect">
            <a:avLst/>
          </a:prstGeom>
          <a:solidFill>
            <a:srgbClr val="ED8B00"/>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Financial concerns</a:t>
            </a:r>
          </a:p>
        </p:txBody>
      </p:sp>
      <p:sp>
        <p:nvSpPr>
          <p:cNvPr id="10" name="Rectangle 9"/>
          <p:cNvSpPr/>
          <p:nvPr/>
        </p:nvSpPr>
        <p:spPr>
          <a:xfrm>
            <a:off x="530059" y="3214217"/>
            <a:ext cx="1780317" cy="600164"/>
          </a:xfrm>
          <a:prstGeom prst="rect">
            <a:avLst/>
          </a:prstGeom>
        </p:spPr>
        <p:txBody>
          <a:bodyPr wrap="square">
            <a:spAutoFit/>
          </a:bodyPr>
          <a:lstStyle/>
          <a:p>
            <a:r>
              <a:rPr lang="en-US" sz="1100" dirty="0">
                <a:solidFill>
                  <a:srgbClr val="000000"/>
                </a:solidFill>
              </a:rPr>
              <a:t>I'm concerned about my </a:t>
            </a:r>
            <a:r>
              <a:rPr lang="en-US" sz="1100" b="1" dirty="0">
                <a:solidFill>
                  <a:srgbClr val="000000"/>
                </a:solidFill>
              </a:rPr>
              <a:t>physical wellbeing</a:t>
            </a:r>
            <a:endParaRPr lang="en-US" sz="1100" b="1" dirty="0"/>
          </a:p>
        </p:txBody>
      </p:sp>
      <p:sp>
        <p:nvSpPr>
          <p:cNvPr id="11" name="Rectangle 10"/>
          <p:cNvSpPr/>
          <p:nvPr/>
        </p:nvSpPr>
        <p:spPr>
          <a:xfrm>
            <a:off x="530059" y="3807398"/>
            <a:ext cx="1738911" cy="430887"/>
          </a:xfrm>
          <a:prstGeom prst="rect">
            <a:avLst/>
          </a:prstGeom>
        </p:spPr>
        <p:txBody>
          <a:bodyPr wrap="square">
            <a:spAutoFit/>
          </a:bodyPr>
          <a:lstStyle/>
          <a:p>
            <a:r>
              <a:rPr lang="en-US" sz="1100" dirty="0">
                <a:solidFill>
                  <a:srgbClr val="000000"/>
                </a:solidFill>
              </a:rPr>
              <a:t>I’m </a:t>
            </a:r>
            <a:r>
              <a:rPr lang="en-US" sz="1100" b="1" dirty="0">
                <a:solidFill>
                  <a:srgbClr val="000000"/>
                </a:solidFill>
              </a:rPr>
              <a:t>more anxious </a:t>
            </a:r>
            <a:r>
              <a:rPr lang="en-US" sz="1100" dirty="0">
                <a:solidFill>
                  <a:srgbClr val="000000"/>
                </a:solidFill>
              </a:rPr>
              <a:t>than I was last week</a:t>
            </a:r>
            <a:endParaRPr lang="en-US" sz="1100" dirty="0"/>
          </a:p>
        </p:txBody>
      </p:sp>
      <p:sp>
        <p:nvSpPr>
          <p:cNvPr id="12" name="Rectangle 11"/>
          <p:cNvSpPr/>
          <p:nvPr/>
        </p:nvSpPr>
        <p:spPr bwMode="gray">
          <a:xfrm>
            <a:off x="2215068" y="329885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rgbClr val="ED8B00"/>
                </a:solidFill>
              </a:rPr>
              <a:t>56%</a:t>
            </a:r>
          </a:p>
        </p:txBody>
      </p:sp>
      <p:sp>
        <p:nvSpPr>
          <p:cNvPr id="13" name="Rectangle 12"/>
          <p:cNvSpPr/>
          <p:nvPr/>
        </p:nvSpPr>
        <p:spPr bwMode="gray">
          <a:xfrm>
            <a:off x="2215068" y="380739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rgbClr val="ED8B00"/>
                </a:solidFill>
              </a:rPr>
              <a:t>43%</a:t>
            </a:r>
          </a:p>
        </p:txBody>
      </p:sp>
      <p:sp>
        <p:nvSpPr>
          <p:cNvPr id="14" name="Rectangle 13"/>
          <p:cNvSpPr/>
          <p:nvPr/>
        </p:nvSpPr>
        <p:spPr>
          <a:xfrm>
            <a:off x="469899" y="4767794"/>
            <a:ext cx="1799071" cy="600164"/>
          </a:xfrm>
          <a:prstGeom prst="rect">
            <a:avLst/>
          </a:prstGeom>
        </p:spPr>
        <p:txBody>
          <a:bodyPr wrap="square">
            <a:spAutoFit/>
          </a:bodyPr>
          <a:lstStyle/>
          <a:p>
            <a:r>
              <a:rPr lang="en-US" sz="1100" dirty="0">
                <a:solidFill>
                  <a:srgbClr val="000000"/>
                </a:solidFill>
              </a:rPr>
              <a:t>I'm concerned I will not be able to </a:t>
            </a:r>
            <a:r>
              <a:rPr lang="en-US" sz="1100" b="1" dirty="0">
                <a:solidFill>
                  <a:srgbClr val="000000"/>
                </a:solidFill>
              </a:rPr>
              <a:t>make </a:t>
            </a:r>
            <a:r>
              <a:rPr lang="en-US" sz="1100" b="1" dirty="0" smtClean="0">
                <a:solidFill>
                  <a:srgbClr val="000000"/>
                </a:solidFill>
              </a:rPr>
              <a:t>upcoming </a:t>
            </a:r>
            <a:r>
              <a:rPr lang="en-US" sz="1100" b="1" dirty="0">
                <a:solidFill>
                  <a:srgbClr val="000000"/>
                </a:solidFill>
              </a:rPr>
              <a:t>payments</a:t>
            </a:r>
            <a:endParaRPr lang="en-US" sz="1100" b="1" dirty="0"/>
          </a:p>
        </p:txBody>
      </p:sp>
      <p:sp>
        <p:nvSpPr>
          <p:cNvPr id="15" name="Rectangle 14"/>
          <p:cNvSpPr/>
          <p:nvPr/>
        </p:nvSpPr>
        <p:spPr>
          <a:xfrm>
            <a:off x="469899" y="5360975"/>
            <a:ext cx="1738911" cy="430887"/>
          </a:xfrm>
          <a:prstGeom prst="rect">
            <a:avLst/>
          </a:prstGeom>
        </p:spPr>
        <p:txBody>
          <a:bodyPr wrap="square">
            <a:spAutoFit/>
          </a:bodyPr>
          <a:lstStyle/>
          <a:p>
            <a:r>
              <a:rPr lang="en-US" sz="1100" dirty="0">
                <a:solidFill>
                  <a:srgbClr val="000000"/>
                </a:solidFill>
              </a:rPr>
              <a:t>I'm </a:t>
            </a:r>
            <a:r>
              <a:rPr lang="en-US" sz="1100" b="1" dirty="0">
                <a:solidFill>
                  <a:srgbClr val="000000"/>
                </a:solidFill>
              </a:rPr>
              <a:t>delaying large </a:t>
            </a:r>
            <a:r>
              <a:rPr lang="en-US" sz="1100" b="1" dirty="0" smtClean="0">
                <a:solidFill>
                  <a:srgbClr val="000000"/>
                </a:solidFill>
              </a:rPr>
              <a:t>purchases</a:t>
            </a:r>
            <a:endParaRPr lang="en-US" sz="1100" b="1" dirty="0"/>
          </a:p>
        </p:txBody>
      </p:sp>
      <p:sp>
        <p:nvSpPr>
          <p:cNvPr id="16" name="Rectangle 15"/>
          <p:cNvSpPr/>
          <p:nvPr/>
        </p:nvSpPr>
        <p:spPr bwMode="gray">
          <a:xfrm>
            <a:off x="2154908" y="4852433"/>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rgbClr val="ED8B00"/>
                </a:solidFill>
              </a:rPr>
              <a:t>43%</a:t>
            </a:r>
          </a:p>
        </p:txBody>
      </p:sp>
      <p:sp>
        <p:nvSpPr>
          <p:cNvPr id="17" name="Rectangle 16"/>
          <p:cNvSpPr/>
          <p:nvPr/>
        </p:nvSpPr>
        <p:spPr bwMode="gray">
          <a:xfrm>
            <a:off x="2154908" y="5360975"/>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rgbClr val="ED8B00"/>
                </a:solidFill>
              </a:rPr>
              <a:t>52%</a:t>
            </a:r>
          </a:p>
        </p:txBody>
      </p:sp>
      <p:sp>
        <p:nvSpPr>
          <p:cNvPr id="18" name="Rectangle 17"/>
          <p:cNvSpPr/>
          <p:nvPr/>
        </p:nvSpPr>
        <p:spPr>
          <a:xfrm>
            <a:off x="469899" y="5818397"/>
            <a:ext cx="1738911" cy="600164"/>
          </a:xfrm>
          <a:prstGeom prst="rect">
            <a:avLst/>
          </a:prstGeom>
        </p:spPr>
        <p:txBody>
          <a:bodyPr wrap="square">
            <a:spAutoFit/>
          </a:bodyPr>
          <a:lstStyle/>
          <a:p>
            <a:r>
              <a:rPr lang="en-US" sz="1100" dirty="0">
                <a:solidFill>
                  <a:srgbClr val="000000"/>
                </a:solidFill>
              </a:rPr>
              <a:t>To what extent are you concerned about </a:t>
            </a:r>
            <a:r>
              <a:rPr lang="en-US" sz="1100" b="1" dirty="0">
                <a:solidFill>
                  <a:srgbClr val="000000"/>
                </a:solidFill>
              </a:rPr>
              <a:t>losing your </a:t>
            </a:r>
            <a:r>
              <a:rPr lang="en-US" sz="1100" b="1" dirty="0" smtClean="0">
                <a:solidFill>
                  <a:srgbClr val="000000"/>
                </a:solidFill>
              </a:rPr>
              <a:t>job</a:t>
            </a:r>
            <a:endParaRPr lang="en-US" sz="1100" b="1" dirty="0">
              <a:solidFill>
                <a:srgbClr val="000000"/>
              </a:solidFill>
            </a:endParaRPr>
          </a:p>
        </p:txBody>
      </p:sp>
      <p:sp>
        <p:nvSpPr>
          <p:cNvPr id="19" name="Rectangle 18"/>
          <p:cNvSpPr/>
          <p:nvPr/>
        </p:nvSpPr>
        <p:spPr bwMode="gray">
          <a:xfrm>
            <a:off x="2154908" y="590303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rgbClr val="ED8B00"/>
                </a:solidFill>
              </a:rPr>
              <a:t>48%</a:t>
            </a:r>
          </a:p>
        </p:txBody>
      </p:sp>
      <p:sp>
        <p:nvSpPr>
          <p:cNvPr id="20" name="Rectangle 19"/>
          <p:cNvSpPr/>
          <p:nvPr/>
        </p:nvSpPr>
        <p:spPr bwMode="gray">
          <a:xfrm>
            <a:off x="469899" y="2873830"/>
            <a:ext cx="2700813" cy="1364455"/>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1" name="Rectangle 20"/>
          <p:cNvSpPr/>
          <p:nvPr/>
        </p:nvSpPr>
        <p:spPr bwMode="gray">
          <a:xfrm>
            <a:off x="469899" y="4333085"/>
            <a:ext cx="2700813" cy="2079747"/>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2" name="Rectangle 21"/>
          <p:cNvSpPr/>
          <p:nvPr/>
        </p:nvSpPr>
        <p:spPr bwMode="gray">
          <a:xfrm>
            <a:off x="3332769" y="975381"/>
            <a:ext cx="2334106" cy="450000"/>
          </a:xfrm>
          <a:prstGeom prst="rect">
            <a:avLst/>
          </a:prstGeom>
          <a:solidFill>
            <a:schemeClr val="accent4"/>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I would feel safe…</a:t>
            </a:r>
          </a:p>
        </p:txBody>
      </p:sp>
      <p:sp>
        <p:nvSpPr>
          <p:cNvPr id="23" name="Rectangle 22"/>
          <p:cNvSpPr/>
          <p:nvPr/>
        </p:nvSpPr>
        <p:spPr bwMode="gray">
          <a:xfrm>
            <a:off x="3332768" y="975381"/>
            <a:ext cx="2334107" cy="2533674"/>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4" name="Rectangle 23"/>
          <p:cNvSpPr/>
          <p:nvPr/>
        </p:nvSpPr>
        <p:spPr>
          <a:xfrm>
            <a:off x="3383150" y="2316074"/>
            <a:ext cx="1738911" cy="261610"/>
          </a:xfrm>
          <a:prstGeom prst="rect">
            <a:avLst/>
          </a:prstGeom>
        </p:spPr>
        <p:txBody>
          <a:bodyPr wrap="square">
            <a:spAutoFit/>
          </a:bodyPr>
          <a:lstStyle/>
          <a:p>
            <a:r>
              <a:rPr lang="en-US" sz="1100" dirty="0" smtClean="0">
                <a:solidFill>
                  <a:srgbClr val="000000"/>
                </a:solidFill>
              </a:rPr>
              <a:t>Staying in a </a:t>
            </a:r>
            <a:r>
              <a:rPr lang="en-US" sz="1100" b="1" dirty="0" smtClean="0">
                <a:solidFill>
                  <a:srgbClr val="000000"/>
                </a:solidFill>
              </a:rPr>
              <a:t>hotel</a:t>
            </a:r>
            <a:endParaRPr lang="en-US" sz="1100" b="1" dirty="0"/>
          </a:p>
        </p:txBody>
      </p:sp>
      <p:sp>
        <p:nvSpPr>
          <p:cNvPr id="25" name="Rectangle 24"/>
          <p:cNvSpPr/>
          <p:nvPr/>
        </p:nvSpPr>
        <p:spPr bwMode="gray">
          <a:xfrm>
            <a:off x="4724444" y="223143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4"/>
                </a:solidFill>
              </a:rPr>
              <a:t>21%</a:t>
            </a:r>
          </a:p>
        </p:txBody>
      </p:sp>
      <p:sp>
        <p:nvSpPr>
          <p:cNvPr id="26" name="Rectangle 25"/>
          <p:cNvSpPr/>
          <p:nvPr/>
        </p:nvSpPr>
        <p:spPr>
          <a:xfrm>
            <a:off x="3383150" y="1693145"/>
            <a:ext cx="1738911" cy="261610"/>
          </a:xfrm>
          <a:prstGeom prst="rect">
            <a:avLst/>
          </a:prstGeom>
        </p:spPr>
        <p:txBody>
          <a:bodyPr wrap="square">
            <a:spAutoFit/>
          </a:bodyPr>
          <a:lstStyle/>
          <a:p>
            <a:r>
              <a:rPr lang="en-US" sz="1100" dirty="0" smtClean="0">
                <a:solidFill>
                  <a:srgbClr val="000000"/>
                </a:solidFill>
              </a:rPr>
              <a:t>Taking a </a:t>
            </a:r>
            <a:r>
              <a:rPr lang="en-US" sz="1100" b="1" dirty="0" smtClean="0">
                <a:solidFill>
                  <a:srgbClr val="000000"/>
                </a:solidFill>
              </a:rPr>
              <a:t>flight</a:t>
            </a:r>
            <a:endParaRPr lang="en-US" sz="1100" b="1" dirty="0"/>
          </a:p>
        </p:txBody>
      </p:sp>
      <p:sp>
        <p:nvSpPr>
          <p:cNvPr id="27" name="Rectangle 26"/>
          <p:cNvSpPr/>
          <p:nvPr/>
        </p:nvSpPr>
        <p:spPr bwMode="gray">
          <a:xfrm>
            <a:off x="4724444" y="160850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4"/>
                </a:solidFill>
              </a:rPr>
              <a:t>19%</a:t>
            </a:r>
          </a:p>
        </p:txBody>
      </p:sp>
      <p:sp>
        <p:nvSpPr>
          <p:cNvPr id="28" name="Rectangle 27"/>
          <p:cNvSpPr/>
          <p:nvPr/>
        </p:nvSpPr>
        <p:spPr>
          <a:xfrm>
            <a:off x="3383150" y="3027825"/>
            <a:ext cx="1738911" cy="261610"/>
          </a:xfrm>
          <a:prstGeom prst="rect">
            <a:avLst/>
          </a:prstGeom>
        </p:spPr>
        <p:txBody>
          <a:bodyPr wrap="square">
            <a:spAutoFit/>
          </a:bodyPr>
          <a:lstStyle/>
          <a:p>
            <a:r>
              <a:rPr lang="en-US" sz="1100" dirty="0" smtClean="0">
                <a:solidFill>
                  <a:srgbClr val="000000"/>
                </a:solidFill>
              </a:rPr>
              <a:t>Going to the </a:t>
            </a:r>
            <a:r>
              <a:rPr lang="en-US" sz="1100" b="1" dirty="0" smtClean="0">
                <a:solidFill>
                  <a:srgbClr val="000000"/>
                </a:solidFill>
              </a:rPr>
              <a:t>store</a:t>
            </a:r>
            <a:endParaRPr lang="en-US" sz="1100" b="1" dirty="0"/>
          </a:p>
        </p:txBody>
      </p:sp>
      <p:sp>
        <p:nvSpPr>
          <p:cNvPr id="29" name="Rectangle 28"/>
          <p:cNvSpPr/>
          <p:nvPr/>
        </p:nvSpPr>
        <p:spPr bwMode="gray">
          <a:xfrm>
            <a:off x="4724444" y="294318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4"/>
                </a:solidFill>
              </a:rPr>
              <a:t>28%</a:t>
            </a:r>
          </a:p>
        </p:txBody>
      </p:sp>
      <p:sp>
        <p:nvSpPr>
          <p:cNvPr id="30" name="Rectangle 29"/>
          <p:cNvSpPr/>
          <p:nvPr/>
        </p:nvSpPr>
        <p:spPr bwMode="gray">
          <a:xfrm>
            <a:off x="5810676" y="975381"/>
            <a:ext cx="3273165" cy="451591"/>
          </a:xfrm>
          <a:prstGeom prst="rect">
            <a:avLst/>
          </a:prstGeom>
          <a:solidFill>
            <a:schemeClr val="accent5"/>
          </a:solidFill>
          <a:ln w="9525" algn="ctr">
            <a:noFill/>
            <a:miter lim="800000"/>
            <a:headEnd/>
            <a:tailEnd/>
          </a:ln>
        </p:spPr>
        <p:txBody>
          <a:bodyPr wrap="square" lIns="36000" tIns="36000" rIns="36000" bIns="36000" rtlCol="0" anchor="ctr"/>
          <a:lstStyle/>
          <a:p>
            <a:pPr marL="444500" algn="ctr">
              <a:spcAft>
                <a:spcPts val="300"/>
              </a:spcAft>
            </a:pPr>
            <a:r>
              <a:rPr lang="en-US" sz="1400" b="1" dirty="0" smtClean="0">
                <a:solidFill>
                  <a:schemeClr val="bg1"/>
                </a:solidFill>
              </a:rPr>
              <a:t>Retail Environment</a:t>
            </a:r>
          </a:p>
        </p:txBody>
      </p:sp>
      <p:sp>
        <p:nvSpPr>
          <p:cNvPr id="31" name="Rectangle 30"/>
          <p:cNvSpPr/>
          <p:nvPr/>
        </p:nvSpPr>
        <p:spPr bwMode="gray">
          <a:xfrm>
            <a:off x="5810676" y="975381"/>
            <a:ext cx="3273166" cy="2533674"/>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32" name="Rectangle 31"/>
          <p:cNvSpPr/>
          <p:nvPr/>
        </p:nvSpPr>
        <p:spPr>
          <a:xfrm>
            <a:off x="5963536" y="2218989"/>
            <a:ext cx="2054173" cy="600164"/>
          </a:xfrm>
          <a:prstGeom prst="rect">
            <a:avLst/>
          </a:prstGeom>
        </p:spPr>
        <p:txBody>
          <a:bodyPr wrap="square">
            <a:spAutoFit/>
          </a:bodyPr>
          <a:lstStyle/>
          <a:p>
            <a:r>
              <a:rPr lang="en-US" sz="1100" dirty="0">
                <a:solidFill>
                  <a:srgbClr val="000000"/>
                </a:solidFill>
              </a:rPr>
              <a:t>I am keeping </a:t>
            </a:r>
            <a:r>
              <a:rPr lang="en-US" sz="1100" b="1" dirty="0">
                <a:solidFill>
                  <a:srgbClr val="000000"/>
                </a:solidFill>
              </a:rPr>
              <a:t>my home stocked </a:t>
            </a:r>
            <a:r>
              <a:rPr lang="en-US" sz="1100" dirty="0">
                <a:solidFill>
                  <a:srgbClr val="000000"/>
                </a:solidFill>
              </a:rPr>
              <a:t>with more than I </a:t>
            </a:r>
            <a:r>
              <a:rPr lang="en-US" sz="1100" dirty="0" smtClean="0">
                <a:solidFill>
                  <a:srgbClr val="000000"/>
                </a:solidFill>
              </a:rPr>
              <a:t>immediately need</a:t>
            </a:r>
            <a:endParaRPr lang="en-US" sz="1100" b="1" dirty="0"/>
          </a:p>
        </p:txBody>
      </p:sp>
      <p:sp>
        <p:nvSpPr>
          <p:cNvPr id="33" name="Rectangle 32"/>
          <p:cNvSpPr/>
          <p:nvPr/>
        </p:nvSpPr>
        <p:spPr bwMode="gray">
          <a:xfrm>
            <a:off x="7954536" y="230362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5"/>
                </a:solidFill>
              </a:rPr>
              <a:t>50%</a:t>
            </a:r>
          </a:p>
        </p:txBody>
      </p:sp>
      <p:sp>
        <p:nvSpPr>
          <p:cNvPr id="34" name="Rectangle 33"/>
          <p:cNvSpPr/>
          <p:nvPr/>
        </p:nvSpPr>
        <p:spPr>
          <a:xfrm>
            <a:off x="5963536" y="1523868"/>
            <a:ext cx="2135383" cy="600164"/>
          </a:xfrm>
          <a:prstGeom prst="rect">
            <a:avLst/>
          </a:prstGeom>
        </p:spPr>
        <p:txBody>
          <a:bodyPr wrap="square">
            <a:spAutoFit/>
          </a:bodyPr>
          <a:lstStyle/>
          <a:p>
            <a:r>
              <a:rPr lang="en-US" sz="1100" dirty="0">
                <a:solidFill>
                  <a:srgbClr val="000000"/>
                </a:solidFill>
              </a:rPr>
              <a:t>I’m ok with </a:t>
            </a:r>
            <a:r>
              <a:rPr lang="en-US" sz="1100" b="1" dirty="0">
                <a:solidFill>
                  <a:srgbClr val="000000"/>
                </a:solidFill>
              </a:rPr>
              <a:t>spending more </a:t>
            </a:r>
            <a:r>
              <a:rPr lang="en-US" sz="1100" dirty="0">
                <a:solidFill>
                  <a:srgbClr val="000000"/>
                </a:solidFill>
              </a:rPr>
              <a:t>for </a:t>
            </a:r>
            <a:r>
              <a:rPr lang="en-US" sz="1100" b="1" dirty="0">
                <a:solidFill>
                  <a:srgbClr val="000000"/>
                </a:solidFill>
              </a:rPr>
              <a:t>convenience</a:t>
            </a:r>
            <a:r>
              <a:rPr lang="en-US" sz="1100" dirty="0">
                <a:solidFill>
                  <a:srgbClr val="000000"/>
                </a:solidFill>
              </a:rPr>
              <a:t> to get what I need</a:t>
            </a:r>
            <a:endParaRPr lang="en-US" sz="1100" b="1" dirty="0"/>
          </a:p>
        </p:txBody>
      </p:sp>
      <p:sp>
        <p:nvSpPr>
          <p:cNvPr id="35" name="Rectangle 34"/>
          <p:cNvSpPr/>
          <p:nvPr/>
        </p:nvSpPr>
        <p:spPr bwMode="gray">
          <a:xfrm>
            <a:off x="7954536" y="160850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5"/>
                </a:solidFill>
              </a:rPr>
              <a:t>36%</a:t>
            </a:r>
          </a:p>
        </p:txBody>
      </p:sp>
      <p:sp>
        <p:nvSpPr>
          <p:cNvPr id="36" name="Rectangle 35"/>
          <p:cNvSpPr/>
          <p:nvPr/>
        </p:nvSpPr>
        <p:spPr>
          <a:xfrm>
            <a:off x="5963536" y="2858548"/>
            <a:ext cx="1738911" cy="600164"/>
          </a:xfrm>
          <a:prstGeom prst="rect">
            <a:avLst/>
          </a:prstGeom>
        </p:spPr>
        <p:txBody>
          <a:bodyPr wrap="square">
            <a:spAutoFit/>
          </a:bodyPr>
          <a:lstStyle/>
          <a:p>
            <a:r>
              <a:rPr lang="en-US" sz="1100" dirty="0">
                <a:solidFill>
                  <a:srgbClr val="000000"/>
                </a:solidFill>
              </a:rPr>
              <a:t>I am more concerned about the </a:t>
            </a:r>
            <a:r>
              <a:rPr lang="en-US" sz="1100" b="1" dirty="0">
                <a:solidFill>
                  <a:srgbClr val="000000"/>
                </a:solidFill>
              </a:rPr>
              <a:t>security</a:t>
            </a:r>
            <a:r>
              <a:rPr lang="en-US" sz="1100" dirty="0">
                <a:solidFill>
                  <a:srgbClr val="000000"/>
                </a:solidFill>
              </a:rPr>
              <a:t> of my </a:t>
            </a:r>
            <a:r>
              <a:rPr lang="en-US" sz="1100" b="1" dirty="0">
                <a:solidFill>
                  <a:srgbClr val="000000"/>
                </a:solidFill>
              </a:rPr>
              <a:t>personal data</a:t>
            </a:r>
            <a:endParaRPr lang="en-US" sz="1100" b="1" dirty="0"/>
          </a:p>
        </p:txBody>
      </p:sp>
      <p:sp>
        <p:nvSpPr>
          <p:cNvPr id="37" name="Rectangle 36"/>
          <p:cNvSpPr/>
          <p:nvPr/>
        </p:nvSpPr>
        <p:spPr bwMode="gray">
          <a:xfrm>
            <a:off x="7954536" y="294318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5"/>
                </a:solidFill>
              </a:rPr>
              <a:t>27%</a:t>
            </a:r>
          </a:p>
        </p:txBody>
      </p:sp>
      <p:sp>
        <p:nvSpPr>
          <p:cNvPr id="40" name="Rectangle 39"/>
          <p:cNvSpPr/>
          <p:nvPr/>
        </p:nvSpPr>
        <p:spPr bwMode="gray">
          <a:xfrm>
            <a:off x="9191033" y="975381"/>
            <a:ext cx="2846329" cy="451591"/>
          </a:xfrm>
          <a:prstGeom prst="rect">
            <a:avLst/>
          </a:prstGeom>
          <a:solidFill>
            <a:schemeClr val="accent3"/>
          </a:solidFill>
          <a:ln w="9525" algn="ctr">
            <a:noFill/>
            <a:miter lim="800000"/>
            <a:headEnd/>
            <a:tailEnd/>
          </a:ln>
        </p:spPr>
        <p:txBody>
          <a:bodyPr wrap="square" lIns="36000" tIns="36000" rIns="36000" bIns="36000" rtlCol="0" anchor="ctr"/>
          <a:lstStyle/>
          <a:p>
            <a:pPr marL="444500" algn="ctr">
              <a:spcAft>
                <a:spcPts val="300"/>
              </a:spcAft>
            </a:pPr>
            <a:r>
              <a:rPr lang="en-US" sz="1400" b="1" dirty="0" smtClean="0">
                <a:solidFill>
                  <a:schemeClr val="bg1"/>
                </a:solidFill>
              </a:rPr>
              <a:t>Auto &amp; Mobility</a:t>
            </a:r>
          </a:p>
        </p:txBody>
      </p:sp>
      <p:sp>
        <p:nvSpPr>
          <p:cNvPr id="42" name="Rectangle 41"/>
          <p:cNvSpPr/>
          <p:nvPr/>
        </p:nvSpPr>
        <p:spPr>
          <a:xfrm>
            <a:off x="9256655" y="3069613"/>
            <a:ext cx="2054173" cy="600164"/>
          </a:xfrm>
          <a:prstGeom prst="rect">
            <a:avLst/>
          </a:prstGeom>
        </p:spPr>
        <p:txBody>
          <a:bodyPr wrap="square">
            <a:spAutoFit/>
          </a:bodyPr>
          <a:lstStyle/>
          <a:p>
            <a:r>
              <a:rPr lang="en-US" sz="1100" dirty="0"/>
              <a:t>I'm </a:t>
            </a:r>
            <a:r>
              <a:rPr lang="en-US" sz="1100" b="1" dirty="0"/>
              <a:t>putting off regular maintenance</a:t>
            </a:r>
            <a:r>
              <a:rPr lang="en-US" sz="1100" dirty="0"/>
              <a:t> for my vehicle</a:t>
            </a:r>
          </a:p>
        </p:txBody>
      </p:sp>
      <p:sp>
        <p:nvSpPr>
          <p:cNvPr id="43" name="Rectangle 42"/>
          <p:cNvSpPr/>
          <p:nvPr/>
        </p:nvSpPr>
        <p:spPr bwMode="gray">
          <a:xfrm>
            <a:off x="11139367" y="3154252"/>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51%</a:t>
            </a:r>
          </a:p>
        </p:txBody>
      </p:sp>
      <p:sp>
        <p:nvSpPr>
          <p:cNvPr id="44" name="Rectangle 43"/>
          <p:cNvSpPr/>
          <p:nvPr/>
        </p:nvSpPr>
        <p:spPr>
          <a:xfrm>
            <a:off x="9256655" y="1552203"/>
            <a:ext cx="2135383" cy="769441"/>
          </a:xfrm>
          <a:prstGeom prst="rect">
            <a:avLst/>
          </a:prstGeom>
        </p:spPr>
        <p:txBody>
          <a:bodyPr wrap="square">
            <a:spAutoFit/>
          </a:bodyPr>
          <a:lstStyle/>
          <a:p>
            <a:r>
              <a:rPr lang="en-US" sz="1100" dirty="0">
                <a:solidFill>
                  <a:srgbClr val="000000"/>
                </a:solidFill>
              </a:rPr>
              <a:t>I'm planning to </a:t>
            </a:r>
            <a:r>
              <a:rPr lang="en-US" sz="1100" b="1" dirty="0">
                <a:solidFill>
                  <a:srgbClr val="000000"/>
                </a:solidFill>
              </a:rPr>
              <a:t>keep my current vehicle longer </a:t>
            </a:r>
            <a:r>
              <a:rPr lang="en-US" sz="1100" dirty="0">
                <a:solidFill>
                  <a:srgbClr val="000000"/>
                </a:solidFill>
              </a:rPr>
              <a:t>than I </a:t>
            </a:r>
            <a:r>
              <a:rPr lang="en-US" sz="1100" dirty="0" smtClean="0">
                <a:solidFill>
                  <a:srgbClr val="000000"/>
                </a:solidFill>
              </a:rPr>
              <a:t>was originally </a:t>
            </a:r>
            <a:r>
              <a:rPr lang="en-US" sz="1100" dirty="0">
                <a:solidFill>
                  <a:srgbClr val="000000"/>
                </a:solidFill>
              </a:rPr>
              <a:t>expecting</a:t>
            </a:r>
            <a:endParaRPr lang="en-US" sz="1100" b="1" dirty="0"/>
          </a:p>
        </p:txBody>
      </p:sp>
      <p:sp>
        <p:nvSpPr>
          <p:cNvPr id="45" name="Rectangle 44"/>
          <p:cNvSpPr/>
          <p:nvPr/>
        </p:nvSpPr>
        <p:spPr bwMode="gray">
          <a:xfrm>
            <a:off x="11139367" y="1721480"/>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56%</a:t>
            </a:r>
          </a:p>
        </p:txBody>
      </p:sp>
      <p:sp>
        <p:nvSpPr>
          <p:cNvPr id="46" name="Rectangle 45"/>
          <p:cNvSpPr/>
          <p:nvPr/>
        </p:nvSpPr>
        <p:spPr>
          <a:xfrm>
            <a:off x="9256655" y="2381559"/>
            <a:ext cx="1738911" cy="600164"/>
          </a:xfrm>
          <a:prstGeom prst="rect">
            <a:avLst/>
          </a:prstGeom>
        </p:spPr>
        <p:txBody>
          <a:bodyPr wrap="square">
            <a:spAutoFit/>
          </a:bodyPr>
          <a:lstStyle/>
          <a:p>
            <a:r>
              <a:rPr lang="en-US" sz="1100" dirty="0"/>
              <a:t>If available, I will </a:t>
            </a:r>
            <a:r>
              <a:rPr lang="en-US" sz="1100" b="1" dirty="0"/>
              <a:t>buy</a:t>
            </a:r>
            <a:r>
              <a:rPr lang="en-US" sz="1100" dirty="0"/>
              <a:t> my </a:t>
            </a:r>
            <a:r>
              <a:rPr lang="en-US" sz="1100" b="1" dirty="0"/>
              <a:t>next vehicle online</a:t>
            </a:r>
          </a:p>
        </p:txBody>
      </p:sp>
      <p:sp>
        <p:nvSpPr>
          <p:cNvPr id="47" name="Rectangle 46"/>
          <p:cNvSpPr/>
          <p:nvPr/>
        </p:nvSpPr>
        <p:spPr bwMode="gray">
          <a:xfrm>
            <a:off x="11139367" y="246619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16%</a:t>
            </a:r>
          </a:p>
        </p:txBody>
      </p:sp>
      <p:sp>
        <p:nvSpPr>
          <p:cNvPr id="48" name="Rectangle 47"/>
          <p:cNvSpPr/>
          <p:nvPr/>
        </p:nvSpPr>
        <p:spPr bwMode="gray">
          <a:xfrm>
            <a:off x="9191033" y="4585421"/>
            <a:ext cx="2846329" cy="451591"/>
          </a:xfrm>
          <a:prstGeom prst="rect">
            <a:avLst/>
          </a:prstGeom>
          <a:solidFill>
            <a:schemeClr val="accent3"/>
          </a:solidFill>
          <a:ln w="9525" algn="ctr">
            <a:noFill/>
            <a:miter lim="800000"/>
            <a:headEnd/>
            <a:tailEnd/>
          </a:ln>
        </p:spPr>
        <p:txBody>
          <a:bodyPr wrap="square" lIns="36000" tIns="36000" rIns="36000" bIns="36000" rtlCol="0" anchor="ctr"/>
          <a:lstStyle/>
          <a:p>
            <a:pPr algn="ctr">
              <a:spcAft>
                <a:spcPts val="300"/>
              </a:spcAft>
            </a:pPr>
            <a:r>
              <a:rPr lang="en-US" sz="1200" b="1" dirty="0" smtClean="0">
                <a:solidFill>
                  <a:schemeClr val="bg1"/>
                </a:solidFill>
              </a:rPr>
              <a:t>Over the next 3 months, I plan to limit my use of…</a:t>
            </a:r>
          </a:p>
        </p:txBody>
      </p:sp>
      <p:sp>
        <p:nvSpPr>
          <p:cNvPr id="41" name="Rectangle 40"/>
          <p:cNvSpPr/>
          <p:nvPr/>
        </p:nvSpPr>
        <p:spPr bwMode="gray">
          <a:xfrm>
            <a:off x="9191032" y="975381"/>
            <a:ext cx="2840547" cy="5437451"/>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49" name="Rectangle 48"/>
          <p:cNvSpPr/>
          <p:nvPr/>
        </p:nvSpPr>
        <p:spPr>
          <a:xfrm>
            <a:off x="9376705" y="5287877"/>
            <a:ext cx="1102096" cy="430887"/>
          </a:xfrm>
          <a:prstGeom prst="rect">
            <a:avLst/>
          </a:prstGeom>
        </p:spPr>
        <p:txBody>
          <a:bodyPr wrap="square">
            <a:spAutoFit/>
          </a:bodyPr>
          <a:lstStyle/>
          <a:p>
            <a:pPr algn="ctr"/>
            <a:r>
              <a:rPr lang="en-US" sz="1100" dirty="0" smtClean="0">
                <a:solidFill>
                  <a:srgbClr val="000000"/>
                </a:solidFill>
              </a:rPr>
              <a:t>Public Transit</a:t>
            </a:r>
            <a:endParaRPr lang="en-US" sz="1100" b="1" dirty="0"/>
          </a:p>
        </p:txBody>
      </p:sp>
      <p:sp>
        <p:nvSpPr>
          <p:cNvPr id="50" name="Rectangle 49"/>
          <p:cNvSpPr/>
          <p:nvPr/>
        </p:nvSpPr>
        <p:spPr>
          <a:xfrm>
            <a:off x="10794061" y="5372515"/>
            <a:ext cx="1064520" cy="261610"/>
          </a:xfrm>
          <a:prstGeom prst="rect">
            <a:avLst/>
          </a:prstGeom>
        </p:spPr>
        <p:txBody>
          <a:bodyPr wrap="square">
            <a:spAutoFit/>
          </a:bodyPr>
          <a:lstStyle/>
          <a:p>
            <a:pPr algn="ctr"/>
            <a:r>
              <a:rPr lang="en-US" sz="1100" dirty="0" smtClean="0">
                <a:solidFill>
                  <a:srgbClr val="000000"/>
                </a:solidFill>
              </a:rPr>
              <a:t>Ride-hailing</a:t>
            </a:r>
            <a:endParaRPr lang="en-US" sz="1100" b="1" dirty="0"/>
          </a:p>
        </p:txBody>
      </p:sp>
      <p:sp>
        <p:nvSpPr>
          <p:cNvPr id="51" name="Rectangle 50"/>
          <p:cNvSpPr/>
          <p:nvPr/>
        </p:nvSpPr>
        <p:spPr bwMode="gray">
          <a:xfrm>
            <a:off x="9470085" y="565539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68%</a:t>
            </a:r>
          </a:p>
        </p:txBody>
      </p:sp>
      <p:sp>
        <p:nvSpPr>
          <p:cNvPr id="52" name="Rectangle 51"/>
          <p:cNvSpPr/>
          <p:nvPr/>
        </p:nvSpPr>
        <p:spPr bwMode="gray">
          <a:xfrm>
            <a:off x="10868653" y="565539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61%</a:t>
            </a:r>
          </a:p>
        </p:txBody>
      </p:sp>
      <p:sp>
        <p:nvSpPr>
          <p:cNvPr id="53" name="Rectangle 52"/>
          <p:cNvSpPr/>
          <p:nvPr/>
        </p:nvSpPr>
        <p:spPr>
          <a:xfrm>
            <a:off x="9256655" y="3748265"/>
            <a:ext cx="1738911" cy="600164"/>
          </a:xfrm>
          <a:prstGeom prst="rect">
            <a:avLst/>
          </a:prstGeom>
        </p:spPr>
        <p:txBody>
          <a:bodyPr wrap="square">
            <a:spAutoFit/>
          </a:bodyPr>
          <a:lstStyle/>
          <a:p>
            <a:r>
              <a:rPr lang="en-US" sz="1100" dirty="0"/>
              <a:t>The idea of </a:t>
            </a:r>
            <a:r>
              <a:rPr lang="en-US" sz="1100" b="1" dirty="0"/>
              <a:t>owning a vehicle is valuable </a:t>
            </a:r>
            <a:r>
              <a:rPr lang="en-US" sz="1100" dirty="0"/>
              <a:t>to me</a:t>
            </a:r>
          </a:p>
        </p:txBody>
      </p:sp>
      <p:sp>
        <p:nvSpPr>
          <p:cNvPr id="54" name="Rectangle 53"/>
          <p:cNvSpPr/>
          <p:nvPr/>
        </p:nvSpPr>
        <p:spPr bwMode="gray">
          <a:xfrm>
            <a:off x="11139367" y="3832904"/>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2000" b="1" dirty="0" smtClean="0">
                <a:solidFill>
                  <a:schemeClr val="accent3"/>
                </a:solidFill>
              </a:rPr>
              <a:t>84%</a:t>
            </a:r>
          </a:p>
        </p:txBody>
      </p:sp>
      <p:sp>
        <p:nvSpPr>
          <p:cNvPr id="55" name="Rectangle 54"/>
          <p:cNvSpPr/>
          <p:nvPr/>
        </p:nvSpPr>
        <p:spPr bwMode="gray">
          <a:xfrm>
            <a:off x="3316077" y="3606929"/>
            <a:ext cx="5774486" cy="450000"/>
          </a:xfrm>
          <a:prstGeom prst="rect">
            <a:avLst/>
          </a:prstGeom>
          <a:solidFill>
            <a:schemeClr val="accent2"/>
          </a:solidFill>
          <a:ln w="9525" algn="ctr">
            <a:noFill/>
            <a:miter lim="800000"/>
            <a:headEnd/>
            <a:tailEnd/>
          </a:ln>
        </p:spPr>
        <p:txBody>
          <a:bodyPr wrap="square" lIns="36000" tIns="36000" rIns="36000" bIns="36000" rtlCol="0" anchor="ctr"/>
          <a:lstStyle/>
          <a:p>
            <a:pPr marL="1171575" indent="-277813">
              <a:spcAft>
                <a:spcPts val="300"/>
              </a:spcAft>
            </a:pPr>
            <a:r>
              <a:rPr lang="en-US" sz="1400" b="1" dirty="0" smtClean="0">
                <a:solidFill>
                  <a:schemeClr val="bg1"/>
                </a:solidFill>
              </a:rPr>
              <a:t>Travel &amp; Hospitality</a:t>
            </a:r>
          </a:p>
        </p:txBody>
      </p:sp>
      <p:sp>
        <p:nvSpPr>
          <p:cNvPr id="56" name="Rectangle 55"/>
          <p:cNvSpPr/>
          <p:nvPr/>
        </p:nvSpPr>
        <p:spPr bwMode="gray">
          <a:xfrm>
            <a:off x="3316076" y="3615073"/>
            <a:ext cx="5774488" cy="2797759"/>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57" name="Rectangle 56"/>
          <p:cNvSpPr/>
          <p:nvPr/>
        </p:nvSpPr>
        <p:spPr bwMode="gray">
          <a:xfrm>
            <a:off x="6918158" y="3619162"/>
            <a:ext cx="2154699" cy="475236"/>
          </a:xfrm>
          <a:prstGeom prst="rect">
            <a:avLst/>
          </a:prstGeom>
          <a:noFill/>
          <a:ln w="9525" algn="ctr">
            <a:noFill/>
            <a:miter lim="800000"/>
            <a:headEnd/>
            <a:tailEnd/>
          </a:ln>
        </p:spPr>
        <p:txBody>
          <a:bodyPr wrap="square" lIns="36000" tIns="36000" rIns="36000" bIns="36000" rtlCol="0" anchor="t"/>
          <a:lstStyle/>
          <a:p>
            <a:pPr algn="r">
              <a:spcAft>
                <a:spcPts val="300"/>
              </a:spcAft>
            </a:pPr>
            <a:r>
              <a:rPr lang="en-US" sz="1100" dirty="0" smtClean="0">
                <a:solidFill>
                  <a:schemeClr val="bg1"/>
                </a:solidFill>
              </a:rPr>
              <a:t>Likelihood of leisure travel in the next 3 months…</a:t>
            </a:r>
          </a:p>
        </p:txBody>
      </p:sp>
      <p:sp>
        <p:nvSpPr>
          <p:cNvPr id="74" name="Rectangle 73"/>
          <p:cNvSpPr/>
          <p:nvPr/>
        </p:nvSpPr>
        <p:spPr bwMode="gray">
          <a:xfrm>
            <a:off x="7447258" y="6443753"/>
            <a:ext cx="4516482" cy="180474"/>
          </a:xfrm>
          <a:prstGeom prst="rect">
            <a:avLst/>
          </a:prstGeom>
          <a:solidFill>
            <a:schemeClr val="bg1"/>
          </a:solidFill>
          <a:ln w="9525" algn="ctr">
            <a:noFill/>
            <a:miter lim="800000"/>
            <a:headEnd/>
            <a:tailEnd/>
          </a:ln>
        </p:spPr>
        <p:txBody>
          <a:bodyPr wrap="square" lIns="36000" tIns="36000" rIns="36000" bIns="36000" rtlCol="0" anchor="t"/>
          <a:lstStyle/>
          <a:p>
            <a:pPr algn="r">
              <a:spcAft>
                <a:spcPts val="300"/>
              </a:spcAft>
            </a:pPr>
            <a:r>
              <a:rPr lang="en-US" sz="900" dirty="0" smtClean="0"/>
              <a:t>Survey field date: 15-17 April 2020</a:t>
            </a:r>
          </a:p>
        </p:txBody>
      </p:sp>
      <p:sp>
        <p:nvSpPr>
          <p:cNvPr id="75" name="Rectangle 74"/>
          <p:cNvSpPr/>
          <p:nvPr/>
        </p:nvSpPr>
        <p:spPr bwMode="gray">
          <a:xfrm>
            <a:off x="469899" y="6443753"/>
            <a:ext cx="7892048" cy="290163"/>
          </a:xfrm>
          <a:prstGeom prst="rect">
            <a:avLst/>
          </a:prstGeom>
          <a:solidFill>
            <a:schemeClr val="bg1"/>
          </a:solidFill>
          <a:ln w="9525" algn="ctr">
            <a:noFill/>
            <a:miter lim="800000"/>
            <a:headEnd/>
            <a:tailEnd/>
          </a:ln>
        </p:spPr>
        <p:txBody>
          <a:bodyPr wrap="square" lIns="36000" tIns="36000" rIns="36000" bIns="36000" rtlCol="0" anchor="t"/>
          <a:lstStyle/>
          <a:p>
            <a:pPr>
              <a:spcAft>
                <a:spcPts val="300"/>
              </a:spcAft>
            </a:pPr>
            <a:r>
              <a:rPr lang="en-US" sz="900" dirty="0" smtClean="0"/>
              <a:t>Note: data represents aggregate percentage of survey respondents that either agree or strongly agree (unless otherwise noted).   </a:t>
            </a:r>
          </a:p>
        </p:txBody>
      </p:sp>
      <p:grpSp>
        <p:nvGrpSpPr>
          <p:cNvPr id="77" name="Group 682"/>
          <p:cNvGrpSpPr>
            <a:grpSpLocks noChangeAspect="1"/>
          </p:cNvGrpSpPr>
          <p:nvPr/>
        </p:nvGrpSpPr>
        <p:grpSpPr bwMode="auto">
          <a:xfrm>
            <a:off x="6096000" y="1018079"/>
            <a:ext cx="369676" cy="369676"/>
            <a:chOff x="1144" y="2344"/>
            <a:chExt cx="340" cy="340"/>
          </a:xfrm>
          <a:solidFill>
            <a:schemeClr val="bg1"/>
          </a:solidFill>
        </p:grpSpPr>
        <p:sp>
          <p:nvSpPr>
            <p:cNvPr id="78" name="Freeform 683"/>
            <p:cNvSpPr>
              <a:spLocks noEditPoints="1"/>
            </p:cNvSpPr>
            <p:nvPr/>
          </p:nvSpPr>
          <p:spPr bwMode="auto">
            <a:xfrm>
              <a:off x="1144" y="2344"/>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79" name="Freeform 684"/>
            <p:cNvSpPr>
              <a:spLocks noEditPoints="1"/>
            </p:cNvSpPr>
            <p:nvPr/>
          </p:nvSpPr>
          <p:spPr bwMode="auto">
            <a:xfrm>
              <a:off x="1207" y="2435"/>
              <a:ext cx="214" cy="171"/>
            </a:xfrm>
            <a:custGeom>
              <a:avLst/>
              <a:gdLst>
                <a:gd name="T0" fmla="*/ 313 w 322"/>
                <a:gd name="T1" fmla="*/ 22 h 257"/>
                <a:gd name="T2" fmla="*/ 276 w 322"/>
                <a:gd name="T3" fmla="*/ 31 h 257"/>
                <a:gd name="T4" fmla="*/ 246 w 322"/>
                <a:gd name="T5" fmla="*/ 185 h 257"/>
                <a:gd name="T6" fmla="*/ 235 w 322"/>
                <a:gd name="T7" fmla="*/ 193 h 257"/>
                <a:gd name="T8" fmla="*/ 235 w 322"/>
                <a:gd name="T9" fmla="*/ 193 h 257"/>
                <a:gd name="T10" fmla="*/ 235 w 322"/>
                <a:gd name="T11" fmla="*/ 193 h 257"/>
                <a:gd name="T12" fmla="*/ 54 w 322"/>
                <a:gd name="T13" fmla="*/ 193 h 257"/>
                <a:gd name="T14" fmla="*/ 43 w 322"/>
                <a:gd name="T15" fmla="*/ 183 h 257"/>
                <a:gd name="T16" fmla="*/ 54 w 322"/>
                <a:gd name="T17" fmla="*/ 172 h 257"/>
                <a:gd name="T18" fmla="*/ 227 w 322"/>
                <a:gd name="T19" fmla="*/ 172 h 257"/>
                <a:gd name="T20" fmla="*/ 257 w 322"/>
                <a:gd name="T21" fmla="*/ 21 h 257"/>
                <a:gd name="T22" fmla="*/ 265 w 322"/>
                <a:gd name="T23" fmla="*/ 12 h 257"/>
                <a:gd name="T24" fmla="*/ 307 w 322"/>
                <a:gd name="T25" fmla="*/ 2 h 257"/>
                <a:gd name="T26" fmla="*/ 320 w 322"/>
                <a:gd name="T27" fmla="*/ 9 h 257"/>
                <a:gd name="T28" fmla="*/ 313 w 322"/>
                <a:gd name="T29" fmla="*/ 22 h 257"/>
                <a:gd name="T30" fmla="*/ 203 w 322"/>
                <a:gd name="T31" fmla="*/ 140 h 257"/>
                <a:gd name="T32" fmla="*/ 193 w 322"/>
                <a:gd name="T33" fmla="*/ 129 h 257"/>
                <a:gd name="T34" fmla="*/ 41 w 322"/>
                <a:gd name="T35" fmla="*/ 129 h 257"/>
                <a:gd name="T36" fmla="*/ 25 w 322"/>
                <a:gd name="T37" fmla="*/ 65 h 257"/>
                <a:gd name="T38" fmla="*/ 214 w 322"/>
                <a:gd name="T39" fmla="*/ 65 h 257"/>
                <a:gd name="T40" fmla="*/ 225 w 322"/>
                <a:gd name="T41" fmla="*/ 55 h 257"/>
                <a:gd name="T42" fmla="*/ 214 w 322"/>
                <a:gd name="T43" fmla="*/ 44 h 257"/>
                <a:gd name="T44" fmla="*/ 11 w 322"/>
                <a:gd name="T45" fmla="*/ 44 h 257"/>
                <a:gd name="T46" fmla="*/ 3 w 322"/>
                <a:gd name="T47" fmla="*/ 48 h 257"/>
                <a:gd name="T48" fmla="*/ 1 w 322"/>
                <a:gd name="T49" fmla="*/ 57 h 257"/>
                <a:gd name="T50" fmla="*/ 22 w 322"/>
                <a:gd name="T51" fmla="*/ 143 h 257"/>
                <a:gd name="T52" fmla="*/ 33 w 322"/>
                <a:gd name="T53" fmla="*/ 151 h 257"/>
                <a:gd name="T54" fmla="*/ 193 w 322"/>
                <a:gd name="T55" fmla="*/ 151 h 257"/>
                <a:gd name="T56" fmla="*/ 203 w 322"/>
                <a:gd name="T57" fmla="*/ 140 h 257"/>
                <a:gd name="T58" fmla="*/ 65 w 322"/>
                <a:gd name="T59" fmla="*/ 87 h 257"/>
                <a:gd name="T60" fmla="*/ 54 w 322"/>
                <a:gd name="T61" fmla="*/ 97 h 257"/>
                <a:gd name="T62" fmla="*/ 65 w 322"/>
                <a:gd name="T63" fmla="*/ 108 h 257"/>
                <a:gd name="T64" fmla="*/ 203 w 322"/>
                <a:gd name="T65" fmla="*/ 108 h 257"/>
                <a:gd name="T66" fmla="*/ 214 w 322"/>
                <a:gd name="T67" fmla="*/ 97 h 257"/>
                <a:gd name="T68" fmla="*/ 203 w 322"/>
                <a:gd name="T69" fmla="*/ 87 h 257"/>
                <a:gd name="T70" fmla="*/ 65 w 322"/>
                <a:gd name="T71" fmla="*/ 87 h 257"/>
                <a:gd name="T72" fmla="*/ 75 w 322"/>
                <a:gd name="T73" fmla="*/ 215 h 257"/>
                <a:gd name="T74" fmla="*/ 54 w 322"/>
                <a:gd name="T75" fmla="*/ 236 h 257"/>
                <a:gd name="T76" fmla="*/ 75 w 322"/>
                <a:gd name="T77" fmla="*/ 257 h 257"/>
                <a:gd name="T78" fmla="*/ 97 w 322"/>
                <a:gd name="T79" fmla="*/ 236 h 257"/>
                <a:gd name="T80" fmla="*/ 75 w 322"/>
                <a:gd name="T81" fmla="*/ 215 h 257"/>
                <a:gd name="T82" fmla="*/ 214 w 322"/>
                <a:gd name="T83" fmla="*/ 215 h 257"/>
                <a:gd name="T84" fmla="*/ 193 w 322"/>
                <a:gd name="T85" fmla="*/ 236 h 257"/>
                <a:gd name="T86" fmla="*/ 214 w 322"/>
                <a:gd name="T87" fmla="*/ 257 h 257"/>
                <a:gd name="T88" fmla="*/ 235 w 322"/>
                <a:gd name="T89" fmla="*/ 236 h 257"/>
                <a:gd name="T90" fmla="*/ 214 w 322"/>
                <a:gd name="T91" fmla="*/ 21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2" h="257">
                  <a:moveTo>
                    <a:pt x="313" y="22"/>
                  </a:moveTo>
                  <a:cubicBezTo>
                    <a:pt x="276" y="31"/>
                    <a:pt x="276" y="31"/>
                    <a:pt x="276" y="31"/>
                  </a:cubicBezTo>
                  <a:cubicBezTo>
                    <a:pt x="246" y="185"/>
                    <a:pt x="246" y="185"/>
                    <a:pt x="246" y="185"/>
                  </a:cubicBezTo>
                  <a:cubicBezTo>
                    <a:pt x="245" y="190"/>
                    <a:pt x="240" y="193"/>
                    <a:pt x="235" y="193"/>
                  </a:cubicBezTo>
                  <a:cubicBezTo>
                    <a:pt x="235" y="193"/>
                    <a:pt x="235" y="193"/>
                    <a:pt x="235" y="193"/>
                  </a:cubicBezTo>
                  <a:cubicBezTo>
                    <a:pt x="235" y="193"/>
                    <a:pt x="235" y="193"/>
                    <a:pt x="235" y="193"/>
                  </a:cubicBezTo>
                  <a:cubicBezTo>
                    <a:pt x="54" y="193"/>
                    <a:pt x="54" y="193"/>
                    <a:pt x="54" y="193"/>
                  </a:cubicBezTo>
                  <a:cubicBezTo>
                    <a:pt x="48" y="193"/>
                    <a:pt x="43" y="189"/>
                    <a:pt x="43" y="183"/>
                  </a:cubicBezTo>
                  <a:cubicBezTo>
                    <a:pt x="43" y="177"/>
                    <a:pt x="48" y="172"/>
                    <a:pt x="54" y="172"/>
                  </a:cubicBezTo>
                  <a:cubicBezTo>
                    <a:pt x="227" y="172"/>
                    <a:pt x="227" y="172"/>
                    <a:pt x="227" y="172"/>
                  </a:cubicBezTo>
                  <a:cubicBezTo>
                    <a:pt x="257" y="21"/>
                    <a:pt x="257" y="21"/>
                    <a:pt x="257" y="21"/>
                  </a:cubicBezTo>
                  <a:cubicBezTo>
                    <a:pt x="258" y="17"/>
                    <a:pt x="261" y="13"/>
                    <a:pt x="265" y="12"/>
                  </a:cubicBezTo>
                  <a:cubicBezTo>
                    <a:pt x="307" y="2"/>
                    <a:pt x="307" y="2"/>
                    <a:pt x="307" y="2"/>
                  </a:cubicBezTo>
                  <a:cubicBezTo>
                    <a:pt x="313" y="0"/>
                    <a:pt x="319" y="4"/>
                    <a:pt x="320" y="9"/>
                  </a:cubicBezTo>
                  <a:cubicBezTo>
                    <a:pt x="322" y="15"/>
                    <a:pt x="318" y="21"/>
                    <a:pt x="313" y="22"/>
                  </a:cubicBezTo>
                  <a:close/>
                  <a:moveTo>
                    <a:pt x="203" y="140"/>
                  </a:moveTo>
                  <a:cubicBezTo>
                    <a:pt x="203" y="134"/>
                    <a:pt x="199" y="129"/>
                    <a:pt x="193" y="129"/>
                  </a:cubicBezTo>
                  <a:cubicBezTo>
                    <a:pt x="41" y="129"/>
                    <a:pt x="41" y="129"/>
                    <a:pt x="41" y="129"/>
                  </a:cubicBezTo>
                  <a:cubicBezTo>
                    <a:pt x="25" y="65"/>
                    <a:pt x="25" y="65"/>
                    <a:pt x="25" y="65"/>
                  </a:cubicBezTo>
                  <a:cubicBezTo>
                    <a:pt x="214" y="65"/>
                    <a:pt x="214" y="65"/>
                    <a:pt x="214" y="65"/>
                  </a:cubicBezTo>
                  <a:cubicBezTo>
                    <a:pt x="220" y="65"/>
                    <a:pt x="225" y="61"/>
                    <a:pt x="225" y="55"/>
                  </a:cubicBezTo>
                  <a:cubicBezTo>
                    <a:pt x="225" y="49"/>
                    <a:pt x="220" y="44"/>
                    <a:pt x="214" y="44"/>
                  </a:cubicBezTo>
                  <a:cubicBezTo>
                    <a:pt x="11" y="44"/>
                    <a:pt x="11" y="44"/>
                    <a:pt x="11" y="44"/>
                  </a:cubicBezTo>
                  <a:cubicBezTo>
                    <a:pt x="8" y="44"/>
                    <a:pt x="5" y="46"/>
                    <a:pt x="3" y="48"/>
                  </a:cubicBezTo>
                  <a:cubicBezTo>
                    <a:pt x="1" y="51"/>
                    <a:pt x="0" y="54"/>
                    <a:pt x="1" y="57"/>
                  </a:cubicBezTo>
                  <a:cubicBezTo>
                    <a:pt x="22" y="143"/>
                    <a:pt x="22" y="143"/>
                    <a:pt x="22" y="143"/>
                  </a:cubicBezTo>
                  <a:cubicBezTo>
                    <a:pt x="24" y="147"/>
                    <a:pt x="28" y="151"/>
                    <a:pt x="33" y="151"/>
                  </a:cubicBezTo>
                  <a:cubicBezTo>
                    <a:pt x="193" y="151"/>
                    <a:pt x="193" y="151"/>
                    <a:pt x="193" y="151"/>
                  </a:cubicBezTo>
                  <a:cubicBezTo>
                    <a:pt x="199" y="151"/>
                    <a:pt x="203" y="146"/>
                    <a:pt x="203" y="140"/>
                  </a:cubicBezTo>
                  <a:close/>
                  <a:moveTo>
                    <a:pt x="65" y="87"/>
                  </a:moveTo>
                  <a:cubicBezTo>
                    <a:pt x="59" y="87"/>
                    <a:pt x="54" y="91"/>
                    <a:pt x="54" y="97"/>
                  </a:cubicBezTo>
                  <a:cubicBezTo>
                    <a:pt x="54" y="103"/>
                    <a:pt x="59" y="108"/>
                    <a:pt x="65" y="108"/>
                  </a:cubicBezTo>
                  <a:cubicBezTo>
                    <a:pt x="203" y="108"/>
                    <a:pt x="203" y="108"/>
                    <a:pt x="203" y="108"/>
                  </a:cubicBezTo>
                  <a:cubicBezTo>
                    <a:pt x="209" y="108"/>
                    <a:pt x="214" y="103"/>
                    <a:pt x="214" y="97"/>
                  </a:cubicBezTo>
                  <a:cubicBezTo>
                    <a:pt x="214" y="91"/>
                    <a:pt x="209" y="87"/>
                    <a:pt x="203" y="87"/>
                  </a:cubicBezTo>
                  <a:lnTo>
                    <a:pt x="65" y="87"/>
                  </a:lnTo>
                  <a:close/>
                  <a:moveTo>
                    <a:pt x="75" y="215"/>
                  </a:moveTo>
                  <a:cubicBezTo>
                    <a:pt x="64" y="215"/>
                    <a:pt x="54" y="224"/>
                    <a:pt x="54" y="236"/>
                  </a:cubicBezTo>
                  <a:cubicBezTo>
                    <a:pt x="54" y="248"/>
                    <a:pt x="64" y="257"/>
                    <a:pt x="75" y="257"/>
                  </a:cubicBezTo>
                  <a:cubicBezTo>
                    <a:pt x="87" y="257"/>
                    <a:pt x="97" y="248"/>
                    <a:pt x="97" y="236"/>
                  </a:cubicBezTo>
                  <a:cubicBezTo>
                    <a:pt x="97" y="224"/>
                    <a:pt x="87" y="215"/>
                    <a:pt x="75" y="215"/>
                  </a:cubicBezTo>
                  <a:close/>
                  <a:moveTo>
                    <a:pt x="214" y="215"/>
                  </a:moveTo>
                  <a:cubicBezTo>
                    <a:pt x="202" y="215"/>
                    <a:pt x="193" y="224"/>
                    <a:pt x="193" y="236"/>
                  </a:cubicBezTo>
                  <a:cubicBezTo>
                    <a:pt x="193" y="248"/>
                    <a:pt x="202" y="257"/>
                    <a:pt x="214" y="257"/>
                  </a:cubicBezTo>
                  <a:cubicBezTo>
                    <a:pt x="226" y="257"/>
                    <a:pt x="235" y="248"/>
                    <a:pt x="235" y="236"/>
                  </a:cubicBezTo>
                  <a:cubicBezTo>
                    <a:pt x="235" y="224"/>
                    <a:pt x="226" y="215"/>
                    <a:pt x="214" y="215"/>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grpSp>
        <p:nvGrpSpPr>
          <p:cNvPr id="80" name="Group 309"/>
          <p:cNvGrpSpPr>
            <a:grpSpLocks noChangeAspect="1"/>
          </p:cNvGrpSpPr>
          <p:nvPr/>
        </p:nvGrpSpPr>
        <p:grpSpPr bwMode="auto">
          <a:xfrm>
            <a:off x="3698282" y="3660451"/>
            <a:ext cx="370106" cy="369021"/>
            <a:chOff x="6585" y="1193"/>
            <a:chExt cx="341" cy="340"/>
          </a:xfrm>
          <a:solidFill>
            <a:schemeClr val="bg1"/>
          </a:solidFill>
        </p:grpSpPr>
        <p:sp>
          <p:nvSpPr>
            <p:cNvPr id="81" name="Freeform 310"/>
            <p:cNvSpPr>
              <a:spLocks noEditPoints="1"/>
            </p:cNvSpPr>
            <p:nvPr/>
          </p:nvSpPr>
          <p:spPr bwMode="auto">
            <a:xfrm>
              <a:off x="6648" y="1264"/>
              <a:ext cx="206" cy="205"/>
            </a:xfrm>
            <a:custGeom>
              <a:avLst/>
              <a:gdLst>
                <a:gd name="T0" fmla="*/ 117 w 309"/>
                <a:gd name="T1" fmla="*/ 309 h 309"/>
                <a:gd name="T2" fmla="*/ 116 w 309"/>
                <a:gd name="T3" fmla="*/ 309 h 309"/>
                <a:gd name="T4" fmla="*/ 108 w 309"/>
                <a:gd name="T5" fmla="*/ 304 h 309"/>
                <a:gd name="T6" fmla="*/ 68 w 309"/>
                <a:gd name="T7" fmla="*/ 242 h 309"/>
                <a:gd name="T8" fmla="*/ 5 w 309"/>
                <a:gd name="T9" fmla="*/ 201 h 309"/>
                <a:gd name="T10" fmla="*/ 1 w 309"/>
                <a:gd name="T11" fmla="*/ 194 h 309"/>
                <a:gd name="T12" fmla="*/ 4 w 309"/>
                <a:gd name="T13" fmla="*/ 185 h 309"/>
                <a:gd name="T14" fmla="*/ 26 w 309"/>
                <a:gd name="T15" fmla="*/ 163 h 309"/>
                <a:gd name="T16" fmla="*/ 37 w 309"/>
                <a:gd name="T17" fmla="*/ 161 h 309"/>
                <a:gd name="T18" fmla="*/ 84 w 309"/>
                <a:gd name="T19" fmla="*/ 180 h 309"/>
                <a:gd name="T20" fmla="*/ 121 w 309"/>
                <a:gd name="T21" fmla="*/ 143 h 309"/>
                <a:gd name="T22" fmla="*/ 17 w 309"/>
                <a:gd name="T23" fmla="*/ 86 h 309"/>
                <a:gd name="T24" fmla="*/ 11 w 309"/>
                <a:gd name="T25" fmla="*/ 78 h 309"/>
                <a:gd name="T26" fmla="*/ 14 w 309"/>
                <a:gd name="T27" fmla="*/ 69 h 309"/>
                <a:gd name="T28" fmla="*/ 37 w 309"/>
                <a:gd name="T29" fmla="*/ 46 h 309"/>
                <a:gd name="T30" fmla="*/ 48 w 309"/>
                <a:gd name="T31" fmla="*/ 43 h 309"/>
                <a:gd name="T32" fmla="*/ 177 w 309"/>
                <a:gd name="T33" fmla="*/ 87 h 309"/>
                <a:gd name="T34" fmla="*/ 233 w 309"/>
                <a:gd name="T35" fmla="*/ 31 h 309"/>
                <a:gd name="T36" fmla="*/ 234 w 309"/>
                <a:gd name="T37" fmla="*/ 30 h 309"/>
                <a:gd name="T38" fmla="*/ 294 w 309"/>
                <a:gd name="T39" fmla="*/ 16 h 309"/>
                <a:gd name="T40" fmla="*/ 279 w 309"/>
                <a:gd name="T41" fmla="*/ 75 h 309"/>
                <a:gd name="T42" fmla="*/ 278 w 309"/>
                <a:gd name="T43" fmla="*/ 76 h 309"/>
                <a:gd name="T44" fmla="*/ 223 w 309"/>
                <a:gd name="T45" fmla="*/ 132 h 309"/>
                <a:gd name="T46" fmla="*/ 266 w 309"/>
                <a:gd name="T47" fmla="*/ 261 h 309"/>
                <a:gd name="T48" fmla="*/ 263 w 309"/>
                <a:gd name="T49" fmla="*/ 272 h 309"/>
                <a:gd name="T50" fmla="*/ 241 w 309"/>
                <a:gd name="T51" fmla="*/ 295 h 309"/>
                <a:gd name="T52" fmla="*/ 232 w 309"/>
                <a:gd name="T53" fmla="*/ 298 h 309"/>
                <a:gd name="T54" fmla="*/ 224 w 309"/>
                <a:gd name="T55" fmla="*/ 292 h 309"/>
                <a:gd name="T56" fmla="*/ 167 w 309"/>
                <a:gd name="T57" fmla="*/ 188 h 309"/>
                <a:gd name="T58" fmla="*/ 130 w 309"/>
                <a:gd name="T59" fmla="*/ 225 h 309"/>
                <a:gd name="T60" fmla="*/ 149 w 309"/>
                <a:gd name="T61" fmla="*/ 272 h 309"/>
                <a:gd name="T62" fmla="*/ 146 w 309"/>
                <a:gd name="T63" fmla="*/ 284 h 309"/>
                <a:gd name="T64" fmla="*/ 124 w 309"/>
                <a:gd name="T65" fmla="*/ 306 h 309"/>
                <a:gd name="T66" fmla="*/ 117 w 309"/>
                <a:gd name="T67" fmla="*/ 309 h 309"/>
                <a:gd name="T68" fmla="*/ 28 w 309"/>
                <a:gd name="T69" fmla="*/ 191 h 309"/>
                <a:gd name="T70" fmla="*/ 81 w 309"/>
                <a:gd name="T71" fmla="*/ 225 h 309"/>
                <a:gd name="T72" fmla="*/ 84 w 309"/>
                <a:gd name="T73" fmla="*/ 228 h 309"/>
                <a:gd name="T74" fmla="*/ 119 w 309"/>
                <a:gd name="T75" fmla="*/ 281 h 309"/>
                <a:gd name="T76" fmla="*/ 126 w 309"/>
                <a:gd name="T77" fmla="*/ 274 h 309"/>
                <a:gd name="T78" fmla="*/ 107 w 309"/>
                <a:gd name="T79" fmla="*/ 226 h 309"/>
                <a:gd name="T80" fmla="*/ 110 w 309"/>
                <a:gd name="T81" fmla="*/ 215 h 309"/>
                <a:gd name="T82" fmla="*/ 161 w 309"/>
                <a:gd name="T83" fmla="*/ 163 h 309"/>
                <a:gd name="T84" fmla="*/ 171 w 309"/>
                <a:gd name="T85" fmla="*/ 160 h 309"/>
                <a:gd name="T86" fmla="*/ 178 w 309"/>
                <a:gd name="T87" fmla="*/ 165 h 309"/>
                <a:gd name="T88" fmla="*/ 236 w 309"/>
                <a:gd name="T89" fmla="*/ 270 h 309"/>
                <a:gd name="T90" fmla="*/ 244 w 309"/>
                <a:gd name="T91" fmla="*/ 262 h 309"/>
                <a:gd name="T92" fmla="*/ 200 w 309"/>
                <a:gd name="T93" fmla="*/ 132 h 309"/>
                <a:gd name="T94" fmla="*/ 203 w 309"/>
                <a:gd name="T95" fmla="*/ 121 h 309"/>
                <a:gd name="T96" fmla="*/ 263 w 309"/>
                <a:gd name="T97" fmla="*/ 62 h 309"/>
                <a:gd name="T98" fmla="*/ 278 w 309"/>
                <a:gd name="T99" fmla="*/ 31 h 309"/>
                <a:gd name="T100" fmla="*/ 248 w 309"/>
                <a:gd name="T101" fmla="*/ 47 h 309"/>
                <a:gd name="T102" fmla="*/ 188 w 309"/>
                <a:gd name="T103" fmla="*/ 106 h 309"/>
                <a:gd name="T104" fmla="*/ 177 w 309"/>
                <a:gd name="T105" fmla="*/ 109 h 309"/>
                <a:gd name="T106" fmla="*/ 47 w 309"/>
                <a:gd name="T107" fmla="*/ 66 h 309"/>
                <a:gd name="T108" fmla="*/ 40 w 309"/>
                <a:gd name="T109" fmla="*/ 74 h 309"/>
                <a:gd name="T110" fmla="*/ 144 w 309"/>
                <a:gd name="T111" fmla="*/ 131 h 309"/>
                <a:gd name="T112" fmla="*/ 149 w 309"/>
                <a:gd name="T113" fmla="*/ 139 h 309"/>
                <a:gd name="T114" fmla="*/ 146 w 309"/>
                <a:gd name="T115" fmla="*/ 148 h 309"/>
                <a:gd name="T116" fmla="*/ 94 w 309"/>
                <a:gd name="T117" fmla="*/ 200 h 309"/>
                <a:gd name="T118" fmla="*/ 83 w 309"/>
                <a:gd name="T119" fmla="*/ 202 h 309"/>
                <a:gd name="T120" fmla="*/ 36 w 309"/>
                <a:gd name="T121" fmla="*/ 183 h 309"/>
                <a:gd name="T122" fmla="*/ 28 w 309"/>
                <a:gd name="T123" fmla="*/ 19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9" h="309">
                  <a:moveTo>
                    <a:pt x="117" y="309"/>
                  </a:moveTo>
                  <a:cubicBezTo>
                    <a:pt x="117" y="309"/>
                    <a:pt x="116" y="309"/>
                    <a:pt x="116" y="309"/>
                  </a:cubicBezTo>
                  <a:cubicBezTo>
                    <a:pt x="113" y="308"/>
                    <a:pt x="110" y="307"/>
                    <a:pt x="108" y="304"/>
                  </a:cubicBezTo>
                  <a:cubicBezTo>
                    <a:pt x="68" y="242"/>
                    <a:pt x="68" y="242"/>
                    <a:pt x="68" y="242"/>
                  </a:cubicBezTo>
                  <a:cubicBezTo>
                    <a:pt x="5" y="201"/>
                    <a:pt x="5" y="201"/>
                    <a:pt x="5" y="201"/>
                  </a:cubicBezTo>
                  <a:cubicBezTo>
                    <a:pt x="3" y="200"/>
                    <a:pt x="1" y="197"/>
                    <a:pt x="1" y="194"/>
                  </a:cubicBezTo>
                  <a:cubicBezTo>
                    <a:pt x="0" y="190"/>
                    <a:pt x="1" y="187"/>
                    <a:pt x="4" y="185"/>
                  </a:cubicBezTo>
                  <a:cubicBezTo>
                    <a:pt x="26" y="163"/>
                    <a:pt x="26" y="163"/>
                    <a:pt x="26" y="163"/>
                  </a:cubicBezTo>
                  <a:cubicBezTo>
                    <a:pt x="29" y="160"/>
                    <a:pt x="33" y="159"/>
                    <a:pt x="37" y="161"/>
                  </a:cubicBezTo>
                  <a:cubicBezTo>
                    <a:pt x="84" y="180"/>
                    <a:pt x="84" y="180"/>
                    <a:pt x="84" y="180"/>
                  </a:cubicBezTo>
                  <a:cubicBezTo>
                    <a:pt x="121" y="143"/>
                    <a:pt x="121" y="143"/>
                    <a:pt x="121" y="143"/>
                  </a:cubicBezTo>
                  <a:cubicBezTo>
                    <a:pt x="17" y="86"/>
                    <a:pt x="17" y="86"/>
                    <a:pt x="17" y="86"/>
                  </a:cubicBezTo>
                  <a:cubicBezTo>
                    <a:pt x="14" y="84"/>
                    <a:pt x="12" y="81"/>
                    <a:pt x="11" y="78"/>
                  </a:cubicBezTo>
                  <a:cubicBezTo>
                    <a:pt x="11" y="74"/>
                    <a:pt x="12" y="71"/>
                    <a:pt x="14" y="69"/>
                  </a:cubicBezTo>
                  <a:cubicBezTo>
                    <a:pt x="37" y="46"/>
                    <a:pt x="37" y="46"/>
                    <a:pt x="37" y="46"/>
                  </a:cubicBezTo>
                  <a:cubicBezTo>
                    <a:pt x="40" y="43"/>
                    <a:pt x="44" y="42"/>
                    <a:pt x="48" y="43"/>
                  </a:cubicBezTo>
                  <a:cubicBezTo>
                    <a:pt x="177" y="87"/>
                    <a:pt x="177" y="87"/>
                    <a:pt x="177" y="87"/>
                  </a:cubicBezTo>
                  <a:cubicBezTo>
                    <a:pt x="233" y="31"/>
                    <a:pt x="233" y="31"/>
                    <a:pt x="233" y="31"/>
                  </a:cubicBezTo>
                  <a:cubicBezTo>
                    <a:pt x="233" y="31"/>
                    <a:pt x="234" y="30"/>
                    <a:pt x="234" y="30"/>
                  </a:cubicBezTo>
                  <a:cubicBezTo>
                    <a:pt x="247" y="20"/>
                    <a:pt x="278" y="0"/>
                    <a:pt x="294" y="16"/>
                  </a:cubicBezTo>
                  <a:cubicBezTo>
                    <a:pt x="309" y="32"/>
                    <a:pt x="289" y="63"/>
                    <a:pt x="279" y="75"/>
                  </a:cubicBezTo>
                  <a:cubicBezTo>
                    <a:pt x="279" y="75"/>
                    <a:pt x="279" y="76"/>
                    <a:pt x="278" y="76"/>
                  </a:cubicBezTo>
                  <a:cubicBezTo>
                    <a:pt x="223" y="132"/>
                    <a:pt x="223" y="132"/>
                    <a:pt x="223" y="132"/>
                  </a:cubicBezTo>
                  <a:cubicBezTo>
                    <a:pt x="266" y="261"/>
                    <a:pt x="266" y="261"/>
                    <a:pt x="266" y="261"/>
                  </a:cubicBezTo>
                  <a:cubicBezTo>
                    <a:pt x="267" y="265"/>
                    <a:pt x="266" y="269"/>
                    <a:pt x="263" y="272"/>
                  </a:cubicBezTo>
                  <a:cubicBezTo>
                    <a:pt x="241" y="295"/>
                    <a:pt x="241" y="295"/>
                    <a:pt x="241" y="295"/>
                  </a:cubicBezTo>
                  <a:cubicBezTo>
                    <a:pt x="238" y="297"/>
                    <a:pt x="235" y="298"/>
                    <a:pt x="232" y="298"/>
                  </a:cubicBezTo>
                  <a:cubicBezTo>
                    <a:pt x="228" y="297"/>
                    <a:pt x="225" y="295"/>
                    <a:pt x="224" y="292"/>
                  </a:cubicBezTo>
                  <a:cubicBezTo>
                    <a:pt x="167" y="188"/>
                    <a:pt x="167" y="188"/>
                    <a:pt x="167" y="188"/>
                  </a:cubicBezTo>
                  <a:cubicBezTo>
                    <a:pt x="130" y="225"/>
                    <a:pt x="130" y="225"/>
                    <a:pt x="130" y="225"/>
                  </a:cubicBezTo>
                  <a:cubicBezTo>
                    <a:pt x="149" y="272"/>
                    <a:pt x="149" y="272"/>
                    <a:pt x="149" y="272"/>
                  </a:cubicBezTo>
                  <a:cubicBezTo>
                    <a:pt x="150" y="276"/>
                    <a:pt x="149" y="281"/>
                    <a:pt x="146" y="284"/>
                  </a:cubicBezTo>
                  <a:cubicBezTo>
                    <a:pt x="124" y="306"/>
                    <a:pt x="124" y="306"/>
                    <a:pt x="124" y="306"/>
                  </a:cubicBezTo>
                  <a:cubicBezTo>
                    <a:pt x="122" y="308"/>
                    <a:pt x="120" y="309"/>
                    <a:pt x="117" y="309"/>
                  </a:cubicBezTo>
                  <a:close/>
                  <a:moveTo>
                    <a:pt x="28" y="191"/>
                  </a:moveTo>
                  <a:cubicBezTo>
                    <a:pt x="81" y="225"/>
                    <a:pt x="81" y="225"/>
                    <a:pt x="81" y="225"/>
                  </a:cubicBezTo>
                  <a:cubicBezTo>
                    <a:pt x="82" y="226"/>
                    <a:pt x="84" y="227"/>
                    <a:pt x="84" y="228"/>
                  </a:cubicBezTo>
                  <a:cubicBezTo>
                    <a:pt x="119" y="281"/>
                    <a:pt x="119" y="281"/>
                    <a:pt x="119" y="281"/>
                  </a:cubicBezTo>
                  <a:cubicBezTo>
                    <a:pt x="126" y="274"/>
                    <a:pt x="126" y="274"/>
                    <a:pt x="126" y="274"/>
                  </a:cubicBezTo>
                  <a:cubicBezTo>
                    <a:pt x="107" y="226"/>
                    <a:pt x="107" y="226"/>
                    <a:pt x="107" y="226"/>
                  </a:cubicBezTo>
                  <a:cubicBezTo>
                    <a:pt x="106" y="222"/>
                    <a:pt x="107" y="218"/>
                    <a:pt x="110" y="215"/>
                  </a:cubicBezTo>
                  <a:cubicBezTo>
                    <a:pt x="161" y="163"/>
                    <a:pt x="161" y="163"/>
                    <a:pt x="161" y="163"/>
                  </a:cubicBezTo>
                  <a:cubicBezTo>
                    <a:pt x="164" y="161"/>
                    <a:pt x="167" y="159"/>
                    <a:pt x="171" y="160"/>
                  </a:cubicBezTo>
                  <a:cubicBezTo>
                    <a:pt x="174" y="160"/>
                    <a:pt x="177" y="162"/>
                    <a:pt x="178" y="165"/>
                  </a:cubicBezTo>
                  <a:cubicBezTo>
                    <a:pt x="236" y="270"/>
                    <a:pt x="236" y="270"/>
                    <a:pt x="236" y="270"/>
                  </a:cubicBezTo>
                  <a:cubicBezTo>
                    <a:pt x="244" y="262"/>
                    <a:pt x="244" y="262"/>
                    <a:pt x="244" y="262"/>
                  </a:cubicBezTo>
                  <a:cubicBezTo>
                    <a:pt x="200" y="132"/>
                    <a:pt x="200" y="132"/>
                    <a:pt x="200" y="132"/>
                  </a:cubicBezTo>
                  <a:cubicBezTo>
                    <a:pt x="199" y="129"/>
                    <a:pt x="200" y="124"/>
                    <a:pt x="203" y="121"/>
                  </a:cubicBezTo>
                  <a:cubicBezTo>
                    <a:pt x="263" y="62"/>
                    <a:pt x="263" y="62"/>
                    <a:pt x="263" y="62"/>
                  </a:cubicBezTo>
                  <a:cubicBezTo>
                    <a:pt x="271" y="50"/>
                    <a:pt x="278" y="37"/>
                    <a:pt x="278" y="31"/>
                  </a:cubicBezTo>
                  <a:cubicBezTo>
                    <a:pt x="273" y="31"/>
                    <a:pt x="259" y="38"/>
                    <a:pt x="248" y="47"/>
                  </a:cubicBezTo>
                  <a:cubicBezTo>
                    <a:pt x="188" y="106"/>
                    <a:pt x="188" y="106"/>
                    <a:pt x="188" y="106"/>
                  </a:cubicBezTo>
                  <a:cubicBezTo>
                    <a:pt x="185" y="109"/>
                    <a:pt x="181" y="110"/>
                    <a:pt x="177" y="109"/>
                  </a:cubicBezTo>
                  <a:cubicBezTo>
                    <a:pt x="47" y="66"/>
                    <a:pt x="47" y="66"/>
                    <a:pt x="47" y="66"/>
                  </a:cubicBezTo>
                  <a:cubicBezTo>
                    <a:pt x="40" y="74"/>
                    <a:pt x="40" y="74"/>
                    <a:pt x="40" y="74"/>
                  </a:cubicBezTo>
                  <a:cubicBezTo>
                    <a:pt x="144" y="131"/>
                    <a:pt x="144" y="131"/>
                    <a:pt x="144" y="131"/>
                  </a:cubicBezTo>
                  <a:cubicBezTo>
                    <a:pt x="147" y="133"/>
                    <a:pt x="149" y="135"/>
                    <a:pt x="149" y="139"/>
                  </a:cubicBezTo>
                  <a:cubicBezTo>
                    <a:pt x="150" y="142"/>
                    <a:pt x="149" y="145"/>
                    <a:pt x="146" y="148"/>
                  </a:cubicBezTo>
                  <a:cubicBezTo>
                    <a:pt x="94" y="200"/>
                    <a:pt x="94" y="200"/>
                    <a:pt x="94" y="200"/>
                  </a:cubicBezTo>
                  <a:cubicBezTo>
                    <a:pt x="91" y="203"/>
                    <a:pt x="87" y="204"/>
                    <a:pt x="83" y="202"/>
                  </a:cubicBezTo>
                  <a:cubicBezTo>
                    <a:pt x="36" y="183"/>
                    <a:pt x="36" y="183"/>
                    <a:pt x="36" y="183"/>
                  </a:cubicBezTo>
                  <a:lnTo>
                    <a:pt x="28" y="191"/>
                  </a:ln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82" name="Freeform 311"/>
            <p:cNvSpPr>
              <a:spLocks noEditPoints="1"/>
            </p:cNvSpPr>
            <p:nvPr/>
          </p:nvSpPr>
          <p:spPr bwMode="auto">
            <a:xfrm>
              <a:off x="6585" y="1193"/>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grpSp>
        <p:nvGrpSpPr>
          <p:cNvPr id="83" name="Group 844"/>
          <p:cNvGrpSpPr>
            <a:grpSpLocks noChangeAspect="1"/>
          </p:cNvGrpSpPr>
          <p:nvPr/>
        </p:nvGrpSpPr>
        <p:grpSpPr bwMode="auto">
          <a:xfrm>
            <a:off x="9521508" y="1014247"/>
            <a:ext cx="367982" cy="367982"/>
            <a:chOff x="4857" y="3821"/>
            <a:chExt cx="340" cy="340"/>
          </a:xfrm>
          <a:solidFill>
            <a:schemeClr val="bg1"/>
          </a:solidFill>
        </p:grpSpPr>
        <p:sp>
          <p:nvSpPr>
            <p:cNvPr id="84" name="Freeform 845"/>
            <p:cNvSpPr>
              <a:spLocks noEditPoints="1"/>
            </p:cNvSpPr>
            <p:nvPr/>
          </p:nvSpPr>
          <p:spPr bwMode="auto">
            <a:xfrm>
              <a:off x="4857" y="3821"/>
              <a:ext cx="340" cy="340"/>
            </a:xfrm>
            <a:custGeom>
              <a:avLst/>
              <a:gdLst>
                <a:gd name="T0" fmla="*/ 256 w 512"/>
                <a:gd name="T1" fmla="*/ 21 h 512"/>
                <a:gd name="T2" fmla="*/ 21 w 512"/>
                <a:gd name="T3" fmla="*/ 256 h 512"/>
                <a:gd name="T4" fmla="*/ 256 w 512"/>
                <a:gd name="T5" fmla="*/ 490 h 512"/>
                <a:gd name="T6" fmla="*/ 490 w 512"/>
                <a:gd name="T7" fmla="*/ 256 h 512"/>
                <a:gd name="T8" fmla="*/ 256 w 512"/>
                <a:gd name="T9" fmla="*/ 21 h 512"/>
                <a:gd name="T10" fmla="*/ 256 w 512"/>
                <a:gd name="T11" fmla="*/ 0 h 512"/>
                <a:gd name="T12" fmla="*/ 512 w 512"/>
                <a:gd name="T13" fmla="*/ 256 h 512"/>
                <a:gd name="T14" fmla="*/ 256 w 512"/>
                <a:gd name="T15" fmla="*/ 512 h 512"/>
                <a:gd name="T16" fmla="*/ 0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126" y="21"/>
                    <a:pt x="21" y="126"/>
                    <a:pt x="21" y="256"/>
                  </a:cubicBezTo>
                  <a:cubicBezTo>
                    <a:pt x="21" y="385"/>
                    <a:pt x="126" y="490"/>
                    <a:pt x="256" y="490"/>
                  </a:cubicBezTo>
                  <a:cubicBezTo>
                    <a:pt x="385" y="490"/>
                    <a:pt x="490" y="385"/>
                    <a:pt x="490" y="256"/>
                  </a:cubicBezTo>
                  <a:cubicBezTo>
                    <a:pt x="490" y="126"/>
                    <a:pt x="385" y="21"/>
                    <a:pt x="256" y="21"/>
                  </a:cubicBezTo>
                  <a:moveTo>
                    <a:pt x="256" y="0"/>
                  </a:moveTo>
                  <a:cubicBezTo>
                    <a:pt x="397" y="0"/>
                    <a:pt x="512" y="114"/>
                    <a:pt x="512" y="256"/>
                  </a:cubicBezTo>
                  <a:cubicBezTo>
                    <a:pt x="512" y="397"/>
                    <a:pt x="397" y="512"/>
                    <a:pt x="256" y="512"/>
                  </a:cubicBezTo>
                  <a:cubicBezTo>
                    <a:pt x="114" y="512"/>
                    <a:pt x="0" y="397"/>
                    <a:pt x="0" y="256"/>
                  </a:cubicBezTo>
                  <a:cubicBezTo>
                    <a:pt x="0" y="114"/>
                    <a:pt x="114"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85" name="Freeform 846"/>
            <p:cNvSpPr>
              <a:spLocks noEditPoints="1"/>
            </p:cNvSpPr>
            <p:nvPr/>
          </p:nvSpPr>
          <p:spPr bwMode="auto">
            <a:xfrm>
              <a:off x="4921" y="3899"/>
              <a:ext cx="212" cy="170"/>
            </a:xfrm>
            <a:custGeom>
              <a:avLst/>
              <a:gdLst>
                <a:gd name="T0" fmla="*/ 64 w 320"/>
                <a:gd name="T1" fmla="*/ 171 h 256"/>
                <a:gd name="T2" fmla="*/ 64 w 320"/>
                <a:gd name="T3" fmla="*/ 128 h 256"/>
                <a:gd name="T4" fmla="*/ 256 w 320"/>
                <a:gd name="T5" fmla="*/ 128 h 256"/>
                <a:gd name="T6" fmla="*/ 256 w 320"/>
                <a:gd name="T7" fmla="*/ 171 h 256"/>
                <a:gd name="T8" fmla="*/ 256 w 320"/>
                <a:gd name="T9" fmla="*/ 128 h 256"/>
                <a:gd name="T10" fmla="*/ 309 w 320"/>
                <a:gd name="T11" fmla="*/ 202 h 256"/>
                <a:gd name="T12" fmla="*/ 298 w 320"/>
                <a:gd name="T13" fmla="*/ 256 h 256"/>
                <a:gd name="T14" fmla="*/ 234 w 320"/>
                <a:gd name="T15" fmla="*/ 245 h 256"/>
                <a:gd name="T16" fmla="*/ 165 w 320"/>
                <a:gd name="T17" fmla="*/ 224 h 256"/>
                <a:gd name="T18" fmla="*/ 85 w 320"/>
                <a:gd name="T19" fmla="*/ 245 h 256"/>
                <a:gd name="T20" fmla="*/ 21 w 320"/>
                <a:gd name="T21" fmla="*/ 256 h 256"/>
                <a:gd name="T22" fmla="*/ 10 w 320"/>
                <a:gd name="T23" fmla="*/ 203 h 256"/>
                <a:gd name="T24" fmla="*/ 10 w 320"/>
                <a:gd name="T25" fmla="*/ 203 h 256"/>
                <a:gd name="T26" fmla="*/ 10 w 320"/>
                <a:gd name="T27" fmla="*/ 203 h 256"/>
                <a:gd name="T28" fmla="*/ 10 w 320"/>
                <a:gd name="T29" fmla="*/ 199 h 256"/>
                <a:gd name="T30" fmla="*/ 0 w 320"/>
                <a:gd name="T31" fmla="*/ 181 h 256"/>
                <a:gd name="T32" fmla="*/ 44 w 320"/>
                <a:gd name="T33" fmla="*/ 88 h 256"/>
                <a:gd name="T34" fmla="*/ 32 w 320"/>
                <a:gd name="T35" fmla="*/ 85 h 256"/>
                <a:gd name="T36" fmla="*/ 32 w 320"/>
                <a:gd name="T37" fmla="*/ 64 h 256"/>
                <a:gd name="T38" fmla="*/ 64 w 320"/>
                <a:gd name="T39" fmla="*/ 29 h 256"/>
                <a:gd name="T40" fmla="*/ 106 w 320"/>
                <a:gd name="T41" fmla="*/ 0 h 256"/>
                <a:gd name="T42" fmla="*/ 254 w 320"/>
                <a:gd name="T43" fmla="*/ 27 h 256"/>
                <a:gd name="T44" fmla="*/ 267 w 320"/>
                <a:gd name="T45" fmla="*/ 64 h 256"/>
                <a:gd name="T46" fmla="*/ 298 w 320"/>
                <a:gd name="T47" fmla="*/ 75 h 256"/>
                <a:gd name="T48" fmla="*/ 274 w 320"/>
                <a:gd name="T49" fmla="*/ 85 h 256"/>
                <a:gd name="T50" fmla="*/ 320 w 320"/>
                <a:gd name="T51" fmla="*/ 149 h 256"/>
                <a:gd name="T52" fmla="*/ 316 w 320"/>
                <a:gd name="T53" fmla="*/ 194 h 256"/>
                <a:gd name="T54" fmla="*/ 252 w 320"/>
                <a:gd name="T55" fmla="*/ 85 h 256"/>
                <a:gd name="T56" fmla="*/ 213 w 320"/>
                <a:gd name="T57" fmla="*/ 21 h 256"/>
                <a:gd name="T58" fmla="*/ 84 w 320"/>
                <a:gd name="T59" fmla="*/ 36 h 256"/>
                <a:gd name="T60" fmla="*/ 64 w 320"/>
                <a:gd name="T61" fmla="*/ 217 h 256"/>
                <a:gd name="T62" fmla="*/ 32 w 320"/>
                <a:gd name="T63" fmla="*/ 235 h 256"/>
                <a:gd name="T64" fmla="*/ 64 w 320"/>
                <a:gd name="T65" fmla="*/ 217 h 256"/>
                <a:gd name="T66" fmla="*/ 298 w 320"/>
                <a:gd name="T67" fmla="*/ 183 h 256"/>
                <a:gd name="T68" fmla="*/ 298 w 320"/>
                <a:gd name="T69" fmla="*/ 149 h 256"/>
                <a:gd name="T70" fmla="*/ 62 w 320"/>
                <a:gd name="T71" fmla="*/ 107 h 256"/>
                <a:gd name="T72" fmla="*/ 21 w 320"/>
                <a:gd name="T73" fmla="*/ 180 h 256"/>
                <a:gd name="T74" fmla="*/ 288 w 320"/>
                <a:gd name="T75" fmla="*/ 212 h 256"/>
                <a:gd name="T76" fmla="*/ 256 w 320"/>
                <a:gd name="T77" fmla="*/ 235 h 256"/>
                <a:gd name="T78" fmla="*/ 288 w 320"/>
                <a:gd name="T79" fmla="*/ 212 h 256"/>
                <a:gd name="T80" fmla="*/ 128 w 320"/>
                <a:gd name="T81" fmla="*/ 139 h 256"/>
                <a:gd name="T82" fmla="*/ 128 w 320"/>
                <a:gd name="T83" fmla="*/ 160 h 256"/>
                <a:gd name="T84" fmla="*/ 202 w 320"/>
                <a:gd name="T85" fmla="*/ 14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 h="256">
                  <a:moveTo>
                    <a:pt x="85" y="149"/>
                  </a:moveTo>
                  <a:cubicBezTo>
                    <a:pt x="85" y="161"/>
                    <a:pt x="75" y="171"/>
                    <a:pt x="64" y="171"/>
                  </a:cubicBezTo>
                  <a:cubicBezTo>
                    <a:pt x="52" y="171"/>
                    <a:pt x="42" y="161"/>
                    <a:pt x="42" y="149"/>
                  </a:cubicBezTo>
                  <a:cubicBezTo>
                    <a:pt x="42" y="138"/>
                    <a:pt x="52" y="128"/>
                    <a:pt x="64" y="128"/>
                  </a:cubicBezTo>
                  <a:cubicBezTo>
                    <a:pt x="75" y="128"/>
                    <a:pt x="85" y="138"/>
                    <a:pt x="85" y="149"/>
                  </a:cubicBezTo>
                  <a:close/>
                  <a:moveTo>
                    <a:pt x="256" y="128"/>
                  </a:moveTo>
                  <a:cubicBezTo>
                    <a:pt x="244" y="128"/>
                    <a:pt x="234" y="138"/>
                    <a:pt x="234" y="149"/>
                  </a:cubicBezTo>
                  <a:cubicBezTo>
                    <a:pt x="234" y="161"/>
                    <a:pt x="244" y="171"/>
                    <a:pt x="256" y="171"/>
                  </a:cubicBezTo>
                  <a:cubicBezTo>
                    <a:pt x="267" y="171"/>
                    <a:pt x="277" y="161"/>
                    <a:pt x="277" y="149"/>
                  </a:cubicBezTo>
                  <a:cubicBezTo>
                    <a:pt x="277" y="138"/>
                    <a:pt x="267" y="128"/>
                    <a:pt x="256" y="128"/>
                  </a:cubicBezTo>
                  <a:close/>
                  <a:moveTo>
                    <a:pt x="316" y="194"/>
                  </a:moveTo>
                  <a:cubicBezTo>
                    <a:pt x="314" y="197"/>
                    <a:pt x="312" y="199"/>
                    <a:pt x="309" y="202"/>
                  </a:cubicBezTo>
                  <a:cubicBezTo>
                    <a:pt x="309" y="202"/>
                    <a:pt x="309" y="245"/>
                    <a:pt x="309" y="245"/>
                  </a:cubicBezTo>
                  <a:cubicBezTo>
                    <a:pt x="309" y="251"/>
                    <a:pt x="304" y="256"/>
                    <a:pt x="298" y="256"/>
                  </a:cubicBezTo>
                  <a:cubicBezTo>
                    <a:pt x="245" y="256"/>
                    <a:pt x="245" y="256"/>
                    <a:pt x="245" y="256"/>
                  </a:cubicBezTo>
                  <a:cubicBezTo>
                    <a:pt x="239" y="256"/>
                    <a:pt x="234" y="251"/>
                    <a:pt x="234" y="245"/>
                  </a:cubicBezTo>
                  <a:cubicBezTo>
                    <a:pt x="234" y="221"/>
                    <a:pt x="234" y="221"/>
                    <a:pt x="234" y="221"/>
                  </a:cubicBezTo>
                  <a:cubicBezTo>
                    <a:pt x="215" y="223"/>
                    <a:pt x="192" y="224"/>
                    <a:pt x="165" y="224"/>
                  </a:cubicBezTo>
                  <a:cubicBezTo>
                    <a:pt x="134" y="224"/>
                    <a:pt x="107" y="223"/>
                    <a:pt x="85" y="220"/>
                  </a:cubicBezTo>
                  <a:cubicBezTo>
                    <a:pt x="85" y="245"/>
                    <a:pt x="85" y="245"/>
                    <a:pt x="85" y="245"/>
                  </a:cubicBezTo>
                  <a:cubicBezTo>
                    <a:pt x="85" y="251"/>
                    <a:pt x="80" y="256"/>
                    <a:pt x="74" y="256"/>
                  </a:cubicBezTo>
                  <a:cubicBezTo>
                    <a:pt x="21" y="256"/>
                    <a:pt x="21" y="256"/>
                    <a:pt x="21" y="256"/>
                  </a:cubicBezTo>
                  <a:cubicBezTo>
                    <a:pt x="15" y="256"/>
                    <a:pt x="10" y="251"/>
                    <a:pt x="10" y="245"/>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199"/>
                    <a:pt x="10" y="199"/>
                    <a:pt x="10" y="199"/>
                  </a:cubicBezTo>
                  <a:cubicBezTo>
                    <a:pt x="10" y="199"/>
                    <a:pt x="7" y="197"/>
                    <a:pt x="6" y="195"/>
                  </a:cubicBezTo>
                  <a:cubicBezTo>
                    <a:pt x="0" y="189"/>
                    <a:pt x="0" y="183"/>
                    <a:pt x="0" y="181"/>
                  </a:cubicBezTo>
                  <a:cubicBezTo>
                    <a:pt x="0" y="149"/>
                    <a:pt x="0" y="149"/>
                    <a:pt x="0" y="149"/>
                  </a:cubicBezTo>
                  <a:cubicBezTo>
                    <a:pt x="0" y="120"/>
                    <a:pt x="19" y="96"/>
                    <a:pt x="44" y="88"/>
                  </a:cubicBezTo>
                  <a:cubicBezTo>
                    <a:pt x="45" y="85"/>
                    <a:pt x="45" y="85"/>
                    <a:pt x="45" y="85"/>
                  </a:cubicBezTo>
                  <a:cubicBezTo>
                    <a:pt x="32" y="85"/>
                    <a:pt x="32" y="85"/>
                    <a:pt x="32" y="85"/>
                  </a:cubicBezTo>
                  <a:cubicBezTo>
                    <a:pt x="26" y="85"/>
                    <a:pt x="21" y="81"/>
                    <a:pt x="21" y="75"/>
                  </a:cubicBezTo>
                  <a:cubicBezTo>
                    <a:pt x="21" y="69"/>
                    <a:pt x="26" y="64"/>
                    <a:pt x="32" y="64"/>
                  </a:cubicBezTo>
                  <a:cubicBezTo>
                    <a:pt x="52" y="64"/>
                    <a:pt x="52" y="64"/>
                    <a:pt x="52" y="64"/>
                  </a:cubicBezTo>
                  <a:cubicBezTo>
                    <a:pt x="64" y="29"/>
                    <a:pt x="64" y="29"/>
                    <a:pt x="64" y="29"/>
                  </a:cubicBezTo>
                  <a:cubicBezTo>
                    <a:pt x="64" y="28"/>
                    <a:pt x="65" y="28"/>
                    <a:pt x="65" y="27"/>
                  </a:cubicBezTo>
                  <a:cubicBezTo>
                    <a:pt x="65" y="26"/>
                    <a:pt x="80" y="0"/>
                    <a:pt x="106" y="0"/>
                  </a:cubicBezTo>
                  <a:cubicBezTo>
                    <a:pt x="213" y="0"/>
                    <a:pt x="213" y="0"/>
                    <a:pt x="213" y="0"/>
                  </a:cubicBezTo>
                  <a:cubicBezTo>
                    <a:pt x="240" y="0"/>
                    <a:pt x="254" y="26"/>
                    <a:pt x="254" y="27"/>
                  </a:cubicBezTo>
                  <a:cubicBezTo>
                    <a:pt x="255" y="28"/>
                    <a:pt x="255" y="28"/>
                    <a:pt x="255" y="29"/>
                  </a:cubicBezTo>
                  <a:cubicBezTo>
                    <a:pt x="267" y="64"/>
                    <a:pt x="267" y="64"/>
                    <a:pt x="267" y="64"/>
                  </a:cubicBezTo>
                  <a:cubicBezTo>
                    <a:pt x="288" y="64"/>
                    <a:pt x="288" y="64"/>
                    <a:pt x="288" y="64"/>
                  </a:cubicBezTo>
                  <a:cubicBezTo>
                    <a:pt x="294" y="64"/>
                    <a:pt x="298" y="69"/>
                    <a:pt x="298" y="75"/>
                  </a:cubicBezTo>
                  <a:cubicBezTo>
                    <a:pt x="298" y="81"/>
                    <a:pt x="294" y="85"/>
                    <a:pt x="288" y="85"/>
                  </a:cubicBezTo>
                  <a:cubicBezTo>
                    <a:pt x="274" y="85"/>
                    <a:pt x="274" y="85"/>
                    <a:pt x="274" y="85"/>
                  </a:cubicBezTo>
                  <a:cubicBezTo>
                    <a:pt x="275" y="88"/>
                    <a:pt x="275" y="88"/>
                    <a:pt x="275" y="88"/>
                  </a:cubicBezTo>
                  <a:cubicBezTo>
                    <a:pt x="301" y="96"/>
                    <a:pt x="320" y="120"/>
                    <a:pt x="320" y="149"/>
                  </a:cubicBezTo>
                  <a:cubicBezTo>
                    <a:pt x="320" y="180"/>
                    <a:pt x="320" y="180"/>
                    <a:pt x="320" y="180"/>
                  </a:cubicBezTo>
                  <a:cubicBezTo>
                    <a:pt x="320" y="184"/>
                    <a:pt x="320" y="189"/>
                    <a:pt x="316" y="194"/>
                  </a:cubicBezTo>
                  <a:close/>
                  <a:moveTo>
                    <a:pt x="68" y="85"/>
                  </a:moveTo>
                  <a:cubicBezTo>
                    <a:pt x="252" y="85"/>
                    <a:pt x="252" y="85"/>
                    <a:pt x="252" y="85"/>
                  </a:cubicBezTo>
                  <a:cubicBezTo>
                    <a:pt x="235" y="36"/>
                    <a:pt x="235" y="36"/>
                    <a:pt x="235" y="36"/>
                  </a:cubicBezTo>
                  <a:cubicBezTo>
                    <a:pt x="233" y="34"/>
                    <a:pt x="225" y="21"/>
                    <a:pt x="213" y="21"/>
                  </a:cubicBezTo>
                  <a:cubicBezTo>
                    <a:pt x="106" y="21"/>
                    <a:pt x="106" y="21"/>
                    <a:pt x="106" y="21"/>
                  </a:cubicBezTo>
                  <a:cubicBezTo>
                    <a:pt x="94" y="21"/>
                    <a:pt x="86" y="33"/>
                    <a:pt x="84" y="36"/>
                  </a:cubicBezTo>
                  <a:lnTo>
                    <a:pt x="68" y="85"/>
                  </a:lnTo>
                  <a:close/>
                  <a:moveTo>
                    <a:pt x="64" y="217"/>
                  </a:moveTo>
                  <a:cubicBezTo>
                    <a:pt x="51" y="215"/>
                    <a:pt x="41" y="213"/>
                    <a:pt x="32" y="210"/>
                  </a:cubicBezTo>
                  <a:cubicBezTo>
                    <a:pt x="32" y="235"/>
                    <a:pt x="32" y="235"/>
                    <a:pt x="32" y="235"/>
                  </a:cubicBezTo>
                  <a:cubicBezTo>
                    <a:pt x="64" y="235"/>
                    <a:pt x="64" y="235"/>
                    <a:pt x="64" y="235"/>
                  </a:cubicBezTo>
                  <a:lnTo>
                    <a:pt x="64" y="217"/>
                  </a:lnTo>
                  <a:close/>
                  <a:moveTo>
                    <a:pt x="165" y="203"/>
                  </a:moveTo>
                  <a:cubicBezTo>
                    <a:pt x="278" y="203"/>
                    <a:pt x="296" y="185"/>
                    <a:pt x="298" y="183"/>
                  </a:cubicBezTo>
                  <a:cubicBezTo>
                    <a:pt x="298" y="182"/>
                    <a:pt x="298" y="182"/>
                    <a:pt x="298" y="181"/>
                  </a:cubicBezTo>
                  <a:cubicBezTo>
                    <a:pt x="298" y="149"/>
                    <a:pt x="298" y="149"/>
                    <a:pt x="298" y="149"/>
                  </a:cubicBezTo>
                  <a:cubicBezTo>
                    <a:pt x="298" y="126"/>
                    <a:pt x="280" y="107"/>
                    <a:pt x="258" y="107"/>
                  </a:cubicBezTo>
                  <a:cubicBezTo>
                    <a:pt x="62" y="107"/>
                    <a:pt x="62" y="107"/>
                    <a:pt x="62" y="107"/>
                  </a:cubicBezTo>
                  <a:cubicBezTo>
                    <a:pt x="39" y="107"/>
                    <a:pt x="21" y="126"/>
                    <a:pt x="21" y="149"/>
                  </a:cubicBezTo>
                  <a:cubicBezTo>
                    <a:pt x="21" y="180"/>
                    <a:pt x="21" y="180"/>
                    <a:pt x="21" y="180"/>
                  </a:cubicBezTo>
                  <a:cubicBezTo>
                    <a:pt x="23" y="183"/>
                    <a:pt x="43" y="203"/>
                    <a:pt x="165" y="203"/>
                  </a:cubicBezTo>
                  <a:close/>
                  <a:moveTo>
                    <a:pt x="288" y="212"/>
                  </a:moveTo>
                  <a:cubicBezTo>
                    <a:pt x="279" y="215"/>
                    <a:pt x="268" y="217"/>
                    <a:pt x="256" y="219"/>
                  </a:cubicBezTo>
                  <a:cubicBezTo>
                    <a:pt x="256" y="235"/>
                    <a:pt x="256" y="235"/>
                    <a:pt x="256" y="235"/>
                  </a:cubicBezTo>
                  <a:cubicBezTo>
                    <a:pt x="288" y="235"/>
                    <a:pt x="288" y="235"/>
                    <a:pt x="288" y="235"/>
                  </a:cubicBezTo>
                  <a:lnTo>
                    <a:pt x="288" y="212"/>
                  </a:lnTo>
                  <a:close/>
                  <a:moveTo>
                    <a:pt x="192" y="139"/>
                  </a:moveTo>
                  <a:cubicBezTo>
                    <a:pt x="128" y="139"/>
                    <a:pt x="128" y="139"/>
                    <a:pt x="128" y="139"/>
                  </a:cubicBezTo>
                  <a:cubicBezTo>
                    <a:pt x="122" y="139"/>
                    <a:pt x="117" y="143"/>
                    <a:pt x="117" y="149"/>
                  </a:cubicBezTo>
                  <a:cubicBezTo>
                    <a:pt x="117" y="155"/>
                    <a:pt x="122" y="160"/>
                    <a:pt x="128" y="160"/>
                  </a:cubicBezTo>
                  <a:cubicBezTo>
                    <a:pt x="192" y="160"/>
                    <a:pt x="192" y="160"/>
                    <a:pt x="192" y="160"/>
                  </a:cubicBezTo>
                  <a:cubicBezTo>
                    <a:pt x="198" y="160"/>
                    <a:pt x="202" y="155"/>
                    <a:pt x="202" y="149"/>
                  </a:cubicBezTo>
                  <a:cubicBezTo>
                    <a:pt x="202" y="143"/>
                    <a:pt x="198" y="139"/>
                    <a:pt x="192" y="139"/>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spTree>
    <p:extLst>
      <p:ext uri="{BB962C8B-B14F-4D97-AF65-F5344CB8AC3E}">
        <p14:creationId xmlns:p14="http://schemas.microsoft.com/office/powerpoint/2010/main" val="22384023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4630674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95051" name="think-cell Slide" r:id="rId5" imgW="493" imgH="496" progId="TCLayout.ActiveDocument.1">
                  <p:embed/>
                </p:oleObj>
              </mc:Choice>
              <mc:Fallback>
                <p:oleObj name="think-cell Slide" r:id="rId5" imgW="493" imgH="49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bwMode="gray">
          <a:xfrm>
            <a:off x="0" y="0"/>
            <a:ext cx="158750" cy="158750"/>
          </a:xfrm>
          <a:prstGeom prst="rect">
            <a:avLst/>
          </a:prstGeom>
          <a:noFill/>
          <a:ln w="9525" algn="ctr">
            <a:noFill/>
            <a:miter lim="800000"/>
            <a:headEnd/>
            <a:tailEnd/>
          </a:ln>
        </p:spPr>
        <p:txBody>
          <a:bodyPr vert="horz" wrap="none" lIns="0" tIns="0" rIns="0" bIns="0" numCol="1" spcCol="0" rtlCol="0" anchor="t" anchorCtr="0">
            <a:noAutofit/>
          </a:bodyPr>
          <a:lstStyle/>
          <a:p>
            <a:pPr algn="ctr">
              <a:spcAft>
                <a:spcPts val="300"/>
              </a:spcAft>
            </a:pPr>
            <a:endParaRPr lang="en-US" sz="2000" b="1" dirty="0" smtClean="0">
              <a:ea typeface="+mj-ea"/>
              <a:cs typeface="+mj-cs"/>
              <a:sym typeface="Verdana" panose="020B0604030504040204" pitchFamily="34" charset="0"/>
            </a:endParaRPr>
          </a:p>
        </p:txBody>
      </p:sp>
      <p:sp>
        <p:nvSpPr>
          <p:cNvPr id="5" name="Text Placeholder 4"/>
          <p:cNvSpPr>
            <a:spLocks noGrp="1"/>
          </p:cNvSpPr>
          <p:nvPr>
            <p:ph type="body" sz="quarter" idx="13"/>
          </p:nvPr>
        </p:nvSpPr>
        <p:spPr/>
        <p:txBody>
          <a:bodyPr/>
          <a:lstStyle/>
          <a:p>
            <a:r>
              <a:rPr lang="en-US" dirty="0" smtClean="0"/>
              <a:t>Italy</a:t>
            </a:r>
            <a:endParaRPr lang="en-US" dirty="0"/>
          </a:p>
        </p:txBody>
      </p:sp>
      <p:sp>
        <p:nvSpPr>
          <p:cNvPr id="2" name="Title 1"/>
          <p:cNvSpPr>
            <a:spLocks noGrp="1"/>
          </p:cNvSpPr>
          <p:nvPr>
            <p:ph type="title"/>
          </p:nvPr>
        </p:nvSpPr>
        <p:spPr/>
        <p:txBody>
          <a:bodyPr/>
          <a:lstStyle/>
          <a:p>
            <a:r>
              <a:rPr lang="en-US" b="1" dirty="0" smtClean="0"/>
              <a:t>Deloitte Global </a:t>
            </a:r>
            <a:r>
              <a:rPr lang="en-US" b="1" dirty="0"/>
              <a:t>State of the Consumer </a:t>
            </a:r>
            <a:r>
              <a:rPr lang="en-US" b="1" dirty="0" smtClean="0"/>
              <a:t>Tracker W2</a:t>
            </a:r>
            <a:endParaRPr lang="en-US" dirty="0"/>
          </a:p>
        </p:txBody>
      </p:sp>
      <p:sp>
        <p:nvSpPr>
          <p:cNvPr id="7" name="Rectangle 6"/>
          <p:cNvSpPr/>
          <p:nvPr/>
        </p:nvSpPr>
        <p:spPr bwMode="gray">
          <a:xfrm>
            <a:off x="469899" y="1166037"/>
            <a:ext cx="2699281" cy="1853516"/>
          </a:xfrm>
          <a:prstGeom prst="rect">
            <a:avLst/>
          </a:prstGeom>
          <a:noFill/>
          <a:ln w="9525" algn="ctr">
            <a:noFill/>
            <a:miter lim="800000"/>
            <a:headEnd/>
            <a:tailEnd/>
          </a:ln>
        </p:spPr>
        <p:txBody>
          <a:bodyPr wrap="square" lIns="36000" tIns="36000" rIns="36000" bIns="36000" rtlCol="0" anchor="t"/>
          <a:lstStyle/>
          <a:p>
            <a:pPr>
              <a:spcAft>
                <a:spcPts val="300"/>
              </a:spcAft>
            </a:pPr>
            <a:r>
              <a:rPr lang="en-US" sz="1100" dirty="0"/>
              <a:t>This bi-weekly study is fielded using an online panel where consumers over 18 </a:t>
            </a:r>
            <a:r>
              <a:rPr lang="en-US" sz="1100" dirty="0" err="1"/>
              <a:t>y.o</a:t>
            </a:r>
            <a:r>
              <a:rPr lang="en-US" sz="1100" dirty="0"/>
              <a:t>. are invited to complete the survey (translated into local </a:t>
            </a:r>
            <a:r>
              <a:rPr lang="en-US" sz="1100" dirty="0" smtClean="0"/>
              <a:t>languages</a:t>
            </a:r>
            <a:r>
              <a:rPr lang="en-US" sz="1100" dirty="0"/>
              <a:t>) via email. It is fielded in 13 countries (1.000 respondents per country/wave) and designed to be nationally representative of the overall population of each market.</a:t>
            </a:r>
          </a:p>
        </p:txBody>
      </p:sp>
      <p:sp>
        <p:nvSpPr>
          <p:cNvPr id="8" name="Rectangle 7"/>
          <p:cNvSpPr/>
          <p:nvPr/>
        </p:nvSpPr>
        <p:spPr bwMode="gray">
          <a:xfrm>
            <a:off x="469900" y="2873830"/>
            <a:ext cx="2700812" cy="288000"/>
          </a:xfrm>
          <a:prstGeom prst="rect">
            <a:avLst/>
          </a:prstGeom>
          <a:solidFill>
            <a:srgbClr val="ED8B00"/>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Health concerns</a:t>
            </a:r>
          </a:p>
        </p:txBody>
      </p:sp>
      <p:sp>
        <p:nvSpPr>
          <p:cNvPr id="9" name="Rectangle 8"/>
          <p:cNvSpPr/>
          <p:nvPr/>
        </p:nvSpPr>
        <p:spPr bwMode="gray">
          <a:xfrm>
            <a:off x="469899" y="4333085"/>
            <a:ext cx="2700813" cy="435316"/>
          </a:xfrm>
          <a:prstGeom prst="rect">
            <a:avLst/>
          </a:prstGeom>
          <a:solidFill>
            <a:srgbClr val="ED8B00"/>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Financial concerns</a:t>
            </a:r>
          </a:p>
        </p:txBody>
      </p:sp>
      <p:sp>
        <p:nvSpPr>
          <p:cNvPr id="10" name="Rectangle 9"/>
          <p:cNvSpPr/>
          <p:nvPr/>
        </p:nvSpPr>
        <p:spPr>
          <a:xfrm>
            <a:off x="474403" y="3214217"/>
            <a:ext cx="1520202" cy="553998"/>
          </a:xfrm>
          <a:prstGeom prst="rect">
            <a:avLst/>
          </a:prstGeom>
        </p:spPr>
        <p:txBody>
          <a:bodyPr wrap="square">
            <a:spAutoFit/>
          </a:bodyPr>
          <a:lstStyle/>
          <a:p>
            <a:r>
              <a:rPr lang="en-US" sz="1000" dirty="0">
                <a:solidFill>
                  <a:srgbClr val="000000"/>
                </a:solidFill>
              </a:rPr>
              <a:t>I'm concerned about my </a:t>
            </a:r>
            <a:r>
              <a:rPr lang="en-US" sz="1000" b="1" dirty="0">
                <a:solidFill>
                  <a:srgbClr val="000000"/>
                </a:solidFill>
              </a:rPr>
              <a:t>physical wellbeing</a:t>
            </a:r>
            <a:endParaRPr lang="en-US" sz="1000" b="1" dirty="0"/>
          </a:p>
        </p:txBody>
      </p:sp>
      <p:sp>
        <p:nvSpPr>
          <p:cNvPr id="11" name="Rectangle 10"/>
          <p:cNvSpPr/>
          <p:nvPr/>
        </p:nvSpPr>
        <p:spPr>
          <a:xfrm>
            <a:off x="474403" y="3815092"/>
            <a:ext cx="1624848" cy="415498"/>
          </a:xfrm>
          <a:prstGeom prst="rect">
            <a:avLst/>
          </a:prstGeom>
        </p:spPr>
        <p:txBody>
          <a:bodyPr wrap="square">
            <a:spAutoFit/>
          </a:bodyPr>
          <a:lstStyle/>
          <a:p>
            <a:r>
              <a:rPr lang="en-US" sz="1000" dirty="0">
                <a:solidFill>
                  <a:srgbClr val="000000"/>
                </a:solidFill>
              </a:rPr>
              <a:t>I’m </a:t>
            </a:r>
            <a:r>
              <a:rPr lang="en-US" sz="1000" b="1" dirty="0">
                <a:solidFill>
                  <a:srgbClr val="000000"/>
                </a:solidFill>
              </a:rPr>
              <a:t>more anxious </a:t>
            </a:r>
            <a:r>
              <a:rPr lang="en-US" sz="1000" dirty="0">
                <a:solidFill>
                  <a:srgbClr val="000000"/>
                </a:solidFill>
              </a:rPr>
              <a:t>than I was last week</a:t>
            </a:r>
            <a:endParaRPr lang="en-US" sz="1000" dirty="0"/>
          </a:p>
        </p:txBody>
      </p:sp>
      <p:sp>
        <p:nvSpPr>
          <p:cNvPr id="12" name="Rectangle 11"/>
          <p:cNvSpPr/>
          <p:nvPr/>
        </p:nvSpPr>
        <p:spPr bwMode="gray">
          <a:xfrm>
            <a:off x="1829297" y="3275773"/>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rgbClr val="ED8B00"/>
                </a:solidFill>
              </a:rPr>
              <a:t>50%</a:t>
            </a:r>
            <a:endParaRPr lang="en-US" sz="1600" b="1" dirty="0" smtClean="0">
              <a:solidFill>
                <a:srgbClr val="ED8B00"/>
              </a:solidFill>
            </a:endParaRPr>
          </a:p>
        </p:txBody>
      </p:sp>
      <p:sp>
        <p:nvSpPr>
          <p:cNvPr id="13" name="Rectangle 12"/>
          <p:cNvSpPr/>
          <p:nvPr/>
        </p:nvSpPr>
        <p:spPr bwMode="gray">
          <a:xfrm>
            <a:off x="1829297" y="380739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rgbClr val="ED8B00"/>
                </a:solidFill>
              </a:rPr>
              <a:t>36%</a:t>
            </a:r>
            <a:endParaRPr lang="en-US" sz="1600" b="1" dirty="0" smtClean="0">
              <a:solidFill>
                <a:srgbClr val="ED8B00"/>
              </a:solidFill>
            </a:endParaRPr>
          </a:p>
        </p:txBody>
      </p:sp>
      <p:sp>
        <p:nvSpPr>
          <p:cNvPr id="14" name="Rectangle 13"/>
          <p:cNvSpPr/>
          <p:nvPr/>
        </p:nvSpPr>
        <p:spPr>
          <a:xfrm>
            <a:off x="469900" y="4767794"/>
            <a:ext cx="1629352" cy="553998"/>
          </a:xfrm>
          <a:prstGeom prst="rect">
            <a:avLst/>
          </a:prstGeom>
        </p:spPr>
        <p:txBody>
          <a:bodyPr wrap="square">
            <a:spAutoFit/>
          </a:bodyPr>
          <a:lstStyle/>
          <a:p>
            <a:r>
              <a:rPr lang="en-US" sz="1000" dirty="0">
                <a:solidFill>
                  <a:srgbClr val="000000"/>
                </a:solidFill>
              </a:rPr>
              <a:t>I'm concerned I will not be able to </a:t>
            </a:r>
            <a:r>
              <a:rPr lang="en-US" sz="1000" b="1" dirty="0">
                <a:solidFill>
                  <a:srgbClr val="000000"/>
                </a:solidFill>
              </a:rPr>
              <a:t>make </a:t>
            </a:r>
            <a:r>
              <a:rPr lang="en-US" sz="1000" b="1" dirty="0" smtClean="0">
                <a:solidFill>
                  <a:srgbClr val="000000"/>
                </a:solidFill>
              </a:rPr>
              <a:t>upcoming </a:t>
            </a:r>
            <a:r>
              <a:rPr lang="en-US" sz="1000" b="1" dirty="0">
                <a:solidFill>
                  <a:srgbClr val="000000"/>
                </a:solidFill>
              </a:rPr>
              <a:t>payments</a:t>
            </a:r>
            <a:endParaRPr lang="en-US" sz="1000" b="1" dirty="0"/>
          </a:p>
        </p:txBody>
      </p:sp>
      <p:sp>
        <p:nvSpPr>
          <p:cNvPr id="15" name="Rectangle 14"/>
          <p:cNvSpPr/>
          <p:nvPr/>
        </p:nvSpPr>
        <p:spPr>
          <a:xfrm>
            <a:off x="469900" y="5360975"/>
            <a:ext cx="1629352" cy="400110"/>
          </a:xfrm>
          <a:prstGeom prst="rect">
            <a:avLst/>
          </a:prstGeom>
        </p:spPr>
        <p:txBody>
          <a:bodyPr wrap="square">
            <a:spAutoFit/>
          </a:bodyPr>
          <a:lstStyle/>
          <a:p>
            <a:r>
              <a:rPr lang="en-US" sz="1000" dirty="0">
                <a:solidFill>
                  <a:srgbClr val="000000"/>
                </a:solidFill>
              </a:rPr>
              <a:t>I'm </a:t>
            </a:r>
            <a:r>
              <a:rPr lang="en-US" sz="1000" b="1" dirty="0">
                <a:solidFill>
                  <a:srgbClr val="000000"/>
                </a:solidFill>
              </a:rPr>
              <a:t>delaying large </a:t>
            </a:r>
            <a:r>
              <a:rPr lang="en-US" sz="1000" b="1" dirty="0" smtClean="0">
                <a:solidFill>
                  <a:srgbClr val="000000"/>
                </a:solidFill>
              </a:rPr>
              <a:t>purchases</a:t>
            </a:r>
            <a:endParaRPr lang="en-US" sz="1000" b="1" dirty="0"/>
          </a:p>
        </p:txBody>
      </p:sp>
      <p:sp>
        <p:nvSpPr>
          <p:cNvPr id="16" name="Rectangle 15"/>
          <p:cNvSpPr/>
          <p:nvPr/>
        </p:nvSpPr>
        <p:spPr bwMode="gray">
          <a:xfrm>
            <a:off x="1829297" y="4852433"/>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rgbClr val="ED8B00"/>
                </a:solidFill>
              </a:rPr>
              <a:t>35%</a:t>
            </a:r>
            <a:endParaRPr lang="en-US" sz="1600" b="1" dirty="0" smtClean="0">
              <a:solidFill>
                <a:srgbClr val="ED8B00"/>
              </a:solidFill>
            </a:endParaRPr>
          </a:p>
        </p:txBody>
      </p:sp>
      <p:sp>
        <p:nvSpPr>
          <p:cNvPr id="17" name="Rectangle 16"/>
          <p:cNvSpPr/>
          <p:nvPr/>
        </p:nvSpPr>
        <p:spPr bwMode="gray">
          <a:xfrm>
            <a:off x="1829297" y="5360975"/>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rgbClr val="ED8B00"/>
                </a:solidFill>
              </a:rPr>
              <a:t>54%</a:t>
            </a:r>
            <a:endParaRPr lang="en-US" sz="1600" b="1" dirty="0" smtClean="0">
              <a:solidFill>
                <a:srgbClr val="ED8B00"/>
              </a:solidFill>
            </a:endParaRPr>
          </a:p>
        </p:txBody>
      </p:sp>
      <p:sp>
        <p:nvSpPr>
          <p:cNvPr id="18" name="Rectangle 17"/>
          <p:cNvSpPr/>
          <p:nvPr/>
        </p:nvSpPr>
        <p:spPr>
          <a:xfrm>
            <a:off x="469900" y="5818397"/>
            <a:ext cx="1629352" cy="553998"/>
          </a:xfrm>
          <a:prstGeom prst="rect">
            <a:avLst/>
          </a:prstGeom>
        </p:spPr>
        <p:txBody>
          <a:bodyPr wrap="square">
            <a:spAutoFit/>
          </a:bodyPr>
          <a:lstStyle/>
          <a:p>
            <a:r>
              <a:rPr lang="en-US" sz="1000" dirty="0">
                <a:solidFill>
                  <a:srgbClr val="000000"/>
                </a:solidFill>
              </a:rPr>
              <a:t>To what extent are you concerned about </a:t>
            </a:r>
            <a:r>
              <a:rPr lang="en-US" sz="1000" b="1" dirty="0">
                <a:solidFill>
                  <a:srgbClr val="000000"/>
                </a:solidFill>
              </a:rPr>
              <a:t>losing your </a:t>
            </a:r>
            <a:r>
              <a:rPr lang="en-US" sz="1000" b="1" dirty="0" smtClean="0">
                <a:solidFill>
                  <a:srgbClr val="000000"/>
                </a:solidFill>
              </a:rPr>
              <a:t>job</a:t>
            </a:r>
            <a:endParaRPr lang="en-US" sz="1000" b="1" dirty="0">
              <a:solidFill>
                <a:srgbClr val="000000"/>
              </a:solidFill>
            </a:endParaRPr>
          </a:p>
        </p:txBody>
      </p:sp>
      <p:sp>
        <p:nvSpPr>
          <p:cNvPr id="19" name="Rectangle 18"/>
          <p:cNvSpPr/>
          <p:nvPr/>
        </p:nvSpPr>
        <p:spPr bwMode="gray">
          <a:xfrm>
            <a:off x="1829297" y="5903036"/>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rgbClr val="ED8B00"/>
                </a:solidFill>
              </a:rPr>
              <a:t>42%</a:t>
            </a:r>
            <a:endParaRPr lang="en-US" sz="1600" b="1" dirty="0" smtClean="0">
              <a:solidFill>
                <a:srgbClr val="ED8B00"/>
              </a:solidFill>
            </a:endParaRPr>
          </a:p>
        </p:txBody>
      </p:sp>
      <p:sp>
        <p:nvSpPr>
          <p:cNvPr id="20" name="Rectangle 19"/>
          <p:cNvSpPr/>
          <p:nvPr/>
        </p:nvSpPr>
        <p:spPr bwMode="gray">
          <a:xfrm>
            <a:off x="469899" y="2873830"/>
            <a:ext cx="2700813" cy="1364455"/>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1" name="Rectangle 20"/>
          <p:cNvSpPr/>
          <p:nvPr/>
        </p:nvSpPr>
        <p:spPr bwMode="gray">
          <a:xfrm>
            <a:off x="469899" y="4333085"/>
            <a:ext cx="2700813" cy="2079747"/>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2" name="Rectangle 21"/>
          <p:cNvSpPr/>
          <p:nvPr/>
        </p:nvSpPr>
        <p:spPr bwMode="gray">
          <a:xfrm>
            <a:off x="3332769" y="975381"/>
            <a:ext cx="2334106" cy="450000"/>
          </a:xfrm>
          <a:prstGeom prst="rect">
            <a:avLst/>
          </a:prstGeom>
          <a:solidFill>
            <a:schemeClr val="accent4"/>
          </a:solidFill>
          <a:ln w="9525" algn="ctr">
            <a:noFill/>
            <a:miter lim="800000"/>
            <a:headEnd/>
            <a:tailEnd/>
          </a:ln>
        </p:spPr>
        <p:txBody>
          <a:bodyPr wrap="square" lIns="36000" tIns="36000" rIns="36000" bIns="36000" rtlCol="0" anchor="ctr"/>
          <a:lstStyle/>
          <a:p>
            <a:pPr algn="ctr">
              <a:spcAft>
                <a:spcPts val="300"/>
              </a:spcAft>
            </a:pPr>
            <a:r>
              <a:rPr lang="en-US" sz="1400" b="1" dirty="0" smtClean="0">
                <a:solidFill>
                  <a:schemeClr val="bg1"/>
                </a:solidFill>
              </a:rPr>
              <a:t>I would feel safe…</a:t>
            </a:r>
          </a:p>
        </p:txBody>
      </p:sp>
      <p:sp>
        <p:nvSpPr>
          <p:cNvPr id="23" name="Rectangle 22"/>
          <p:cNvSpPr/>
          <p:nvPr/>
        </p:nvSpPr>
        <p:spPr bwMode="gray">
          <a:xfrm>
            <a:off x="3332768" y="975381"/>
            <a:ext cx="2334107" cy="2533674"/>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24" name="Rectangle 23"/>
          <p:cNvSpPr/>
          <p:nvPr/>
        </p:nvSpPr>
        <p:spPr>
          <a:xfrm>
            <a:off x="3359298" y="2273755"/>
            <a:ext cx="1172946" cy="400110"/>
          </a:xfrm>
          <a:prstGeom prst="rect">
            <a:avLst/>
          </a:prstGeom>
        </p:spPr>
        <p:txBody>
          <a:bodyPr wrap="square">
            <a:spAutoFit/>
          </a:bodyPr>
          <a:lstStyle/>
          <a:p>
            <a:r>
              <a:rPr lang="en-US" sz="1000" dirty="0" smtClean="0">
                <a:solidFill>
                  <a:srgbClr val="000000"/>
                </a:solidFill>
              </a:rPr>
              <a:t>Staying in a </a:t>
            </a:r>
            <a:r>
              <a:rPr lang="en-US" sz="1000" b="1" dirty="0" smtClean="0">
                <a:solidFill>
                  <a:srgbClr val="000000"/>
                </a:solidFill>
              </a:rPr>
              <a:t>hotel</a:t>
            </a:r>
            <a:endParaRPr lang="en-US" sz="1000" b="1" dirty="0"/>
          </a:p>
        </p:txBody>
      </p:sp>
      <p:sp>
        <p:nvSpPr>
          <p:cNvPr id="25" name="Rectangle 24"/>
          <p:cNvSpPr/>
          <p:nvPr/>
        </p:nvSpPr>
        <p:spPr bwMode="gray">
          <a:xfrm>
            <a:off x="4303027" y="225836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4"/>
                </a:solidFill>
              </a:rPr>
              <a:t>24%</a:t>
            </a:r>
            <a:endParaRPr lang="en-US" sz="1600" b="1" dirty="0" smtClean="0">
              <a:solidFill>
                <a:schemeClr val="accent4"/>
              </a:solidFill>
            </a:endParaRPr>
          </a:p>
        </p:txBody>
      </p:sp>
      <p:sp>
        <p:nvSpPr>
          <p:cNvPr id="26" name="Rectangle 25"/>
          <p:cNvSpPr/>
          <p:nvPr/>
        </p:nvSpPr>
        <p:spPr>
          <a:xfrm>
            <a:off x="3359297" y="1693145"/>
            <a:ext cx="1738911" cy="246221"/>
          </a:xfrm>
          <a:prstGeom prst="rect">
            <a:avLst/>
          </a:prstGeom>
        </p:spPr>
        <p:txBody>
          <a:bodyPr wrap="square">
            <a:spAutoFit/>
          </a:bodyPr>
          <a:lstStyle/>
          <a:p>
            <a:r>
              <a:rPr lang="en-US" sz="1000" dirty="0" smtClean="0">
                <a:solidFill>
                  <a:srgbClr val="000000"/>
                </a:solidFill>
              </a:rPr>
              <a:t>Taking a </a:t>
            </a:r>
            <a:r>
              <a:rPr lang="en-US" sz="1000" b="1" dirty="0" smtClean="0">
                <a:solidFill>
                  <a:srgbClr val="000000"/>
                </a:solidFill>
              </a:rPr>
              <a:t>flight</a:t>
            </a:r>
            <a:endParaRPr lang="en-US" sz="1000" b="1" dirty="0"/>
          </a:p>
        </p:txBody>
      </p:sp>
      <p:sp>
        <p:nvSpPr>
          <p:cNvPr id="27" name="Rectangle 26"/>
          <p:cNvSpPr/>
          <p:nvPr/>
        </p:nvSpPr>
        <p:spPr bwMode="gray">
          <a:xfrm>
            <a:off x="4303027" y="160850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4"/>
                </a:solidFill>
              </a:rPr>
              <a:t>20%</a:t>
            </a:r>
            <a:endParaRPr lang="en-US" sz="1600" b="1" dirty="0" smtClean="0">
              <a:solidFill>
                <a:schemeClr val="accent4"/>
              </a:solidFill>
            </a:endParaRPr>
          </a:p>
        </p:txBody>
      </p:sp>
      <p:sp>
        <p:nvSpPr>
          <p:cNvPr id="28" name="Rectangle 27"/>
          <p:cNvSpPr/>
          <p:nvPr/>
        </p:nvSpPr>
        <p:spPr>
          <a:xfrm>
            <a:off x="3359298" y="2985506"/>
            <a:ext cx="1268048" cy="400110"/>
          </a:xfrm>
          <a:prstGeom prst="rect">
            <a:avLst/>
          </a:prstGeom>
        </p:spPr>
        <p:txBody>
          <a:bodyPr wrap="square">
            <a:spAutoFit/>
          </a:bodyPr>
          <a:lstStyle/>
          <a:p>
            <a:r>
              <a:rPr lang="en-US" sz="1000" dirty="0" smtClean="0">
                <a:solidFill>
                  <a:srgbClr val="000000"/>
                </a:solidFill>
              </a:rPr>
              <a:t>Going to the </a:t>
            </a:r>
            <a:r>
              <a:rPr lang="en-US" sz="1000" b="1" dirty="0" smtClean="0">
                <a:solidFill>
                  <a:srgbClr val="000000"/>
                </a:solidFill>
              </a:rPr>
              <a:t>store</a:t>
            </a:r>
            <a:endParaRPr lang="en-US" sz="1000" b="1" dirty="0"/>
          </a:p>
        </p:txBody>
      </p:sp>
      <p:sp>
        <p:nvSpPr>
          <p:cNvPr id="29" name="Rectangle 28"/>
          <p:cNvSpPr/>
          <p:nvPr/>
        </p:nvSpPr>
        <p:spPr bwMode="gray">
          <a:xfrm>
            <a:off x="4303027" y="297011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4"/>
                </a:solidFill>
              </a:rPr>
              <a:t>32%</a:t>
            </a:r>
            <a:endParaRPr lang="en-US" sz="1600" b="1" dirty="0" smtClean="0">
              <a:solidFill>
                <a:schemeClr val="accent4"/>
              </a:solidFill>
            </a:endParaRPr>
          </a:p>
        </p:txBody>
      </p:sp>
      <p:sp>
        <p:nvSpPr>
          <p:cNvPr id="30" name="Rectangle 29"/>
          <p:cNvSpPr/>
          <p:nvPr/>
        </p:nvSpPr>
        <p:spPr bwMode="gray">
          <a:xfrm>
            <a:off x="5810676" y="975381"/>
            <a:ext cx="3273165" cy="451591"/>
          </a:xfrm>
          <a:prstGeom prst="rect">
            <a:avLst/>
          </a:prstGeom>
          <a:solidFill>
            <a:schemeClr val="accent5"/>
          </a:solidFill>
          <a:ln w="9525" algn="ctr">
            <a:noFill/>
            <a:miter lim="800000"/>
            <a:headEnd/>
            <a:tailEnd/>
          </a:ln>
        </p:spPr>
        <p:txBody>
          <a:bodyPr wrap="square" lIns="36000" tIns="36000" rIns="36000" bIns="36000" rtlCol="0" anchor="ctr"/>
          <a:lstStyle/>
          <a:p>
            <a:pPr marL="444500" algn="ctr">
              <a:spcAft>
                <a:spcPts val="300"/>
              </a:spcAft>
            </a:pPr>
            <a:r>
              <a:rPr lang="en-US" sz="1400" b="1" dirty="0" smtClean="0">
                <a:solidFill>
                  <a:schemeClr val="bg1"/>
                </a:solidFill>
              </a:rPr>
              <a:t>Retail Environment</a:t>
            </a:r>
          </a:p>
        </p:txBody>
      </p:sp>
      <p:sp>
        <p:nvSpPr>
          <p:cNvPr id="31" name="Rectangle 30"/>
          <p:cNvSpPr/>
          <p:nvPr/>
        </p:nvSpPr>
        <p:spPr bwMode="gray">
          <a:xfrm>
            <a:off x="5810676" y="975381"/>
            <a:ext cx="3273166" cy="2533674"/>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32" name="Rectangle 31"/>
          <p:cNvSpPr/>
          <p:nvPr/>
        </p:nvSpPr>
        <p:spPr>
          <a:xfrm>
            <a:off x="5828364" y="2218989"/>
            <a:ext cx="2054173" cy="553998"/>
          </a:xfrm>
          <a:prstGeom prst="rect">
            <a:avLst/>
          </a:prstGeom>
        </p:spPr>
        <p:txBody>
          <a:bodyPr wrap="square">
            <a:spAutoFit/>
          </a:bodyPr>
          <a:lstStyle/>
          <a:p>
            <a:r>
              <a:rPr lang="en-US" sz="1000" dirty="0">
                <a:solidFill>
                  <a:srgbClr val="000000"/>
                </a:solidFill>
              </a:rPr>
              <a:t>I am keeping </a:t>
            </a:r>
            <a:r>
              <a:rPr lang="en-US" sz="1000" b="1" dirty="0">
                <a:solidFill>
                  <a:srgbClr val="000000"/>
                </a:solidFill>
              </a:rPr>
              <a:t>my home stocked </a:t>
            </a:r>
            <a:r>
              <a:rPr lang="en-US" sz="1000" dirty="0">
                <a:solidFill>
                  <a:srgbClr val="000000"/>
                </a:solidFill>
              </a:rPr>
              <a:t>with more than I </a:t>
            </a:r>
            <a:r>
              <a:rPr lang="en-US" sz="1000" dirty="0" smtClean="0">
                <a:solidFill>
                  <a:srgbClr val="000000"/>
                </a:solidFill>
              </a:rPr>
              <a:t>immediately need</a:t>
            </a:r>
            <a:endParaRPr lang="en-US" sz="1000" b="1" dirty="0"/>
          </a:p>
        </p:txBody>
      </p:sp>
      <p:sp>
        <p:nvSpPr>
          <p:cNvPr id="33" name="Rectangle 32"/>
          <p:cNvSpPr/>
          <p:nvPr/>
        </p:nvSpPr>
        <p:spPr bwMode="gray">
          <a:xfrm>
            <a:off x="7755753" y="2303628"/>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5"/>
                </a:solidFill>
              </a:rPr>
              <a:t>44%</a:t>
            </a:r>
            <a:endParaRPr lang="en-US" sz="1600" b="1" dirty="0" smtClean="0">
              <a:solidFill>
                <a:schemeClr val="accent5"/>
              </a:solidFill>
            </a:endParaRPr>
          </a:p>
        </p:txBody>
      </p:sp>
      <p:sp>
        <p:nvSpPr>
          <p:cNvPr id="34" name="Rectangle 33"/>
          <p:cNvSpPr/>
          <p:nvPr/>
        </p:nvSpPr>
        <p:spPr>
          <a:xfrm>
            <a:off x="5828364" y="1523868"/>
            <a:ext cx="2135383" cy="553998"/>
          </a:xfrm>
          <a:prstGeom prst="rect">
            <a:avLst/>
          </a:prstGeom>
        </p:spPr>
        <p:txBody>
          <a:bodyPr wrap="square">
            <a:spAutoFit/>
          </a:bodyPr>
          <a:lstStyle/>
          <a:p>
            <a:r>
              <a:rPr lang="en-US" sz="1000" dirty="0">
                <a:solidFill>
                  <a:srgbClr val="000000"/>
                </a:solidFill>
              </a:rPr>
              <a:t>I’m ok with </a:t>
            </a:r>
            <a:r>
              <a:rPr lang="en-US" sz="1000" b="1" dirty="0">
                <a:solidFill>
                  <a:srgbClr val="000000"/>
                </a:solidFill>
              </a:rPr>
              <a:t>spending more </a:t>
            </a:r>
            <a:r>
              <a:rPr lang="en-US" sz="1000" dirty="0">
                <a:solidFill>
                  <a:srgbClr val="000000"/>
                </a:solidFill>
              </a:rPr>
              <a:t>for </a:t>
            </a:r>
            <a:r>
              <a:rPr lang="en-US" sz="1000" b="1" dirty="0">
                <a:solidFill>
                  <a:srgbClr val="000000"/>
                </a:solidFill>
              </a:rPr>
              <a:t>convenience</a:t>
            </a:r>
            <a:r>
              <a:rPr lang="en-US" sz="1000" dirty="0">
                <a:solidFill>
                  <a:srgbClr val="000000"/>
                </a:solidFill>
              </a:rPr>
              <a:t> to get what I need</a:t>
            </a:r>
            <a:endParaRPr lang="en-US" sz="1000" b="1" dirty="0"/>
          </a:p>
        </p:txBody>
      </p:sp>
      <p:sp>
        <p:nvSpPr>
          <p:cNvPr id="35" name="Rectangle 34"/>
          <p:cNvSpPr/>
          <p:nvPr/>
        </p:nvSpPr>
        <p:spPr bwMode="gray">
          <a:xfrm>
            <a:off x="7755753" y="160850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5"/>
                </a:solidFill>
              </a:rPr>
              <a:t>24%</a:t>
            </a:r>
            <a:endParaRPr lang="en-US" sz="1600" b="1" dirty="0" smtClean="0">
              <a:solidFill>
                <a:schemeClr val="accent5"/>
              </a:solidFill>
            </a:endParaRPr>
          </a:p>
        </p:txBody>
      </p:sp>
      <p:sp>
        <p:nvSpPr>
          <p:cNvPr id="36" name="Rectangle 35"/>
          <p:cNvSpPr/>
          <p:nvPr/>
        </p:nvSpPr>
        <p:spPr>
          <a:xfrm>
            <a:off x="5828364" y="2858548"/>
            <a:ext cx="1738911" cy="553998"/>
          </a:xfrm>
          <a:prstGeom prst="rect">
            <a:avLst/>
          </a:prstGeom>
        </p:spPr>
        <p:txBody>
          <a:bodyPr wrap="square">
            <a:spAutoFit/>
          </a:bodyPr>
          <a:lstStyle/>
          <a:p>
            <a:r>
              <a:rPr lang="en-US" sz="1000" dirty="0">
                <a:solidFill>
                  <a:srgbClr val="000000"/>
                </a:solidFill>
              </a:rPr>
              <a:t>I am more concerned about the </a:t>
            </a:r>
            <a:r>
              <a:rPr lang="en-US" sz="1000" b="1" dirty="0">
                <a:solidFill>
                  <a:srgbClr val="000000"/>
                </a:solidFill>
              </a:rPr>
              <a:t>security</a:t>
            </a:r>
            <a:r>
              <a:rPr lang="en-US" sz="1000" dirty="0">
                <a:solidFill>
                  <a:srgbClr val="000000"/>
                </a:solidFill>
              </a:rPr>
              <a:t> of my </a:t>
            </a:r>
            <a:r>
              <a:rPr lang="en-US" sz="1000" b="1" dirty="0">
                <a:solidFill>
                  <a:srgbClr val="000000"/>
                </a:solidFill>
              </a:rPr>
              <a:t>personal data</a:t>
            </a:r>
            <a:endParaRPr lang="en-US" sz="1000" b="1" dirty="0"/>
          </a:p>
        </p:txBody>
      </p:sp>
      <p:sp>
        <p:nvSpPr>
          <p:cNvPr id="37" name="Rectangle 36"/>
          <p:cNvSpPr/>
          <p:nvPr/>
        </p:nvSpPr>
        <p:spPr bwMode="gray">
          <a:xfrm>
            <a:off x="7755753" y="2943187"/>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5"/>
                </a:solidFill>
              </a:rPr>
              <a:t>27%</a:t>
            </a:r>
          </a:p>
        </p:txBody>
      </p:sp>
      <p:sp>
        <p:nvSpPr>
          <p:cNvPr id="40" name="Rectangle 39"/>
          <p:cNvSpPr/>
          <p:nvPr/>
        </p:nvSpPr>
        <p:spPr bwMode="gray">
          <a:xfrm>
            <a:off x="9191033" y="975381"/>
            <a:ext cx="2846329" cy="451591"/>
          </a:xfrm>
          <a:prstGeom prst="rect">
            <a:avLst/>
          </a:prstGeom>
          <a:solidFill>
            <a:schemeClr val="accent3"/>
          </a:solidFill>
          <a:ln w="9525" algn="ctr">
            <a:noFill/>
            <a:miter lim="800000"/>
            <a:headEnd/>
            <a:tailEnd/>
          </a:ln>
        </p:spPr>
        <p:txBody>
          <a:bodyPr wrap="square" lIns="36000" tIns="36000" rIns="36000" bIns="36000" rtlCol="0" anchor="ctr"/>
          <a:lstStyle/>
          <a:p>
            <a:pPr marL="444500" algn="ctr">
              <a:spcAft>
                <a:spcPts val="300"/>
              </a:spcAft>
            </a:pPr>
            <a:r>
              <a:rPr lang="en-US" sz="1400" b="1" dirty="0" smtClean="0">
                <a:solidFill>
                  <a:schemeClr val="bg1"/>
                </a:solidFill>
              </a:rPr>
              <a:t>Auto &amp; Mobility</a:t>
            </a:r>
          </a:p>
        </p:txBody>
      </p:sp>
      <p:sp>
        <p:nvSpPr>
          <p:cNvPr id="42" name="Rectangle 41"/>
          <p:cNvSpPr/>
          <p:nvPr/>
        </p:nvSpPr>
        <p:spPr>
          <a:xfrm>
            <a:off x="9208949" y="3069613"/>
            <a:ext cx="1811111" cy="553998"/>
          </a:xfrm>
          <a:prstGeom prst="rect">
            <a:avLst/>
          </a:prstGeom>
        </p:spPr>
        <p:txBody>
          <a:bodyPr wrap="square">
            <a:spAutoFit/>
          </a:bodyPr>
          <a:lstStyle/>
          <a:p>
            <a:r>
              <a:rPr lang="en-US" sz="1000" dirty="0"/>
              <a:t>I'm </a:t>
            </a:r>
            <a:r>
              <a:rPr lang="en-US" sz="1000" b="1" dirty="0"/>
              <a:t>putting off regular maintenance</a:t>
            </a:r>
            <a:r>
              <a:rPr lang="en-US" sz="1000" dirty="0"/>
              <a:t> for my vehicle</a:t>
            </a:r>
          </a:p>
        </p:txBody>
      </p:sp>
      <p:sp>
        <p:nvSpPr>
          <p:cNvPr id="43" name="Rectangle 42"/>
          <p:cNvSpPr/>
          <p:nvPr/>
        </p:nvSpPr>
        <p:spPr bwMode="gray">
          <a:xfrm>
            <a:off x="10710002" y="3131169"/>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44%</a:t>
            </a:r>
            <a:endParaRPr lang="en-US" sz="1600" b="1" dirty="0" smtClean="0">
              <a:solidFill>
                <a:schemeClr val="accent3"/>
              </a:solidFill>
            </a:endParaRPr>
          </a:p>
        </p:txBody>
      </p:sp>
      <p:sp>
        <p:nvSpPr>
          <p:cNvPr id="44" name="Rectangle 43"/>
          <p:cNvSpPr/>
          <p:nvPr/>
        </p:nvSpPr>
        <p:spPr>
          <a:xfrm>
            <a:off x="9208950" y="1552203"/>
            <a:ext cx="1684339" cy="707886"/>
          </a:xfrm>
          <a:prstGeom prst="rect">
            <a:avLst/>
          </a:prstGeom>
        </p:spPr>
        <p:txBody>
          <a:bodyPr wrap="square">
            <a:spAutoFit/>
          </a:bodyPr>
          <a:lstStyle/>
          <a:p>
            <a:r>
              <a:rPr lang="en-US" sz="1000" dirty="0">
                <a:solidFill>
                  <a:srgbClr val="000000"/>
                </a:solidFill>
              </a:rPr>
              <a:t>I'm planning to </a:t>
            </a:r>
            <a:r>
              <a:rPr lang="en-US" sz="1000" b="1" dirty="0">
                <a:solidFill>
                  <a:srgbClr val="000000"/>
                </a:solidFill>
              </a:rPr>
              <a:t>keep my current vehicle longer </a:t>
            </a:r>
            <a:r>
              <a:rPr lang="en-US" sz="1000" dirty="0">
                <a:solidFill>
                  <a:srgbClr val="000000"/>
                </a:solidFill>
              </a:rPr>
              <a:t>than I </a:t>
            </a:r>
            <a:r>
              <a:rPr lang="en-US" sz="1000" dirty="0" smtClean="0">
                <a:solidFill>
                  <a:srgbClr val="000000"/>
                </a:solidFill>
              </a:rPr>
              <a:t>was originally </a:t>
            </a:r>
            <a:r>
              <a:rPr lang="en-US" sz="1000" dirty="0">
                <a:solidFill>
                  <a:srgbClr val="000000"/>
                </a:solidFill>
              </a:rPr>
              <a:t>expecting</a:t>
            </a:r>
            <a:endParaRPr lang="en-US" sz="1000" b="1" dirty="0"/>
          </a:p>
        </p:txBody>
      </p:sp>
      <p:sp>
        <p:nvSpPr>
          <p:cNvPr id="45" name="Rectangle 44"/>
          <p:cNvSpPr/>
          <p:nvPr/>
        </p:nvSpPr>
        <p:spPr bwMode="gray">
          <a:xfrm>
            <a:off x="10710002" y="1690703"/>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59%</a:t>
            </a:r>
            <a:endParaRPr lang="en-US" sz="1600" b="1" dirty="0" smtClean="0">
              <a:solidFill>
                <a:schemeClr val="accent3"/>
              </a:solidFill>
            </a:endParaRPr>
          </a:p>
        </p:txBody>
      </p:sp>
      <p:sp>
        <p:nvSpPr>
          <p:cNvPr id="46" name="Rectangle 45"/>
          <p:cNvSpPr/>
          <p:nvPr/>
        </p:nvSpPr>
        <p:spPr>
          <a:xfrm>
            <a:off x="9208949" y="2381559"/>
            <a:ext cx="1533153" cy="553998"/>
          </a:xfrm>
          <a:prstGeom prst="rect">
            <a:avLst/>
          </a:prstGeom>
        </p:spPr>
        <p:txBody>
          <a:bodyPr wrap="square">
            <a:spAutoFit/>
          </a:bodyPr>
          <a:lstStyle/>
          <a:p>
            <a:r>
              <a:rPr lang="en-US" sz="1000" dirty="0"/>
              <a:t>If available, I will </a:t>
            </a:r>
            <a:r>
              <a:rPr lang="en-US" sz="1000" b="1" dirty="0"/>
              <a:t>buy</a:t>
            </a:r>
            <a:r>
              <a:rPr lang="en-US" sz="1000" dirty="0"/>
              <a:t> my </a:t>
            </a:r>
            <a:r>
              <a:rPr lang="en-US" sz="1000" b="1" dirty="0"/>
              <a:t>next vehicle online</a:t>
            </a:r>
          </a:p>
        </p:txBody>
      </p:sp>
      <p:sp>
        <p:nvSpPr>
          <p:cNvPr id="47" name="Rectangle 46"/>
          <p:cNvSpPr/>
          <p:nvPr/>
        </p:nvSpPr>
        <p:spPr bwMode="gray">
          <a:xfrm>
            <a:off x="10710002" y="2443115"/>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16%</a:t>
            </a:r>
          </a:p>
        </p:txBody>
      </p:sp>
      <p:sp>
        <p:nvSpPr>
          <p:cNvPr id="48" name="Rectangle 47"/>
          <p:cNvSpPr/>
          <p:nvPr/>
        </p:nvSpPr>
        <p:spPr bwMode="gray">
          <a:xfrm>
            <a:off x="9191033" y="4585421"/>
            <a:ext cx="2846329" cy="451591"/>
          </a:xfrm>
          <a:prstGeom prst="rect">
            <a:avLst/>
          </a:prstGeom>
          <a:solidFill>
            <a:schemeClr val="accent3"/>
          </a:solidFill>
          <a:ln w="9525" algn="ctr">
            <a:noFill/>
            <a:miter lim="800000"/>
            <a:headEnd/>
            <a:tailEnd/>
          </a:ln>
        </p:spPr>
        <p:txBody>
          <a:bodyPr wrap="square" lIns="36000" tIns="36000" rIns="36000" bIns="36000" rtlCol="0" anchor="ctr"/>
          <a:lstStyle/>
          <a:p>
            <a:pPr algn="ctr">
              <a:spcAft>
                <a:spcPts val="300"/>
              </a:spcAft>
            </a:pPr>
            <a:r>
              <a:rPr lang="en-US" sz="1200" b="1" dirty="0" smtClean="0">
                <a:solidFill>
                  <a:schemeClr val="bg1"/>
                </a:solidFill>
              </a:rPr>
              <a:t>Over the next 3 months, I plan to limit my use of…</a:t>
            </a:r>
          </a:p>
        </p:txBody>
      </p:sp>
      <p:sp>
        <p:nvSpPr>
          <p:cNvPr id="41" name="Rectangle 40"/>
          <p:cNvSpPr/>
          <p:nvPr/>
        </p:nvSpPr>
        <p:spPr bwMode="gray">
          <a:xfrm>
            <a:off x="9191032" y="975381"/>
            <a:ext cx="2840547" cy="5437451"/>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49" name="Rectangle 48"/>
          <p:cNvSpPr/>
          <p:nvPr/>
        </p:nvSpPr>
        <p:spPr>
          <a:xfrm>
            <a:off x="9376705" y="5294544"/>
            <a:ext cx="1102096" cy="253916"/>
          </a:xfrm>
          <a:prstGeom prst="rect">
            <a:avLst/>
          </a:prstGeom>
        </p:spPr>
        <p:txBody>
          <a:bodyPr wrap="square">
            <a:spAutoFit/>
          </a:bodyPr>
          <a:lstStyle/>
          <a:p>
            <a:pPr algn="ctr"/>
            <a:r>
              <a:rPr lang="en-US" sz="1000" dirty="0" smtClean="0">
                <a:solidFill>
                  <a:srgbClr val="000000"/>
                </a:solidFill>
              </a:rPr>
              <a:t>Public Transit</a:t>
            </a:r>
            <a:endParaRPr lang="en-US" sz="1000" b="1" dirty="0"/>
          </a:p>
        </p:txBody>
      </p:sp>
      <p:sp>
        <p:nvSpPr>
          <p:cNvPr id="50" name="Rectangle 49"/>
          <p:cNvSpPr/>
          <p:nvPr/>
        </p:nvSpPr>
        <p:spPr>
          <a:xfrm>
            <a:off x="10794061" y="5298392"/>
            <a:ext cx="1064520" cy="246221"/>
          </a:xfrm>
          <a:prstGeom prst="rect">
            <a:avLst/>
          </a:prstGeom>
        </p:spPr>
        <p:txBody>
          <a:bodyPr wrap="square">
            <a:spAutoFit/>
          </a:bodyPr>
          <a:lstStyle/>
          <a:p>
            <a:pPr algn="ctr"/>
            <a:r>
              <a:rPr lang="en-US" sz="1000" dirty="0" smtClean="0">
                <a:solidFill>
                  <a:srgbClr val="000000"/>
                </a:solidFill>
              </a:rPr>
              <a:t>Ride-hailing</a:t>
            </a:r>
            <a:endParaRPr lang="en-US" sz="1000" b="1" dirty="0"/>
          </a:p>
        </p:txBody>
      </p:sp>
      <p:sp>
        <p:nvSpPr>
          <p:cNvPr id="51" name="Rectangle 50"/>
          <p:cNvSpPr/>
          <p:nvPr/>
        </p:nvSpPr>
        <p:spPr bwMode="gray">
          <a:xfrm>
            <a:off x="9470085" y="5552030"/>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71%</a:t>
            </a:r>
            <a:endParaRPr lang="en-US" sz="1600" b="1" dirty="0" smtClean="0">
              <a:solidFill>
                <a:schemeClr val="accent3"/>
              </a:solidFill>
            </a:endParaRPr>
          </a:p>
        </p:txBody>
      </p:sp>
      <p:sp>
        <p:nvSpPr>
          <p:cNvPr id="52" name="Rectangle 51"/>
          <p:cNvSpPr/>
          <p:nvPr/>
        </p:nvSpPr>
        <p:spPr bwMode="gray">
          <a:xfrm>
            <a:off x="10868653" y="5552030"/>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62%</a:t>
            </a:r>
            <a:endParaRPr lang="en-US" sz="1600" b="1" dirty="0" smtClean="0">
              <a:solidFill>
                <a:schemeClr val="accent3"/>
              </a:solidFill>
            </a:endParaRPr>
          </a:p>
        </p:txBody>
      </p:sp>
      <p:sp>
        <p:nvSpPr>
          <p:cNvPr id="53" name="Rectangle 52"/>
          <p:cNvSpPr/>
          <p:nvPr/>
        </p:nvSpPr>
        <p:spPr>
          <a:xfrm>
            <a:off x="9208949" y="3748265"/>
            <a:ext cx="1533153" cy="553998"/>
          </a:xfrm>
          <a:prstGeom prst="rect">
            <a:avLst/>
          </a:prstGeom>
        </p:spPr>
        <p:txBody>
          <a:bodyPr wrap="square">
            <a:spAutoFit/>
          </a:bodyPr>
          <a:lstStyle/>
          <a:p>
            <a:r>
              <a:rPr lang="en-US" sz="1000" dirty="0"/>
              <a:t>The idea of </a:t>
            </a:r>
            <a:r>
              <a:rPr lang="en-US" sz="1000" b="1" dirty="0"/>
              <a:t>owning a vehicle is valuable </a:t>
            </a:r>
            <a:r>
              <a:rPr lang="en-US" sz="1000" dirty="0"/>
              <a:t>to me</a:t>
            </a:r>
          </a:p>
        </p:txBody>
      </p:sp>
      <p:sp>
        <p:nvSpPr>
          <p:cNvPr id="54" name="Rectangle 53"/>
          <p:cNvSpPr/>
          <p:nvPr/>
        </p:nvSpPr>
        <p:spPr bwMode="gray">
          <a:xfrm>
            <a:off x="10710002" y="3809821"/>
            <a:ext cx="915336" cy="430887"/>
          </a:xfrm>
          <a:prstGeom prst="rect">
            <a:avLst/>
          </a:prstGeom>
          <a:noFill/>
          <a:ln w="9525" algn="ctr">
            <a:noFill/>
            <a:miter lim="800000"/>
            <a:headEnd/>
            <a:tailEnd/>
          </a:ln>
        </p:spPr>
        <p:txBody>
          <a:bodyPr wrap="square" lIns="36000" tIns="36000" rIns="36000" bIns="36000" rtlCol="0" anchor="ctr"/>
          <a:lstStyle/>
          <a:p>
            <a:pPr algn="ctr">
              <a:spcAft>
                <a:spcPts val="300"/>
              </a:spcAft>
            </a:pPr>
            <a:r>
              <a:rPr lang="en-US" sz="1600" b="1" dirty="0" smtClean="0">
                <a:solidFill>
                  <a:schemeClr val="accent3"/>
                </a:solidFill>
              </a:rPr>
              <a:t>82%</a:t>
            </a:r>
            <a:endParaRPr lang="en-US" sz="1600" b="1" dirty="0" smtClean="0">
              <a:solidFill>
                <a:schemeClr val="accent3"/>
              </a:solidFill>
            </a:endParaRPr>
          </a:p>
        </p:txBody>
      </p:sp>
      <p:sp>
        <p:nvSpPr>
          <p:cNvPr id="55" name="Rectangle 54"/>
          <p:cNvSpPr/>
          <p:nvPr/>
        </p:nvSpPr>
        <p:spPr bwMode="gray">
          <a:xfrm>
            <a:off x="3316077" y="3606929"/>
            <a:ext cx="5774486" cy="450000"/>
          </a:xfrm>
          <a:prstGeom prst="rect">
            <a:avLst/>
          </a:prstGeom>
          <a:solidFill>
            <a:schemeClr val="accent2"/>
          </a:solidFill>
          <a:ln w="9525" algn="ctr">
            <a:noFill/>
            <a:miter lim="800000"/>
            <a:headEnd/>
            <a:tailEnd/>
          </a:ln>
        </p:spPr>
        <p:txBody>
          <a:bodyPr wrap="square" lIns="36000" tIns="36000" rIns="36000" bIns="36000" rtlCol="0" anchor="ctr"/>
          <a:lstStyle/>
          <a:p>
            <a:pPr marL="1171575" indent="-277813">
              <a:spcAft>
                <a:spcPts val="300"/>
              </a:spcAft>
            </a:pPr>
            <a:r>
              <a:rPr lang="en-US" sz="1400" b="1" dirty="0" smtClean="0">
                <a:solidFill>
                  <a:schemeClr val="bg1"/>
                </a:solidFill>
              </a:rPr>
              <a:t>Travel &amp; Hospitality</a:t>
            </a:r>
          </a:p>
        </p:txBody>
      </p:sp>
      <p:sp>
        <p:nvSpPr>
          <p:cNvPr id="56" name="Rectangle 55"/>
          <p:cNvSpPr/>
          <p:nvPr/>
        </p:nvSpPr>
        <p:spPr bwMode="gray">
          <a:xfrm>
            <a:off x="3316076" y="3615073"/>
            <a:ext cx="5774488" cy="2797759"/>
          </a:xfrm>
          <a:prstGeom prst="rect">
            <a:avLst/>
          </a:prstGeom>
          <a:noFill/>
          <a:ln w="9525" algn="ctr">
            <a:solidFill>
              <a:schemeClr val="tx1"/>
            </a:solid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57" name="Rectangle 56"/>
          <p:cNvSpPr/>
          <p:nvPr/>
        </p:nvSpPr>
        <p:spPr bwMode="gray">
          <a:xfrm>
            <a:off x="6918158" y="3619162"/>
            <a:ext cx="2154699" cy="475236"/>
          </a:xfrm>
          <a:prstGeom prst="rect">
            <a:avLst/>
          </a:prstGeom>
          <a:noFill/>
          <a:ln w="9525" algn="ctr">
            <a:noFill/>
            <a:miter lim="800000"/>
            <a:headEnd/>
            <a:tailEnd/>
          </a:ln>
        </p:spPr>
        <p:txBody>
          <a:bodyPr wrap="square" lIns="36000" tIns="36000" rIns="36000" bIns="36000" rtlCol="0" anchor="t"/>
          <a:lstStyle/>
          <a:p>
            <a:pPr algn="r">
              <a:spcAft>
                <a:spcPts val="300"/>
              </a:spcAft>
            </a:pPr>
            <a:r>
              <a:rPr lang="en-US" sz="1100" dirty="0" smtClean="0">
                <a:solidFill>
                  <a:schemeClr val="bg1"/>
                </a:solidFill>
              </a:rPr>
              <a:t>Likelihood of leisure travel in the next 3 months…</a:t>
            </a:r>
          </a:p>
        </p:txBody>
      </p:sp>
      <p:sp>
        <p:nvSpPr>
          <p:cNvPr id="74" name="Rectangle 73"/>
          <p:cNvSpPr/>
          <p:nvPr/>
        </p:nvSpPr>
        <p:spPr bwMode="gray">
          <a:xfrm>
            <a:off x="7447258" y="6443753"/>
            <a:ext cx="4516482" cy="180474"/>
          </a:xfrm>
          <a:prstGeom prst="rect">
            <a:avLst/>
          </a:prstGeom>
          <a:solidFill>
            <a:schemeClr val="bg1"/>
          </a:solidFill>
          <a:ln w="9525" algn="ctr">
            <a:noFill/>
            <a:miter lim="800000"/>
            <a:headEnd/>
            <a:tailEnd/>
          </a:ln>
        </p:spPr>
        <p:txBody>
          <a:bodyPr wrap="square" lIns="36000" tIns="36000" rIns="36000" bIns="36000" rtlCol="0" anchor="t"/>
          <a:lstStyle/>
          <a:p>
            <a:pPr algn="r">
              <a:spcAft>
                <a:spcPts val="300"/>
              </a:spcAft>
              <a:buSzPct val="100000"/>
            </a:pPr>
            <a:r>
              <a:rPr lang="en-US" sz="900" dirty="0"/>
              <a:t>Survey Field Date: April 29-May 01, 2020</a:t>
            </a:r>
            <a:endParaRPr lang="en-US" sz="900" dirty="0"/>
          </a:p>
        </p:txBody>
      </p:sp>
      <p:sp>
        <p:nvSpPr>
          <p:cNvPr id="75" name="Rectangle 74"/>
          <p:cNvSpPr/>
          <p:nvPr/>
        </p:nvSpPr>
        <p:spPr bwMode="gray">
          <a:xfrm>
            <a:off x="469899" y="6443753"/>
            <a:ext cx="7892048" cy="290163"/>
          </a:xfrm>
          <a:prstGeom prst="rect">
            <a:avLst/>
          </a:prstGeom>
          <a:solidFill>
            <a:schemeClr val="bg1"/>
          </a:solidFill>
          <a:ln w="9525" algn="ctr">
            <a:noFill/>
            <a:miter lim="800000"/>
            <a:headEnd/>
            <a:tailEnd/>
          </a:ln>
        </p:spPr>
        <p:txBody>
          <a:bodyPr wrap="square" lIns="36000" tIns="36000" rIns="36000" bIns="36000" rtlCol="0" anchor="t"/>
          <a:lstStyle/>
          <a:p>
            <a:pPr>
              <a:spcAft>
                <a:spcPts val="300"/>
              </a:spcAft>
            </a:pPr>
            <a:r>
              <a:rPr lang="en-US" sz="900" dirty="0" smtClean="0"/>
              <a:t>Note: data represents aggregate percentage of survey respondents that either agree or strongly agree (unless otherwise noted).   </a:t>
            </a:r>
          </a:p>
        </p:txBody>
      </p:sp>
      <p:grpSp>
        <p:nvGrpSpPr>
          <p:cNvPr id="77" name="Group 682"/>
          <p:cNvGrpSpPr>
            <a:grpSpLocks noChangeAspect="1"/>
          </p:cNvGrpSpPr>
          <p:nvPr/>
        </p:nvGrpSpPr>
        <p:grpSpPr bwMode="auto">
          <a:xfrm>
            <a:off x="6096000" y="1018079"/>
            <a:ext cx="369676" cy="369676"/>
            <a:chOff x="1144" y="2344"/>
            <a:chExt cx="340" cy="340"/>
          </a:xfrm>
          <a:solidFill>
            <a:schemeClr val="bg1"/>
          </a:solidFill>
        </p:grpSpPr>
        <p:sp>
          <p:nvSpPr>
            <p:cNvPr id="78" name="Freeform 683"/>
            <p:cNvSpPr>
              <a:spLocks noEditPoints="1"/>
            </p:cNvSpPr>
            <p:nvPr/>
          </p:nvSpPr>
          <p:spPr bwMode="auto">
            <a:xfrm>
              <a:off x="1144" y="2344"/>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79" name="Freeform 684"/>
            <p:cNvSpPr>
              <a:spLocks noEditPoints="1"/>
            </p:cNvSpPr>
            <p:nvPr/>
          </p:nvSpPr>
          <p:spPr bwMode="auto">
            <a:xfrm>
              <a:off x="1207" y="2435"/>
              <a:ext cx="214" cy="171"/>
            </a:xfrm>
            <a:custGeom>
              <a:avLst/>
              <a:gdLst>
                <a:gd name="T0" fmla="*/ 313 w 322"/>
                <a:gd name="T1" fmla="*/ 22 h 257"/>
                <a:gd name="T2" fmla="*/ 276 w 322"/>
                <a:gd name="T3" fmla="*/ 31 h 257"/>
                <a:gd name="T4" fmla="*/ 246 w 322"/>
                <a:gd name="T5" fmla="*/ 185 h 257"/>
                <a:gd name="T6" fmla="*/ 235 w 322"/>
                <a:gd name="T7" fmla="*/ 193 h 257"/>
                <a:gd name="T8" fmla="*/ 235 w 322"/>
                <a:gd name="T9" fmla="*/ 193 h 257"/>
                <a:gd name="T10" fmla="*/ 235 w 322"/>
                <a:gd name="T11" fmla="*/ 193 h 257"/>
                <a:gd name="T12" fmla="*/ 54 w 322"/>
                <a:gd name="T13" fmla="*/ 193 h 257"/>
                <a:gd name="T14" fmla="*/ 43 w 322"/>
                <a:gd name="T15" fmla="*/ 183 h 257"/>
                <a:gd name="T16" fmla="*/ 54 w 322"/>
                <a:gd name="T17" fmla="*/ 172 h 257"/>
                <a:gd name="T18" fmla="*/ 227 w 322"/>
                <a:gd name="T19" fmla="*/ 172 h 257"/>
                <a:gd name="T20" fmla="*/ 257 w 322"/>
                <a:gd name="T21" fmla="*/ 21 h 257"/>
                <a:gd name="T22" fmla="*/ 265 w 322"/>
                <a:gd name="T23" fmla="*/ 12 h 257"/>
                <a:gd name="T24" fmla="*/ 307 w 322"/>
                <a:gd name="T25" fmla="*/ 2 h 257"/>
                <a:gd name="T26" fmla="*/ 320 w 322"/>
                <a:gd name="T27" fmla="*/ 9 h 257"/>
                <a:gd name="T28" fmla="*/ 313 w 322"/>
                <a:gd name="T29" fmla="*/ 22 h 257"/>
                <a:gd name="T30" fmla="*/ 203 w 322"/>
                <a:gd name="T31" fmla="*/ 140 h 257"/>
                <a:gd name="T32" fmla="*/ 193 w 322"/>
                <a:gd name="T33" fmla="*/ 129 h 257"/>
                <a:gd name="T34" fmla="*/ 41 w 322"/>
                <a:gd name="T35" fmla="*/ 129 h 257"/>
                <a:gd name="T36" fmla="*/ 25 w 322"/>
                <a:gd name="T37" fmla="*/ 65 h 257"/>
                <a:gd name="T38" fmla="*/ 214 w 322"/>
                <a:gd name="T39" fmla="*/ 65 h 257"/>
                <a:gd name="T40" fmla="*/ 225 w 322"/>
                <a:gd name="T41" fmla="*/ 55 h 257"/>
                <a:gd name="T42" fmla="*/ 214 w 322"/>
                <a:gd name="T43" fmla="*/ 44 h 257"/>
                <a:gd name="T44" fmla="*/ 11 w 322"/>
                <a:gd name="T45" fmla="*/ 44 h 257"/>
                <a:gd name="T46" fmla="*/ 3 w 322"/>
                <a:gd name="T47" fmla="*/ 48 h 257"/>
                <a:gd name="T48" fmla="*/ 1 w 322"/>
                <a:gd name="T49" fmla="*/ 57 h 257"/>
                <a:gd name="T50" fmla="*/ 22 w 322"/>
                <a:gd name="T51" fmla="*/ 143 h 257"/>
                <a:gd name="T52" fmla="*/ 33 w 322"/>
                <a:gd name="T53" fmla="*/ 151 h 257"/>
                <a:gd name="T54" fmla="*/ 193 w 322"/>
                <a:gd name="T55" fmla="*/ 151 h 257"/>
                <a:gd name="T56" fmla="*/ 203 w 322"/>
                <a:gd name="T57" fmla="*/ 140 h 257"/>
                <a:gd name="T58" fmla="*/ 65 w 322"/>
                <a:gd name="T59" fmla="*/ 87 h 257"/>
                <a:gd name="T60" fmla="*/ 54 w 322"/>
                <a:gd name="T61" fmla="*/ 97 h 257"/>
                <a:gd name="T62" fmla="*/ 65 w 322"/>
                <a:gd name="T63" fmla="*/ 108 h 257"/>
                <a:gd name="T64" fmla="*/ 203 w 322"/>
                <a:gd name="T65" fmla="*/ 108 h 257"/>
                <a:gd name="T66" fmla="*/ 214 w 322"/>
                <a:gd name="T67" fmla="*/ 97 h 257"/>
                <a:gd name="T68" fmla="*/ 203 w 322"/>
                <a:gd name="T69" fmla="*/ 87 h 257"/>
                <a:gd name="T70" fmla="*/ 65 w 322"/>
                <a:gd name="T71" fmla="*/ 87 h 257"/>
                <a:gd name="T72" fmla="*/ 75 w 322"/>
                <a:gd name="T73" fmla="*/ 215 h 257"/>
                <a:gd name="T74" fmla="*/ 54 w 322"/>
                <a:gd name="T75" fmla="*/ 236 h 257"/>
                <a:gd name="T76" fmla="*/ 75 w 322"/>
                <a:gd name="T77" fmla="*/ 257 h 257"/>
                <a:gd name="T78" fmla="*/ 97 w 322"/>
                <a:gd name="T79" fmla="*/ 236 h 257"/>
                <a:gd name="T80" fmla="*/ 75 w 322"/>
                <a:gd name="T81" fmla="*/ 215 h 257"/>
                <a:gd name="T82" fmla="*/ 214 w 322"/>
                <a:gd name="T83" fmla="*/ 215 h 257"/>
                <a:gd name="T84" fmla="*/ 193 w 322"/>
                <a:gd name="T85" fmla="*/ 236 h 257"/>
                <a:gd name="T86" fmla="*/ 214 w 322"/>
                <a:gd name="T87" fmla="*/ 257 h 257"/>
                <a:gd name="T88" fmla="*/ 235 w 322"/>
                <a:gd name="T89" fmla="*/ 236 h 257"/>
                <a:gd name="T90" fmla="*/ 214 w 322"/>
                <a:gd name="T91" fmla="*/ 21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2" h="257">
                  <a:moveTo>
                    <a:pt x="313" y="22"/>
                  </a:moveTo>
                  <a:cubicBezTo>
                    <a:pt x="276" y="31"/>
                    <a:pt x="276" y="31"/>
                    <a:pt x="276" y="31"/>
                  </a:cubicBezTo>
                  <a:cubicBezTo>
                    <a:pt x="246" y="185"/>
                    <a:pt x="246" y="185"/>
                    <a:pt x="246" y="185"/>
                  </a:cubicBezTo>
                  <a:cubicBezTo>
                    <a:pt x="245" y="190"/>
                    <a:pt x="240" y="193"/>
                    <a:pt x="235" y="193"/>
                  </a:cubicBezTo>
                  <a:cubicBezTo>
                    <a:pt x="235" y="193"/>
                    <a:pt x="235" y="193"/>
                    <a:pt x="235" y="193"/>
                  </a:cubicBezTo>
                  <a:cubicBezTo>
                    <a:pt x="235" y="193"/>
                    <a:pt x="235" y="193"/>
                    <a:pt x="235" y="193"/>
                  </a:cubicBezTo>
                  <a:cubicBezTo>
                    <a:pt x="54" y="193"/>
                    <a:pt x="54" y="193"/>
                    <a:pt x="54" y="193"/>
                  </a:cubicBezTo>
                  <a:cubicBezTo>
                    <a:pt x="48" y="193"/>
                    <a:pt x="43" y="189"/>
                    <a:pt x="43" y="183"/>
                  </a:cubicBezTo>
                  <a:cubicBezTo>
                    <a:pt x="43" y="177"/>
                    <a:pt x="48" y="172"/>
                    <a:pt x="54" y="172"/>
                  </a:cubicBezTo>
                  <a:cubicBezTo>
                    <a:pt x="227" y="172"/>
                    <a:pt x="227" y="172"/>
                    <a:pt x="227" y="172"/>
                  </a:cubicBezTo>
                  <a:cubicBezTo>
                    <a:pt x="257" y="21"/>
                    <a:pt x="257" y="21"/>
                    <a:pt x="257" y="21"/>
                  </a:cubicBezTo>
                  <a:cubicBezTo>
                    <a:pt x="258" y="17"/>
                    <a:pt x="261" y="13"/>
                    <a:pt x="265" y="12"/>
                  </a:cubicBezTo>
                  <a:cubicBezTo>
                    <a:pt x="307" y="2"/>
                    <a:pt x="307" y="2"/>
                    <a:pt x="307" y="2"/>
                  </a:cubicBezTo>
                  <a:cubicBezTo>
                    <a:pt x="313" y="0"/>
                    <a:pt x="319" y="4"/>
                    <a:pt x="320" y="9"/>
                  </a:cubicBezTo>
                  <a:cubicBezTo>
                    <a:pt x="322" y="15"/>
                    <a:pt x="318" y="21"/>
                    <a:pt x="313" y="22"/>
                  </a:cubicBezTo>
                  <a:close/>
                  <a:moveTo>
                    <a:pt x="203" y="140"/>
                  </a:moveTo>
                  <a:cubicBezTo>
                    <a:pt x="203" y="134"/>
                    <a:pt x="199" y="129"/>
                    <a:pt x="193" y="129"/>
                  </a:cubicBezTo>
                  <a:cubicBezTo>
                    <a:pt x="41" y="129"/>
                    <a:pt x="41" y="129"/>
                    <a:pt x="41" y="129"/>
                  </a:cubicBezTo>
                  <a:cubicBezTo>
                    <a:pt x="25" y="65"/>
                    <a:pt x="25" y="65"/>
                    <a:pt x="25" y="65"/>
                  </a:cubicBezTo>
                  <a:cubicBezTo>
                    <a:pt x="214" y="65"/>
                    <a:pt x="214" y="65"/>
                    <a:pt x="214" y="65"/>
                  </a:cubicBezTo>
                  <a:cubicBezTo>
                    <a:pt x="220" y="65"/>
                    <a:pt x="225" y="61"/>
                    <a:pt x="225" y="55"/>
                  </a:cubicBezTo>
                  <a:cubicBezTo>
                    <a:pt x="225" y="49"/>
                    <a:pt x="220" y="44"/>
                    <a:pt x="214" y="44"/>
                  </a:cubicBezTo>
                  <a:cubicBezTo>
                    <a:pt x="11" y="44"/>
                    <a:pt x="11" y="44"/>
                    <a:pt x="11" y="44"/>
                  </a:cubicBezTo>
                  <a:cubicBezTo>
                    <a:pt x="8" y="44"/>
                    <a:pt x="5" y="46"/>
                    <a:pt x="3" y="48"/>
                  </a:cubicBezTo>
                  <a:cubicBezTo>
                    <a:pt x="1" y="51"/>
                    <a:pt x="0" y="54"/>
                    <a:pt x="1" y="57"/>
                  </a:cubicBezTo>
                  <a:cubicBezTo>
                    <a:pt x="22" y="143"/>
                    <a:pt x="22" y="143"/>
                    <a:pt x="22" y="143"/>
                  </a:cubicBezTo>
                  <a:cubicBezTo>
                    <a:pt x="24" y="147"/>
                    <a:pt x="28" y="151"/>
                    <a:pt x="33" y="151"/>
                  </a:cubicBezTo>
                  <a:cubicBezTo>
                    <a:pt x="193" y="151"/>
                    <a:pt x="193" y="151"/>
                    <a:pt x="193" y="151"/>
                  </a:cubicBezTo>
                  <a:cubicBezTo>
                    <a:pt x="199" y="151"/>
                    <a:pt x="203" y="146"/>
                    <a:pt x="203" y="140"/>
                  </a:cubicBezTo>
                  <a:close/>
                  <a:moveTo>
                    <a:pt x="65" y="87"/>
                  </a:moveTo>
                  <a:cubicBezTo>
                    <a:pt x="59" y="87"/>
                    <a:pt x="54" y="91"/>
                    <a:pt x="54" y="97"/>
                  </a:cubicBezTo>
                  <a:cubicBezTo>
                    <a:pt x="54" y="103"/>
                    <a:pt x="59" y="108"/>
                    <a:pt x="65" y="108"/>
                  </a:cubicBezTo>
                  <a:cubicBezTo>
                    <a:pt x="203" y="108"/>
                    <a:pt x="203" y="108"/>
                    <a:pt x="203" y="108"/>
                  </a:cubicBezTo>
                  <a:cubicBezTo>
                    <a:pt x="209" y="108"/>
                    <a:pt x="214" y="103"/>
                    <a:pt x="214" y="97"/>
                  </a:cubicBezTo>
                  <a:cubicBezTo>
                    <a:pt x="214" y="91"/>
                    <a:pt x="209" y="87"/>
                    <a:pt x="203" y="87"/>
                  </a:cubicBezTo>
                  <a:lnTo>
                    <a:pt x="65" y="87"/>
                  </a:lnTo>
                  <a:close/>
                  <a:moveTo>
                    <a:pt x="75" y="215"/>
                  </a:moveTo>
                  <a:cubicBezTo>
                    <a:pt x="64" y="215"/>
                    <a:pt x="54" y="224"/>
                    <a:pt x="54" y="236"/>
                  </a:cubicBezTo>
                  <a:cubicBezTo>
                    <a:pt x="54" y="248"/>
                    <a:pt x="64" y="257"/>
                    <a:pt x="75" y="257"/>
                  </a:cubicBezTo>
                  <a:cubicBezTo>
                    <a:pt x="87" y="257"/>
                    <a:pt x="97" y="248"/>
                    <a:pt x="97" y="236"/>
                  </a:cubicBezTo>
                  <a:cubicBezTo>
                    <a:pt x="97" y="224"/>
                    <a:pt x="87" y="215"/>
                    <a:pt x="75" y="215"/>
                  </a:cubicBezTo>
                  <a:close/>
                  <a:moveTo>
                    <a:pt x="214" y="215"/>
                  </a:moveTo>
                  <a:cubicBezTo>
                    <a:pt x="202" y="215"/>
                    <a:pt x="193" y="224"/>
                    <a:pt x="193" y="236"/>
                  </a:cubicBezTo>
                  <a:cubicBezTo>
                    <a:pt x="193" y="248"/>
                    <a:pt x="202" y="257"/>
                    <a:pt x="214" y="257"/>
                  </a:cubicBezTo>
                  <a:cubicBezTo>
                    <a:pt x="226" y="257"/>
                    <a:pt x="235" y="248"/>
                    <a:pt x="235" y="236"/>
                  </a:cubicBezTo>
                  <a:cubicBezTo>
                    <a:pt x="235" y="224"/>
                    <a:pt x="226" y="215"/>
                    <a:pt x="214" y="215"/>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grpSp>
        <p:nvGrpSpPr>
          <p:cNvPr id="80" name="Group 309"/>
          <p:cNvGrpSpPr>
            <a:grpSpLocks noChangeAspect="1"/>
          </p:cNvGrpSpPr>
          <p:nvPr/>
        </p:nvGrpSpPr>
        <p:grpSpPr bwMode="auto">
          <a:xfrm>
            <a:off x="3698282" y="3660451"/>
            <a:ext cx="370106" cy="369021"/>
            <a:chOff x="6585" y="1193"/>
            <a:chExt cx="341" cy="340"/>
          </a:xfrm>
          <a:solidFill>
            <a:schemeClr val="bg1"/>
          </a:solidFill>
        </p:grpSpPr>
        <p:sp>
          <p:nvSpPr>
            <p:cNvPr id="81" name="Freeform 310"/>
            <p:cNvSpPr>
              <a:spLocks noEditPoints="1"/>
            </p:cNvSpPr>
            <p:nvPr/>
          </p:nvSpPr>
          <p:spPr bwMode="auto">
            <a:xfrm>
              <a:off x="6648" y="1264"/>
              <a:ext cx="206" cy="205"/>
            </a:xfrm>
            <a:custGeom>
              <a:avLst/>
              <a:gdLst>
                <a:gd name="T0" fmla="*/ 117 w 309"/>
                <a:gd name="T1" fmla="*/ 309 h 309"/>
                <a:gd name="T2" fmla="*/ 116 w 309"/>
                <a:gd name="T3" fmla="*/ 309 h 309"/>
                <a:gd name="T4" fmla="*/ 108 w 309"/>
                <a:gd name="T5" fmla="*/ 304 h 309"/>
                <a:gd name="T6" fmla="*/ 68 w 309"/>
                <a:gd name="T7" fmla="*/ 242 h 309"/>
                <a:gd name="T8" fmla="*/ 5 w 309"/>
                <a:gd name="T9" fmla="*/ 201 h 309"/>
                <a:gd name="T10" fmla="*/ 1 w 309"/>
                <a:gd name="T11" fmla="*/ 194 h 309"/>
                <a:gd name="T12" fmla="*/ 4 w 309"/>
                <a:gd name="T13" fmla="*/ 185 h 309"/>
                <a:gd name="T14" fmla="*/ 26 w 309"/>
                <a:gd name="T15" fmla="*/ 163 h 309"/>
                <a:gd name="T16" fmla="*/ 37 w 309"/>
                <a:gd name="T17" fmla="*/ 161 h 309"/>
                <a:gd name="T18" fmla="*/ 84 w 309"/>
                <a:gd name="T19" fmla="*/ 180 h 309"/>
                <a:gd name="T20" fmla="*/ 121 w 309"/>
                <a:gd name="T21" fmla="*/ 143 h 309"/>
                <a:gd name="T22" fmla="*/ 17 w 309"/>
                <a:gd name="T23" fmla="*/ 86 h 309"/>
                <a:gd name="T24" fmla="*/ 11 w 309"/>
                <a:gd name="T25" fmla="*/ 78 h 309"/>
                <a:gd name="T26" fmla="*/ 14 w 309"/>
                <a:gd name="T27" fmla="*/ 69 h 309"/>
                <a:gd name="T28" fmla="*/ 37 w 309"/>
                <a:gd name="T29" fmla="*/ 46 h 309"/>
                <a:gd name="T30" fmla="*/ 48 w 309"/>
                <a:gd name="T31" fmla="*/ 43 h 309"/>
                <a:gd name="T32" fmla="*/ 177 w 309"/>
                <a:gd name="T33" fmla="*/ 87 h 309"/>
                <a:gd name="T34" fmla="*/ 233 w 309"/>
                <a:gd name="T35" fmla="*/ 31 h 309"/>
                <a:gd name="T36" fmla="*/ 234 w 309"/>
                <a:gd name="T37" fmla="*/ 30 h 309"/>
                <a:gd name="T38" fmla="*/ 294 w 309"/>
                <a:gd name="T39" fmla="*/ 16 h 309"/>
                <a:gd name="T40" fmla="*/ 279 w 309"/>
                <a:gd name="T41" fmla="*/ 75 h 309"/>
                <a:gd name="T42" fmla="*/ 278 w 309"/>
                <a:gd name="T43" fmla="*/ 76 h 309"/>
                <a:gd name="T44" fmla="*/ 223 w 309"/>
                <a:gd name="T45" fmla="*/ 132 h 309"/>
                <a:gd name="T46" fmla="*/ 266 w 309"/>
                <a:gd name="T47" fmla="*/ 261 h 309"/>
                <a:gd name="T48" fmla="*/ 263 w 309"/>
                <a:gd name="T49" fmla="*/ 272 h 309"/>
                <a:gd name="T50" fmla="*/ 241 w 309"/>
                <a:gd name="T51" fmla="*/ 295 h 309"/>
                <a:gd name="T52" fmla="*/ 232 w 309"/>
                <a:gd name="T53" fmla="*/ 298 h 309"/>
                <a:gd name="T54" fmla="*/ 224 w 309"/>
                <a:gd name="T55" fmla="*/ 292 h 309"/>
                <a:gd name="T56" fmla="*/ 167 w 309"/>
                <a:gd name="T57" fmla="*/ 188 h 309"/>
                <a:gd name="T58" fmla="*/ 130 w 309"/>
                <a:gd name="T59" fmla="*/ 225 h 309"/>
                <a:gd name="T60" fmla="*/ 149 w 309"/>
                <a:gd name="T61" fmla="*/ 272 h 309"/>
                <a:gd name="T62" fmla="*/ 146 w 309"/>
                <a:gd name="T63" fmla="*/ 284 h 309"/>
                <a:gd name="T64" fmla="*/ 124 w 309"/>
                <a:gd name="T65" fmla="*/ 306 h 309"/>
                <a:gd name="T66" fmla="*/ 117 w 309"/>
                <a:gd name="T67" fmla="*/ 309 h 309"/>
                <a:gd name="T68" fmla="*/ 28 w 309"/>
                <a:gd name="T69" fmla="*/ 191 h 309"/>
                <a:gd name="T70" fmla="*/ 81 w 309"/>
                <a:gd name="T71" fmla="*/ 225 h 309"/>
                <a:gd name="T72" fmla="*/ 84 w 309"/>
                <a:gd name="T73" fmla="*/ 228 h 309"/>
                <a:gd name="T74" fmla="*/ 119 w 309"/>
                <a:gd name="T75" fmla="*/ 281 h 309"/>
                <a:gd name="T76" fmla="*/ 126 w 309"/>
                <a:gd name="T77" fmla="*/ 274 h 309"/>
                <a:gd name="T78" fmla="*/ 107 w 309"/>
                <a:gd name="T79" fmla="*/ 226 h 309"/>
                <a:gd name="T80" fmla="*/ 110 w 309"/>
                <a:gd name="T81" fmla="*/ 215 h 309"/>
                <a:gd name="T82" fmla="*/ 161 w 309"/>
                <a:gd name="T83" fmla="*/ 163 h 309"/>
                <a:gd name="T84" fmla="*/ 171 w 309"/>
                <a:gd name="T85" fmla="*/ 160 h 309"/>
                <a:gd name="T86" fmla="*/ 178 w 309"/>
                <a:gd name="T87" fmla="*/ 165 h 309"/>
                <a:gd name="T88" fmla="*/ 236 w 309"/>
                <a:gd name="T89" fmla="*/ 270 h 309"/>
                <a:gd name="T90" fmla="*/ 244 w 309"/>
                <a:gd name="T91" fmla="*/ 262 h 309"/>
                <a:gd name="T92" fmla="*/ 200 w 309"/>
                <a:gd name="T93" fmla="*/ 132 h 309"/>
                <a:gd name="T94" fmla="*/ 203 w 309"/>
                <a:gd name="T95" fmla="*/ 121 h 309"/>
                <a:gd name="T96" fmla="*/ 263 w 309"/>
                <a:gd name="T97" fmla="*/ 62 h 309"/>
                <a:gd name="T98" fmla="*/ 278 w 309"/>
                <a:gd name="T99" fmla="*/ 31 h 309"/>
                <a:gd name="T100" fmla="*/ 248 w 309"/>
                <a:gd name="T101" fmla="*/ 47 h 309"/>
                <a:gd name="T102" fmla="*/ 188 w 309"/>
                <a:gd name="T103" fmla="*/ 106 h 309"/>
                <a:gd name="T104" fmla="*/ 177 w 309"/>
                <a:gd name="T105" fmla="*/ 109 h 309"/>
                <a:gd name="T106" fmla="*/ 47 w 309"/>
                <a:gd name="T107" fmla="*/ 66 h 309"/>
                <a:gd name="T108" fmla="*/ 40 w 309"/>
                <a:gd name="T109" fmla="*/ 74 h 309"/>
                <a:gd name="T110" fmla="*/ 144 w 309"/>
                <a:gd name="T111" fmla="*/ 131 h 309"/>
                <a:gd name="T112" fmla="*/ 149 w 309"/>
                <a:gd name="T113" fmla="*/ 139 h 309"/>
                <a:gd name="T114" fmla="*/ 146 w 309"/>
                <a:gd name="T115" fmla="*/ 148 h 309"/>
                <a:gd name="T116" fmla="*/ 94 w 309"/>
                <a:gd name="T117" fmla="*/ 200 h 309"/>
                <a:gd name="T118" fmla="*/ 83 w 309"/>
                <a:gd name="T119" fmla="*/ 202 h 309"/>
                <a:gd name="T120" fmla="*/ 36 w 309"/>
                <a:gd name="T121" fmla="*/ 183 h 309"/>
                <a:gd name="T122" fmla="*/ 28 w 309"/>
                <a:gd name="T123" fmla="*/ 19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9" h="309">
                  <a:moveTo>
                    <a:pt x="117" y="309"/>
                  </a:moveTo>
                  <a:cubicBezTo>
                    <a:pt x="117" y="309"/>
                    <a:pt x="116" y="309"/>
                    <a:pt x="116" y="309"/>
                  </a:cubicBezTo>
                  <a:cubicBezTo>
                    <a:pt x="113" y="308"/>
                    <a:pt x="110" y="307"/>
                    <a:pt x="108" y="304"/>
                  </a:cubicBezTo>
                  <a:cubicBezTo>
                    <a:pt x="68" y="242"/>
                    <a:pt x="68" y="242"/>
                    <a:pt x="68" y="242"/>
                  </a:cubicBezTo>
                  <a:cubicBezTo>
                    <a:pt x="5" y="201"/>
                    <a:pt x="5" y="201"/>
                    <a:pt x="5" y="201"/>
                  </a:cubicBezTo>
                  <a:cubicBezTo>
                    <a:pt x="3" y="200"/>
                    <a:pt x="1" y="197"/>
                    <a:pt x="1" y="194"/>
                  </a:cubicBezTo>
                  <a:cubicBezTo>
                    <a:pt x="0" y="190"/>
                    <a:pt x="1" y="187"/>
                    <a:pt x="4" y="185"/>
                  </a:cubicBezTo>
                  <a:cubicBezTo>
                    <a:pt x="26" y="163"/>
                    <a:pt x="26" y="163"/>
                    <a:pt x="26" y="163"/>
                  </a:cubicBezTo>
                  <a:cubicBezTo>
                    <a:pt x="29" y="160"/>
                    <a:pt x="33" y="159"/>
                    <a:pt x="37" y="161"/>
                  </a:cubicBezTo>
                  <a:cubicBezTo>
                    <a:pt x="84" y="180"/>
                    <a:pt x="84" y="180"/>
                    <a:pt x="84" y="180"/>
                  </a:cubicBezTo>
                  <a:cubicBezTo>
                    <a:pt x="121" y="143"/>
                    <a:pt x="121" y="143"/>
                    <a:pt x="121" y="143"/>
                  </a:cubicBezTo>
                  <a:cubicBezTo>
                    <a:pt x="17" y="86"/>
                    <a:pt x="17" y="86"/>
                    <a:pt x="17" y="86"/>
                  </a:cubicBezTo>
                  <a:cubicBezTo>
                    <a:pt x="14" y="84"/>
                    <a:pt x="12" y="81"/>
                    <a:pt x="11" y="78"/>
                  </a:cubicBezTo>
                  <a:cubicBezTo>
                    <a:pt x="11" y="74"/>
                    <a:pt x="12" y="71"/>
                    <a:pt x="14" y="69"/>
                  </a:cubicBezTo>
                  <a:cubicBezTo>
                    <a:pt x="37" y="46"/>
                    <a:pt x="37" y="46"/>
                    <a:pt x="37" y="46"/>
                  </a:cubicBezTo>
                  <a:cubicBezTo>
                    <a:pt x="40" y="43"/>
                    <a:pt x="44" y="42"/>
                    <a:pt x="48" y="43"/>
                  </a:cubicBezTo>
                  <a:cubicBezTo>
                    <a:pt x="177" y="87"/>
                    <a:pt x="177" y="87"/>
                    <a:pt x="177" y="87"/>
                  </a:cubicBezTo>
                  <a:cubicBezTo>
                    <a:pt x="233" y="31"/>
                    <a:pt x="233" y="31"/>
                    <a:pt x="233" y="31"/>
                  </a:cubicBezTo>
                  <a:cubicBezTo>
                    <a:pt x="233" y="31"/>
                    <a:pt x="234" y="30"/>
                    <a:pt x="234" y="30"/>
                  </a:cubicBezTo>
                  <a:cubicBezTo>
                    <a:pt x="247" y="20"/>
                    <a:pt x="278" y="0"/>
                    <a:pt x="294" y="16"/>
                  </a:cubicBezTo>
                  <a:cubicBezTo>
                    <a:pt x="309" y="32"/>
                    <a:pt x="289" y="63"/>
                    <a:pt x="279" y="75"/>
                  </a:cubicBezTo>
                  <a:cubicBezTo>
                    <a:pt x="279" y="75"/>
                    <a:pt x="279" y="76"/>
                    <a:pt x="278" y="76"/>
                  </a:cubicBezTo>
                  <a:cubicBezTo>
                    <a:pt x="223" y="132"/>
                    <a:pt x="223" y="132"/>
                    <a:pt x="223" y="132"/>
                  </a:cubicBezTo>
                  <a:cubicBezTo>
                    <a:pt x="266" y="261"/>
                    <a:pt x="266" y="261"/>
                    <a:pt x="266" y="261"/>
                  </a:cubicBezTo>
                  <a:cubicBezTo>
                    <a:pt x="267" y="265"/>
                    <a:pt x="266" y="269"/>
                    <a:pt x="263" y="272"/>
                  </a:cubicBezTo>
                  <a:cubicBezTo>
                    <a:pt x="241" y="295"/>
                    <a:pt x="241" y="295"/>
                    <a:pt x="241" y="295"/>
                  </a:cubicBezTo>
                  <a:cubicBezTo>
                    <a:pt x="238" y="297"/>
                    <a:pt x="235" y="298"/>
                    <a:pt x="232" y="298"/>
                  </a:cubicBezTo>
                  <a:cubicBezTo>
                    <a:pt x="228" y="297"/>
                    <a:pt x="225" y="295"/>
                    <a:pt x="224" y="292"/>
                  </a:cubicBezTo>
                  <a:cubicBezTo>
                    <a:pt x="167" y="188"/>
                    <a:pt x="167" y="188"/>
                    <a:pt x="167" y="188"/>
                  </a:cubicBezTo>
                  <a:cubicBezTo>
                    <a:pt x="130" y="225"/>
                    <a:pt x="130" y="225"/>
                    <a:pt x="130" y="225"/>
                  </a:cubicBezTo>
                  <a:cubicBezTo>
                    <a:pt x="149" y="272"/>
                    <a:pt x="149" y="272"/>
                    <a:pt x="149" y="272"/>
                  </a:cubicBezTo>
                  <a:cubicBezTo>
                    <a:pt x="150" y="276"/>
                    <a:pt x="149" y="281"/>
                    <a:pt x="146" y="284"/>
                  </a:cubicBezTo>
                  <a:cubicBezTo>
                    <a:pt x="124" y="306"/>
                    <a:pt x="124" y="306"/>
                    <a:pt x="124" y="306"/>
                  </a:cubicBezTo>
                  <a:cubicBezTo>
                    <a:pt x="122" y="308"/>
                    <a:pt x="120" y="309"/>
                    <a:pt x="117" y="309"/>
                  </a:cubicBezTo>
                  <a:close/>
                  <a:moveTo>
                    <a:pt x="28" y="191"/>
                  </a:moveTo>
                  <a:cubicBezTo>
                    <a:pt x="81" y="225"/>
                    <a:pt x="81" y="225"/>
                    <a:pt x="81" y="225"/>
                  </a:cubicBezTo>
                  <a:cubicBezTo>
                    <a:pt x="82" y="226"/>
                    <a:pt x="84" y="227"/>
                    <a:pt x="84" y="228"/>
                  </a:cubicBezTo>
                  <a:cubicBezTo>
                    <a:pt x="119" y="281"/>
                    <a:pt x="119" y="281"/>
                    <a:pt x="119" y="281"/>
                  </a:cubicBezTo>
                  <a:cubicBezTo>
                    <a:pt x="126" y="274"/>
                    <a:pt x="126" y="274"/>
                    <a:pt x="126" y="274"/>
                  </a:cubicBezTo>
                  <a:cubicBezTo>
                    <a:pt x="107" y="226"/>
                    <a:pt x="107" y="226"/>
                    <a:pt x="107" y="226"/>
                  </a:cubicBezTo>
                  <a:cubicBezTo>
                    <a:pt x="106" y="222"/>
                    <a:pt x="107" y="218"/>
                    <a:pt x="110" y="215"/>
                  </a:cubicBezTo>
                  <a:cubicBezTo>
                    <a:pt x="161" y="163"/>
                    <a:pt x="161" y="163"/>
                    <a:pt x="161" y="163"/>
                  </a:cubicBezTo>
                  <a:cubicBezTo>
                    <a:pt x="164" y="161"/>
                    <a:pt x="167" y="159"/>
                    <a:pt x="171" y="160"/>
                  </a:cubicBezTo>
                  <a:cubicBezTo>
                    <a:pt x="174" y="160"/>
                    <a:pt x="177" y="162"/>
                    <a:pt x="178" y="165"/>
                  </a:cubicBezTo>
                  <a:cubicBezTo>
                    <a:pt x="236" y="270"/>
                    <a:pt x="236" y="270"/>
                    <a:pt x="236" y="270"/>
                  </a:cubicBezTo>
                  <a:cubicBezTo>
                    <a:pt x="244" y="262"/>
                    <a:pt x="244" y="262"/>
                    <a:pt x="244" y="262"/>
                  </a:cubicBezTo>
                  <a:cubicBezTo>
                    <a:pt x="200" y="132"/>
                    <a:pt x="200" y="132"/>
                    <a:pt x="200" y="132"/>
                  </a:cubicBezTo>
                  <a:cubicBezTo>
                    <a:pt x="199" y="129"/>
                    <a:pt x="200" y="124"/>
                    <a:pt x="203" y="121"/>
                  </a:cubicBezTo>
                  <a:cubicBezTo>
                    <a:pt x="263" y="62"/>
                    <a:pt x="263" y="62"/>
                    <a:pt x="263" y="62"/>
                  </a:cubicBezTo>
                  <a:cubicBezTo>
                    <a:pt x="271" y="50"/>
                    <a:pt x="278" y="37"/>
                    <a:pt x="278" y="31"/>
                  </a:cubicBezTo>
                  <a:cubicBezTo>
                    <a:pt x="273" y="31"/>
                    <a:pt x="259" y="38"/>
                    <a:pt x="248" y="47"/>
                  </a:cubicBezTo>
                  <a:cubicBezTo>
                    <a:pt x="188" y="106"/>
                    <a:pt x="188" y="106"/>
                    <a:pt x="188" y="106"/>
                  </a:cubicBezTo>
                  <a:cubicBezTo>
                    <a:pt x="185" y="109"/>
                    <a:pt x="181" y="110"/>
                    <a:pt x="177" y="109"/>
                  </a:cubicBezTo>
                  <a:cubicBezTo>
                    <a:pt x="47" y="66"/>
                    <a:pt x="47" y="66"/>
                    <a:pt x="47" y="66"/>
                  </a:cubicBezTo>
                  <a:cubicBezTo>
                    <a:pt x="40" y="74"/>
                    <a:pt x="40" y="74"/>
                    <a:pt x="40" y="74"/>
                  </a:cubicBezTo>
                  <a:cubicBezTo>
                    <a:pt x="144" y="131"/>
                    <a:pt x="144" y="131"/>
                    <a:pt x="144" y="131"/>
                  </a:cubicBezTo>
                  <a:cubicBezTo>
                    <a:pt x="147" y="133"/>
                    <a:pt x="149" y="135"/>
                    <a:pt x="149" y="139"/>
                  </a:cubicBezTo>
                  <a:cubicBezTo>
                    <a:pt x="150" y="142"/>
                    <a:pt x="149" y="145"/>
                    <a:pt x="146" y="148"/>
                  </a:cubicBezTo>
                  <a:cubicBezTo>
                    <a:pt x="94" y="200"/>
                    <a:pt x="94" y="200"/>
                    <a:pt x="94" y="200"/>
                  </a:cubicBezTo>
                  <a:cubicBezTo>
                    <a:pt x="91" y="203"/>
                    <a:pt x="87" y="204"/>
                    <a:pt x="83" y="202"/>
                  </a:cubicBezTo>
                  <a:cubicBezTo>
                    <a:pt x="36" y="183"/>
                    <a:pt x="36" y="183"/>
                    <a:pt x="36" y="183"/>
                  </a:cubicBezTo>
                  <a:lnTo>
                    <a:pt x="28" y="191"/>
                  </a:ln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82" name="Freeform 311"/>
            <p:cNvSpPr>
              <a:spLocks noEditPoints="1"/>
            </p:cNvSpPr>
            <p:nvPr/>
          </p:nvSpPr>
          <p:spPr bwMode="auto">
            <a:xfrm>
              <a:off x="6585" y="1193"/>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grpSp>
        <p:nvGrpSpPr>
          <p:cNvPr id="83" name="Group 844"/>
          <p:cNvGrpSpPr>
            <a:grpSpLocks noChangeAspect="1"/>
          </p:cNvGrpSpPr>
          <p:nvPr/>
        </p:nvGrpSpPr>
        <p:grpSpPr bwMode="auto">
          <a:xfrm>
            <a:off x="9521508" y="1014247"/>
            <a:ext cx="367982" cy="367982"/>
            <a:chOff x="4857" y="3821"/>
            <a:chExt cx="340" cy="340"/>
          </a:xfrm>
          <a:solidFill>
            <a:schemeClr val="bg1"/>
          </a:solidFill>
        </p:grpSpPr>
        <p:sp>
          <p:nvSpPr>
            <p:cNvPr id="84" name="Freeform 845"/>
            <p:cNvSpPr>
              <a:spLocks noEditPoints="1"/>
            </p:cNvSpPr>
            <p:nvPr/>
          </p:nvSpPr>
          <p:spPr bwMode="auto">
            <a:xfrm>
              <a:off x="4857" y="3821"/>
              <a:ext cx="340" cy="340"/>
            </a:xfrm>
            <a:custGeom>
              <a:avLst/>
              <a:gdLst>
                <a:gd name="T0" fmla="*/ 256 w 512"/>
                <a:gd name="T1" fmla="*/ 21 h 512"/>
                <a:gd name="T2" fmla="*/ 21 w 512"/>
                <a:gd name="T3" fmla="*/ 256 h 512"/>
                <a:gd name="T4" fmla="*/ 256 w 512"/>
                <a:gd name="T5" fmla="*/ 490 h 512"/>
                <a:gd name="T6" fmla="*/ 490 w 512"/>
                <a:gd name="T7" fmla="*/ 256 h 512"/>
                <a:gd name="T8" fmla="*/ 256 w 512"/>
                <a:gd name="T9" fmla="*/ 21 h 512"/>
                <a:gd name="T10" fmla="*/ 256 w 512"/>
                <a:gd name="T11" fmla="*/ 0 h 512"/>
                <a:gd name="T12" fmla="*/ 512 w 512"/>
                <a:gd name="T13" fmla="*/ 256 h 512"/>
                <a:gd name="T14" fmla="*/ 256 w 512"/>
                <a:gd name="T15" fmla="*/ 512 h 512"/>
                <a:gd name="T16" fmla="*/ 0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126" y="21"/>
                    <a:pt x="21" y="126"/>
                    <a:pt x="21" y="256"/>
                  </a:cubicBezTo>
                  <a:cubicBezTo>
                    <a:pt x="21" y="385"/>
                    <a:pt x="126" y="490"/>
                    <a:pt x="256" y="490"/>
                  </a:cubicBezTo>
                  <a:cubicBezTo>
                    <a:pt x="385" y="490"/>
                    <a:pt x="490" y="385"/>
                    <a:pt x="490" y="256"/>
                  </a:cubicBezTo>
                  <a:cubicBezTo>
                    <a:pt x="490" y="126"/>
                    <a:pt x="385" y="21"/>
                    <a:pt x="256" y="21"/>
                  </a:cubicBezTo>
                  <a:moveTo>
                    <a:pt x="256" y="0"/>
                  </a:moveTo>
                  <a:cubicBezTo>
                    <a:pt x="397" y="0"/>
                    <a:pt x="512" y="114"/>
                    <a:pt x="512" y="256"/>
                  </a:cubicBezTo>
                  <a:cubicBezTo>
                    <a:pt x="512" y="397"/>
                    <a:pt x="397" y="512"/>
                    <a:pt x="256" y="512"/>
                  </a:cubicBezTo>
                  <a:cubicBezTo>
                    <a:pt x="114" y="512"/>
                    <a:pt x="0" y="397"/>
                    <a:pt x="0" y="256"/>
                  </a:cubicBezTo>
                  <a:cubicBezTo>
                    <a:pt x="0" y="114"/>
                    <a:pt x="114" y="0"/>
                    <a:pt x="256" y="0"/>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sp>
          <p:nvSpPr>
            <p:cNvPr id="85" name="Freeform 846"/>
            <p:cNvSpPr>
              <a:spLocks noEditPoints="1"/>
            </p:cNvSpPr>
            <p:nvPr/>
          </p:nvSpPr>
          <p:spPr bwMode="auto">
            <a:xfrm>
              <a:off x="4921" y="3899"/>
              <a:ext cx="212" cy="170"/>
            </a:xfrm>
            <a:custGeom>
              <a:avLst/>
              <a:gdLst>
                <a:gd name="T0" fmla="*/ 64 w 320"/>
                <a:gd name="T1" fmla="*/ 171 h 256"/>
                <a:gd name="T2" fmla="*/ 64 w 320"/>
                <a:gd name="T3" fmla="*/ 128 h 256"/>
                <a:gd name="T4" fmla="*/ 256 w 320"/>
                <a:gd name="T5" fmla="*/ 128 h 256"/>
                <a:gd name="T6" fmla="*/ 256 w 320"/>
                <a:gd name="T7" fmla="*/ 171 h 256"/>
                <a:gd name="T8" fmla="*/ 256 w 320"/>
                <a:gd name="T9" fmla="*/ 128 h 256"/>
                <a:gd name="T10" fmla="*/ 309 w 320"/>
                <a:gd name="T11" fmla="*/ 202 h 256"/>
                <a:gd name="T12" fmla="*/ 298 w 320"/>
                <a:gd name="T13" fmla="*/ 256 h 256"/>
                <a:gd name="T14" fmla="*/ 234 w 320"/>
                <a:gd name="T15" fmla="*/ 245 h 256"/>
                <a:gd name="T16" fmla="*/ 165 w 320"/>
                <a:gd name="T17" fmla="*/ 224 h 256"/>
                <a:gd name="T18" fmla="*/ 85 w 320"/>
                <a:gd name="T19" fmla="*/ 245 h 256"/>
                <a:gd name="T20" fmla="*/ 21 w 320"/>
                <a:gd name="T21" fmla="*/ 256 h 256"/>
                <a:gd name="T22" fmla="*/ 10 w 320"/>
                <a:gd name="T23" fmla="*/ 203 h 256"/>
                <a:gd name="T24" fmla="*/ 10 w 320"/>
                <a:gd name="T25" fmla="*/ 203 h 256"/>
                <a:gd name="T26" fmla="*/ 10 w 320"/>
                <a:gd name="T27" fmla="*/ 203 h 256"/>
                <a:gd name="T28" fmla="*/ 10 w 320"/>
                <a:gd name="T29" fmla="*/ 199 h 256"/>
                <a:gd name="T30" fmla="*/ 0 w 320"/>
                <a:gd name="T31" fmla="*/ 181 h 256"/>
                <a:gd name="T32" fmla="*/ 44 w 320"/>
                <a:gd name="T33" fmla="*/ 88 h 256"/>
                <a:gd name="T34" fmla="*/ 32 w 320"/>
                <a:gd name="T35" fmla="*/ 85 h 256"/>
                <a:gd name="T36" fmla="*/ 32 w 320"/>
                <a:gd name="T37" fmla="*/ 64 h 256"/>
                <a:gd name="T38" fmla="*/ 64 w 320"/>
                <a:gd name="T39" fmla="*/ 29 h 256"/>
                <a:gd name="T40" fmla="*/ 106 w 320"/>
                <a:gd name="T41" fmla="*/ 0 h 256"/>
                <a:gd name="T42" fmla="*/ 254 w 320"/>
                <a:gd name="T43" fmla="*/ 27 h 256"/>
                <a:gd name="T44" fmla="*/ 267 w 320"/>
                <a:gd name="T45" fmla="*/ 64 h 256"/>
                <a:gd name="T46" fmla="*/ 298 w 320"/>
                <a:gd name="T47" fmla="*/ 75 h 256"/>
                <a:gd name="T48" fmla="*/ 274 w 320"/>
                <a:gd name="T49" fmla="*/ 85 h 256"/>
                <a:gd name="T50" fmla="*/ 320 w 320"/>
                <a:gd name="T51" fmla="*/ 149 h 256"/>
                <a:gd name="T52" fmla="*/ 316 w 320"/>
                <a:gd name="T53" fmla="*/ 194 h 256"/>
                <a:gd name="T54" fmla="*/ 252 w 320"/>
                <a:gd name="T55" fmla="*/ 85 h 256"/>
                <a:gd name="T56" fmla="*/ 213 w 320"/>
                <a:gd name="T57" fmla="*/ 21 h 256"/>
                <a:gd name="T58" fmla="*/ 84 w 320"/>
                <a:gd name="T59" fmla="*/ 36 h 256"/>
                <a:gd name="T60" fmla="*/ 64 w 320"/>
                <a:gd name="T61" fmla="*/ 217 h 256"/>
                <a:gd name="T62" fmla="*/ 32 w 320"/>
                <a:gd name="T63" fmla="*/ 235 h 256"/>
                <a:gd name="T64" fmla="*/ 64 w 320"/>
                <a:gd name="T65" fmla="*/ 217 h 256"/>
                <a:gd name="T66" fmla="*/ 298 w 320"/>
                <a:gd name="T67" fmla="*/ 183 h 256"/>
                <a:gd name="T68" fmla="*/ 298 w 320"/>
                <a:gd name="T69" fmla="*/ 149 h 256"/>
                <a:gd name="T70" fmla="*/ 62 w 320"/>
                <a:gd name="T71" fmla="*/ 107 h 256"/>
                <a:gd name="T72" fmla="*/ 21 w 320"/>
                <a:gd name="T73" fmla="*/ 180 h 256"/>
                <a:gd name="T74" fmla="*/ 288 w 320"/>
                <a:gd name="T75" fmla="*/ 212 h 256"/>
                <a:gd name="T76" fmla="*/ 256 w 320"/>
                <a:gd name="T77" fmla="*/ 235 h 256"/>
                <a:gd name="T78" fmla="*/ 288 w 320"/>
                <a:gd name="T79" fmla="*/ 212 h 256"/>
                <a:gd name="T80" fmla="*/ 128 w 320"/>
                <a:gd name="T81" fmla="*/ 139 h 256"/>
                <a:gd name="T82" fmla="*/ 128 w 320"/>
                <a:gd name="T83" fmla="*/ 160 h 256"/>
                <a:gd name="T84" fmla="*/ 202 w 320"/>
                <a:gd name="T85" fmla="*/ 14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 h="256">
                  <a:moveTo>
                    <a:pt x="85" y="149"/>
                  </a:moveTo>
                  <a:cubicBezTo>
                    <a:pt x="85" y="161"/>
                    <a:pt x="75" y="171"/>
                    <a:pt x="64" y="171"/>
                  </a:cubicBezTo>
                  <a:cubicBezTo>
                    <a:pt x="52" y="171"/>
                    <a:pt x="42" y="161"/>
                    <a:pt x="42" y="149"/>
                  </a:cubicBezTo>
                  <a:cubicBezTo>
                    <a:pt x="42" y="138"/>
                    <a:pt x="52" y="128"/>
                    <a:pt x="64" y="128"/>
                  </a:cubicBezTo>
                  <a:cubicBezTo>
                    <a:pt x="75" y="128"/>
                    <a:pt x="85" y="138"/>
                    <a:pt x="85" y="149"/>
                  </a:cubicBezTo>
                  <a:close/>
                  <a:moveTo>
                    <a:pt x="256" y="128"/>
                  </a:moveTo>
                  <a:cubicBezTo>
                    <a:pt x="244" y="128"/>
                    <a:pt x="234" y="138"/>
                    <a:pt x="234" y="149"/>
                  </a:cubicBezTo>
                  <a:cubicBezTo>
                    <a:pt x="234" y="161"/>
                    <a:pt x="244" y="171"/>
                    <a:pt x="256" y="171"/>
                  </a:cubicBezTo>
                  <a:cubicBezTo>
                    <a:pt x="267" y="171"/>
                    <a:pt x="277" y="161"/>
                    <a:pt x="277" y="149"/>
                  </a:cubicBezTo>
                  <a:cubicBezTo>
                    <a:pt x="277" y="138"/>
                    <a:pt x="267" y="128"/>
                    <a:pt x="256" y="128"/>
                  </a:cubicBezTo>
                  <a:close/>
                  <a:moveTo>
                    <a:pt x="316" y="194"/>
                  </a:moveTo>
                  <a:cubicBezTo>
                    <a:pt x="314" y="197"/>
                    <a:pt x="312" y="199"/>
                    <a:pt x="309" y="202"/>
                  </a:cubicBezTo>
                  <a:cubicBezTo>
                    <a:pt x="309" y="202"/>
                    <a:pt x="309" y="245"/>
                    <a:pt x="309" y="245"/>
                  </a:cubicBezTo>
                  <a:cubicBezTo>
                    <a:pt x="309" y="251"/>
                    <a:pt x="304" y="256"/>
                    <a:pt x="298" y="256"/>
                  </a:cubicBezTo>
                  <a:cubicBezTo>
                    <a:pt x="245" y="256"/>
                    <a:pt x="245" y="256"/>
                    <a:pt x="245" y="256"/>
                  </a:cubicBezTo>
                  <a:cubicBezTo>
                    <a:pt x="239" y="256"/>
                    <a:pt x="234" y="251"/>
                    <a:pt x="234" y="245"/>
                  </a:cubicBezTo>
                  <a:cubicBezTo>
                    <a:pt x="234" y="221"/>
                    <a:pt x="234" y="221"/>
                    <a:pt x="234" y="221"/>
                  </a:cubicBezTo>
                  <a:cubicBezTo>
                    <a:pt x="215" y="223"/>
                    <a:pt x="192" y="224"/>
                    <a:pt x="165" y="224"/>
                  </a:cubicBezTo>
                  <a:cubicBezTo>
                    <a:pt x="134" y="224"/>
                    <a:pt x="107" y="223"/>
                    <a:pt x="85" y="220"/>
                  </a:cubicBezTo>
                  <a:cubicBezTo>
                    <a:pt x="85" y="245"/>
                    <a:pt x="85" y="245"/>
                    <a:pt x="85" y="245"/>
                  </a:cubicBezTo>
                  <a:cubicBezTo>
                    <a:pt x="85" y="251"/>
                    <a:pt x="80" y="256"/>
                    <a:pt x="74" y="256"/>
                  </a:cubicBezTo>
                  <a:cubicBezTo>
                    <a:pt x="21" y="256"/>
                    <a:pt x="21" y="256"/>
                    <a:pt x="21" y="256"/>
                  </a:cubicBezTo>
                  <a:cubicBezTo>
                    <a:pt x="15" y="256"/>
                    <a:pt x="10" y="251"/>
                    <a:pt x="10" y="245"/>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203"/>
                    <a:pt x="10" y="203"/>
                    <a:pt x="10" y="203"/>
                  </a:cubicBezTo>
                  <a:cubicBezTo>
                    <a:pt x="10" y="199"/>
                    <a:pt x="10" y="199"/>
                    <a:pt x="10" y="199"/>
                  </a:cubicBezTo>
                  <a:cubicBezTo>
                    <a:pt x="10" y="199"/>
                    <a:pt x="7" y="197"/>
                    <a:pt x="6" y="195"/>
                  </a:cubicBezTo>
                  <a:cubicBezTo>
                    <a:pt x="0" y="189"/>
                    <a:pt x="0" y="183"/>
                    <a:pt x="0" y="181"/>
                  </a:cubicBezTo>
                  <a:cubicBezTo>
                    <a:pt x="0" y="149"/>
                    <a:pt x="0" y="149"/>
                    <a:pt x="0" y="149"/>
                  </a:cubicBezTo>
                  <a:cubicBezTo>
                    <a:pt x="0" y="120"/>
                    <a:pt x="19" y="96"/>
                    <a:pt x="44" y="88"/>
                  </a:cubicBezTo>
                  <a:cubicBezTo>
                    <a:pt x="45" y="85"/>
                    <a:pt x="45" y="85"/>
                    <a:pt x="45" y="85"/>
                  </a:cubicBezTo>
                  <a:cubicBezTo>
                    <a:pt x="32" y="85"/>
                    <a:pt x="32" y="85"/>
                    <a:pt x="32" y="85"/>
                  </a:cubicBezTo>
                  <a:cubicBezTo>
                    <a:pt x="26" y="85"/>
                    <a:pt x="21" y="81"/>
                    <a:pt x="21" y="75"/>
                  </a:cubicBezTo>
                  <a:cubicBezTo>
                    <a:pt x="21" y="69"/>
                    <a:pt x="26" y="64"/>
                    <a:pt x="32" y="64"/>
                  </a:cubicBezTo>
                  <a:cubicBezTo>
                    <a:pt x="52" y="64"/>
                    <a:pt x="52" y="64"/>
                    <a:pt x="52" y="64"/>
                  </a:cubicBezTo>
                  <a:cubicBezTo>
                    <a:pt x="64" y="29"/>
                    <a:pt x="64" y="29"/>
                    <a:pt x="64" y="29"/>
                  </a:cubicBezTo>
                  <a:cubicBezTo>
                    <a:pt x="64" y="28"/>
                    <a:pt x="65" y="28"/>
                    <a:pt x="65" y="27"/>
                  </a:cubicBezTo>
                  <a:cubicBezTo>
                    <a:pt x="65" y="26"/>
                    <a:pt x="80" y="0"/>
                    <a:pt x="106" y="0"/>
                  </a:cubicBezTo>
                  <a:cubicBezTo>
                    <a:pt x="213" y="0"/>
                    <a:pt x="213" y="0"/>
                    <a:pt x="213" y="0"/>
                  </a:cubicBezTo>
                  <a:cubicBezTo>
                    <a:pt x="240" y="0"/>
                    <a:pt x="254" y="26"/>
                    <a:pt x="254" y="27"/>
                  </a:cubicBezTo>
                  <a:cubicBezTo>
                    <a:pt x="255" y="28"/>
                    <a:pt x="255" y="28"/>
                    <a:pt x="255" y="29"/>
                  </a:cubicBezTo>
                  <a:cubicBezTo>
                    <a:pt x="267" y="64"/>
                    <a:pt x="267" y="64"/>
                    <a:pt x="267" y="64"/>
                  </a:cubicBezTo>
                  <a:cubicBezTo>
                    <a:pt x="288" y="64"/>
                    <a:pt x="288" y="64"/>
                    <a:pt x="288" y="64"/>
                  </a:cubicBezTo>
                  <a:cubicBezTo>
                    <a:pt x="294" y="64"/>
                    <a:pt x="298" y="69"/>
                    <a:pt x="298" y="75"/>
                  </a:cubicBezTo>
                  <a:cubicBezTo>
                    <a:pt x="298" y="81"/>
                    <a:pt x="294" y="85"/>
                    <a:pt x="288" y="85"/>
                  </a:cubicBezTo>
                  <a:cubicBezTo>
                    <a:pt x="274" y="85"/>
                    <a:pt x="274" y="85"/>
                    <a:pt x="274" y="85"/>
                  </a:cubicBezTo>
                  <a:cubicBezTo>
                    <a:pt x="275" y="88"/>
                    <a:pt x="275" y="88"/>
                    <a:pt x="275" y="88"/>
                  </a:cubicBezTo>
                  <a:cubicBezTo>
                    <a:pt x="301" y="96"/>
                    <a:pt x="320" y="120"/>
                    <a:pt x="320" y="149"/>
                  </a:cubicBezTo>
                  <a:cubicBezTo>
                    <a:pt x="320" y="180"/>
                    <a:pt x="320" y="180"/>
                    <a:pt x="320" y="180"/>
                  </a:cubicBezTo>
                  <a:cubicBezTo>
                    <a:pt x="320" y="184"/>
                    <a:pt x="320" y="189"/>
                    <a:pt x="316" y="194"/>
                  </a:cubicBezTo>
                  <a:close/>
                  <a:moveTo>
                    <a:pt x="68" y="85"/>
                  </a:moveTo>
                  <a:cubicBezTo>
                    <a:pt x="252" y="85"/>
                    <a:pt x="252" y="85"/>
                    <a:pt x="252" y="85"/>
                  </a:cubicBezTo>
                  <a:cubicBezTo>
                    <a:pt x="235" y="36"/>
                    <a:pt x="235" y="36"/>
                    <a:pt x="235" y="36"/>
                  </a:cubicBezTo>
                  <a:cubicBezTo>
                    <a:pt x="233" y="34"/>
                    <a:pt x="225" y="21"/>
                    <a:pt x="213" y="21"/>
                  </a:cubicBezTo>
                  <a:cubicBezTo>
                    <a:pt x="106" y="21"/>
                    <a:pt x="106" y="21"/>
                    <a:pt x="106" y="21"/>
                  </a:cubicBezTo>
                  <a:cubicBezTo>
                    <a:pt x="94" y="21"/>
                    <a:pt x="86" y="33"/>
                    <a:pt x="84" y="36"/>
                  </a:cubicBezTo>
                  <a:lnTo>
                    <a:pt x="68" y="85"/>
                  </a:lnTo>
                  <a:close/>
                  <a:moveTo>
                    <a:pt x="64" y="217"/>
                  </a:moveTo>
                  <a:cubicBezTo>
                    <a:pt x="51" y="215"/>
                    <a:pt x="41" y="213"/>
                    <a:pt x="32" y="210"/>
                  </a:cubicBezTo>
                  <a:cubicBezTo>
                    <a:pt x="32" y="235"/>
                    <a:pt x="32" y="235"/>
                    <a:pt x="32" y="235"/>
                  </a:cubicBezTo>
                  <a:cubicBezTo>
                    <a:pt x="64" y="235"/>
                    <a:pt x="64" y="235"/>
                    <a:pt x="64" y="235"/>
                  </a:cubicBezTo>
                  <a:lnTo>
                    <a:pt x="64" y="217"/>
                  </a:lnTo>
                  <a:close/>
                  <a:moveTo>
                    <a:pt x="165" y="203"/>
                  </a:moveTo>
                  <a:cubicBezTo>
                    <a:pt x="278" y="203"/>
                    <a:pt x="296" y="185"/>
                    <a:pt x="298" y="183"/>
                  </a:cubicBezTo>
                  <a:cubicBezTo>
                    <a:pt x="298" y="182"/>
                    <a:pt x="298" y="182"/>
                    <a:pt x="298" y="181"/>
                  </a:cubicBezTo>
                  <a:cubicBezTo>
                    <a:pt x="298" y="149"/>
                    <a:pt x="298" y="149"/>
                    <a:pt x="298" y="149"/>
                  </a:cubicBezTo>
                  <a:cubicBezTo>
                    <a:pt x="298" y="126"/>
                    <a:pt x="280" y="107"/>
                    <a:pt x="258" y="107"/>
                  </a:cubicBezTo>
                  <a:cubicBezTo>
                    <a:pt x="62" y="107"/>
                    <a:pt x="62" y="107"/>
                    <a:pt x="62" y="107"/>
                  </a:cubicBezTo>
                  <a:cubicBezTo>
                    <a:pt x="39" y="107"/>
                    <a:pt x="21" y="126"/>
                    <a:pt x="21" y="149"/>
                  </a:cubicBezTo>
                  <a:cubicBezTo>
                    <a:pt x="21" y="180"/>
                    <a:pt x="21" y="180"/>
                    <a:pt x="21" y="180"/>
                  </a:cubicBezTo>
                  <a:cubicBezTo>
                    <a:pt x="23" y="183"/>
                    <a:pt x="43" y="203"/>
                    <a:pt x="165" y="203"/>
                  </a:cubicBezTo>
                  <a:close/>
                  <a:moveTo>
                    <a:pt x="288" y="212"/>
                  </a:moveTo>
                  <a:cubicBezTo>
                    <a:pt x="279" y="215"/>
                    <a:pt x="268" y="217"/>
                    <a:pt x="256" y="219"/>
                  </a:cubicBezTo>
                  <a:cubicBezTo>
                    <a:pt x="256" y="235"/>
                    <a:pt x="256" y="235"/>
                    <a:pt x="256" y="235"/>
                  </a:cubicBezTo>
                  <a:cubicBezTo>
                    <a:pt x="288" y="235"/>
                    <a:pt x="288" y="235"/>
                    <a:pt x="288" y="235"/>
                  </a:cubicBezTo>
                  <a:lnTo>
                    <a:pt x="288" y="212"/>
                  </a:lnTo>
                  <a:close/>
                  <a:moveTo>
                    <a:pt x="192" y="139"/>
                  </a:moveTo>
                  <a:cubicBezTo>
                    <a:pt x="128" y="139"/>
                    <a:pt x="128" y="139"/>
                    <a:pt x="128" y="139"/>
                  </a:cubicBezTo>
                  <a:cubicBezTo>
                    <a:pt x="122" y="139"/>
                    <a:pt x="117" y="143"/>
                    <a:pt x="117" y="149"/>
                  </a:cubicBezTo>
                  <a:cubicBezTo>
                    <a:pt x="117" y="155"/>
                    <a:pt x="122" y="160"/>
                    <a:pt x="128" y="160"/>
                  </a:cubicBezTo>
                  <a:cubicBezTo>
                    <a:pt x="192" y="160"/>
                    <a:pt x="192" y="160"/>
                    <a:pt x="192" y="160"/>
                  </a:cubicBezTo>
                  <a:cubicBezTo>
                    <a:pt x="198" y="160"/>
                    <a:pt x="202" y="155"/>
                    <a:pt x="202" y="149"/>
                  </a:cubicBezTo>
                  <a:cubicBezTo>
                    <a:pt x="202" y="143"/>
                    <a:pt x="198" y="139"/>
                    <a:pt x="192" y="139"/>
                  </a:cubicBezTo>
                  <a:close/>
                </a:path>
              </a:pathLst>
            </a:custGeom>
            <a:grpFill/>
            <a:ln>
              <a:noFill/>
            </a:ln>
            <a:extLst>
              <a:ext uri="{91240B29-F687-4f45-9708-019B960494DF}"/>
            </a:extLst>
          </p:spPr>
          <p:txBody>
            <a:bodyPr/>
            <a:lstStyle/>
            <a:p>
              <a:pPr defTabSz="1219170" eaLnBrk="1" fontAlgn="auto" hangingPunct="1">
                <a:spcBef>
                  <a:spcPts val="0"/>
                </a:spcBef>
                <a:spcAft>
                  <a:spcPts val="0"/>
                </a:spcAft>
                <a:defRPr/>
              </a:pPr>
              <a:endParaRPr lang="en-GB">
                <a:latin typeface="+mn-lt"/>
              </a:endParaRPr>
            </a:p>
          </p:txBody>
        </p:sp>
      </p:grpSp>
      <p:sp>
        <p:nvSpPr>
          <p:cNvPr id="6" name="Down Arrow 5"/>
          <p:cNvSpPr/>
          <p:nvPr/>
        </p:nvSpPr>
        <p:spPr bwMode="gray">
          <a:xfrm>
            <a:off x="2575596" y="3401216"/>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38" name="Rectangle 37"/>
          <p:cNvSpPr/>
          <p:nvPr/>
        </p:nvSpPr>
        <p:spPr bwMode="gray">
          <a:xfrm>
            <a:off x="2725117" y="3372223"/>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-6 pp</a:t>
            </a:r>
            <a:endParaRPr lang="en-US" sz="900" dirty="0" smtClean="0"/>
          </a:p>
        </p:txBody>
      </p:sp>
      <p:sp>
        <p:nvSpPr>
          <p:cNvPr id="73" name="Down Arrow 72"/>
          <p:cNvSpPr/>
          <p:nvPr/>
        </p:nvSpPr>
        <p:spPr bwMode="gray">
          <a:xfrm>
            <a:off x="2575596" y="3932841"/>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76" name="Rectangle 75"/>
          <p:cNvSpPr/>
          <p:nvPr/>
        </p:nvSpPr>
        <p:spPr bwMode="gray">
          <a:xfrm>
            <a:off x="2725117" y="3919750"/>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-7 pp</a:t>
            </a:r>
            <a:endParaRPr lang="en-US" sz="900" dirty="0" smtClean="0"/>
          </a:p>
        </p:txBody>
      </p:sp>
      <p:sp>
        <p:nvSpPr>
          <p:cNvPr id="89" name="Down Arrow 88"/>
          <p:cNvSpPr/>
          <p:nvPr/>
        </p:nvSpPr>
        <p:spPr bwMode="gray">
          <a:xfrm>
            <a:off x="2575596" y="4977876"/>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90" name="Rectangle 89"/>
          <p:cNvSpPr/>
          <p:nvPr/>
        </p:nvSpPr>
        <p:spPr bwMode="gray">
          <a:xfrm>
            <a:off x="2725117" y="4956834"/>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-8 pp</a:t>
            </a:r>
            <a:endParaRPr lang="en-US" sz="900" dirty="0" smtClean="0"/>
          </a:p>
        </p:txBody>
      </p:sp>
      <p:sp>
        <p:nvSpPr>
          <p:cNvPr id="91" name="Down Arrow 90"/>
          <p:cNvSpPr/>
          <p:nvPr/>
        </p:nvSpPr>
        <p:spPr bwMode="gray">
          <a:xfrm>
            <a:off x="2575596" y="6028479"/>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92" name="Rectangle 91"/>
          <p:cNvSpPr/>
          <p:nvPr/>
        </p:nvSpPr>
        <p:spPr bwMode="gray">
          <a:xfrm>
            <a:off x="2725117" y="6007437"/>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-6 pp</a:t>
            </a:r>
            <a:endParaRPr lang="en-US" sz="900" dirty="0" smtClean="0"/>
          </a:p>
        </p:txBody>
      </p:sp>
      <p:sp>
        <p:nvSpPr>
          <p:cNvPr id="93" name="Down Arrow 92"/>
          <p:cNvSpPr/>
          <p:nvPr/>
        </p:nvSpPr>
        <p:spPr bwMode="gray">
          <a:xfrm flipV="1">
            <a:off x="2575596" y="5486418"/>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94" name="Rectangle 93"/>
          <p:cNvSpPr/>
          <p:nvPr/>
        </p:nvSpPr>
        <p:spPr bwMode="gray">
          <a:xfrm>
            <a:off x="2725117" y="5489229"/>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a:t>+</a:t>
            </a:r>
            <a:r>
              <a:rPr lang="en-US" sz="900" dirty="0" smtClean="0"/>
              <a:t>2pp</a:t>
            </a:r>
            <a:endParaRPr lang="en-US" sz="900" dirty="0" smtClean="0"/>
          </a:p>
        </p:txBody>
      </p:sp>
      <p:sp>
        <p:nvSpPr>
          <p:cNvPr id="95" name="Down Arrow 94"/>
          <p:cNvSpPr/>
          <p:nvPr/>
        </p:nvSpPr>
        <p:spPr bwMode="gray">
          <a:xfrm flipV="1">
            <a:off x="5041012" y="1721480"/>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96" name="Rectangle 95"/>
          <p:cNvSpPr/>
          <p:nvPr/>
        </p:nvSpPr>
        <p:spPr bwMode="gray">
          <a:xfrm>
            <a:off x="5190533" y="1724291"/>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+1 pp</a:t>
            </a:r>
            <a:endParaRPr lang="en-US" sz="900" dirty="0" smtClean="0"/>
          </a:p>
        </p:txBody>
      </p:sp>
      <p:sp>
        <p:nvSpPr>
          <p:cNvPr id="97" name="Down Arrow 96"/>
          <p:cNvSpPr/>
          <p:nvPr/>
        </p:nvSpPr>
        <p:spPr bwMode="gray">
          <a:xfrm flipV="1">
            <a:off x="5041012" y="2395770"/>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98" name="Rectangle 97"/>
          <p:cNvSpPr/>
          <p:nvPr/>
        </p:nvSpPr>
        <p:spPr bwMode="gray">
          <a:xfrm>
            <a:off x="5190533" y="2398581"/>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+3 pp</a:t>
            </a:r>
            <a:endParaRPr lang="en-US" sz="900" dirty="0" smtClean="0"/>
          </a:p>
        </p:txBody>
      </p:sp>
      <p:sp>
        <p:nvSpPr>
          <p:cNvPr id="99" name="Down Arrow 98"/>
          <p:cNvSpPr/>
          <p:nvPr/>
        </p:nvSpPr>
        <p:spPr bwMode="gray">
          <a:xfrm flipV="1">
            <a:off x="5041012" y="3090661"/>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00" name="Rectangle 99"/>
          <p:cNvSpPr/>
          <p:nvPr/>
        </p:nvSpPr>
        <p:spPr bwMode="gray">
          <a:xfrm>
            <a:off x="5190533" y="3093472"/>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+4 pp</a:t>
            </a:r>
            <a:endParaRPr lang="en-US" sz="900" dirty="0" smtClean="0"/>
          </a:p>
        </p:txBody>
      </p:sp>
      <p:sp>
        <p:nvSpPr>
          <p:cNvPr id="101" name="Down Arrow 100"/>
          <p:cNvSpPr/>
          <p:nvPr/>
        </p:nvSpPr>
        <p:spPr bwMode="gray">
          <a:xfrm>
            <a:off x="8502879" y="2466944"/>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02" name="Rectangle 101"/>
          <p:cNvSpPr/>
          <p:nvPr/>
        </p:nvSpPr>
        <p:spPr bwMode="gray">
          <a:xfrm>
            <a:off x="8652400" y="2437951"/>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-6 pp</a:t>
            </a:r>
            <a:endParaRPr lang="en-US" sz="900" dirty="0" smtClean="0"/>
          </a:p>
        </p:txBody>
      </p:sp>
      <p:sp>
        <p:nvSpPr>
          <p:cNvPr id="103" name="Down Arrow 102"/>
          <p:cNvSpPr/>
          <p:nvPr/>
        </p:nvSpPr>
        <p:spPr bwMode="gray">
          <a:xfrm>
            <a:off x="8502879" y="1744598"/>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04" name="Rectangle 103"/>
          <p:cNvSpPr/>
          <p:nvPr/>
        </p:nvSpPr>
        <p:spPr bwMode="gray">
          <a:xfrm>
            <a:off x="8652400" y="1715605"/>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a:t>
            </a:r>
            <a:r>
              <a:rPr lang="en-US" sz="900" spc="-70" dirty="0" smtClean="0"/>
              <a:t>12 pp</a:t>
            </a:r>
            <a:endParaRPr lang="en-US" sz="900" spc="-70" dirty="0" smtClean="0"/>
          </a:p>
        </p:txBody>
      </p:sp>
      <p:sp>
        <p:nvSpPr>
          <p:cNvPr id="106" name="Rectangle 105"/>
          <p:cNvSpPr/>
          <p:nvPr/>
        </p:nvSpPr>
        <p:spPr bwMode="gray">
          <a:xfrm>
            <a:off x="8638213" y="3066350"/>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endParaRPr lang="en-US" sz="900" dirty="0" smtClean="0"/>
          </a:p>
        </p:txBody>
      </p:sp>
      <p:sp>
        <p:nvSpPr>
          <p:cNvPr id="39" name="Equal 38"/>
          <p:cNvSpPr/>
          <p:nvPr/>
        </p:nvSpPr>
        <p:spPr bwMode="gray">
          <a:xfrm>
            <a:off x="8502879" y="3090661"/>
            <a:ext cx="180000" cy="180000"/>
          </a:xfrm>
          <a:prstGeom prst="mathEqual">
            <a:avLst/>
          </a:prstGeom>
          <a:solidFill>
            <a:schemeClr val="tx2"/>
          </a:solidFill>
          <a:ln w="9525" algn="ctr">
            <a:no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107" name="Down Arrow 106"/>
          <p:cNvSpPr/>
          <p:nvPr/>
        </p:nvSpPr>
        <p:spPr bwMode="gray">
          <a:xfrm flipV="1">
            <a:off x="11475477" y="1816146"/>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08" name="Rectangle 107"/>
          <p:cNvSpPr/>
          <p:nvPr/>
        </p:nvSpPr>
        <p:spPr bwMode="gray">
          <a:xfrm>
            <a:off x="11622798" y="1804742"/>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+3 pp</a:t>
            </a:r>
            <a:endParaRPr lang="en-US" sz="900" dirty="0" smtClean="0"/>
          </a:p>
        </p:txBody>
      </p:sp>
      <p:sp>
        <p:nvSpPr>
          <p:cNvPr id="109" name="Down Arrow 108"/>
          <p:cNvSpPr/>
          <p:nvPr/>
        </p:nvSpPr>
        <p:spPr bwMode="gray">
          <a:xfrm>
            <a:off x="11475477" y="3256612"/>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10" name="Rectangle 109"/>
          <p:cNvSpPr/>
          <p:nvPr/>
        </p:nvSpPr>
        <p:spPr bwMode="gray">
          <a:xfrm>
            <a:off x="11622798" y="3243521"/>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-7 pp</a:t>
            </a:r>
            <a:endParaRPr lang="en-US" sz="900" dirty="0" smtClean="0"/>
          </a:p>
        </p:txBody>
      </p:sp>
      <p:sp>
        <p:nvSpPr>
          <p:cNvPr id="111" name="Equal 110"/>
          <p:cNvSpPr/>
          <p:nvPr/>
        </p:nvSpPr>
        <p:spPr bwMode="gray">
          <a:xfrm>
            <a:off x="11475477" y="2568558"/>
            <a:ext cx="180000" cy="180000"/>
          </a:xfrm>
          <a:prstGeom prst="mathEqual">
            <a:avLst/>
          </a:prstGeom>
          <a:solidFill>
            <a:schemeClr val="tx2"/>
          </a:solidFill>
          <a:ln w="9525" algn="ctr">
            <a:noFill/>
            <a:miter lim="800000"/>
            <a:headEnd/>
            <a:tailEnd/>
          </a:ln>
        </p:spPr>
        <p:txBody>
          <a:bodyPr wrap="square" lIns="36000" tIns="36000" rIns="36000" bIns="36000" rtlCol="0" anchor="t"/>
          <a:lstStyle/>
          <a:p>
            <a:pPr marL="180000" indent="-180000" algn="ctr">
              <a:spcAft>
                <a:spcPts val="300"/>
              </a:spcAft>
              <a:buFont typeface="Wingdings" panose="05000000000000000000" pitchFamily="2" charset="2"/>
              <a:buChar char="§"/>
            </a:pPr>
            <a:endParaRPr lang="en-US" sz="1400" dirty="0" smtClean="0"/>
          </a:p>
        </p:txBody>
      </p:sp>
      <p:sp>
        <p:nvSpPr>
          <p:cNvPr id="114" name="Down Arrow 113"/>
          <p:cNvSpPr/>
          <p:nvPr/>
        </p:nvSpPr>
        <p:spPr bwMode="gray">
          <a:xfrm>
            <a:off x="11475477" y="3935264"/>
            <a:ext cx="180000" cy="180000"/>
          </a:xfrm>
          <a:prstGeom prst="downArrow">
            <a:avLst/>
          </a:prstGeom>
          <a:solidFill>
            <a:srgbClr val="DA291C"/>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15" name="Rectangle 114"/>
          <p:cNvSpPr/>
          <p:nvPr/>
        </p:nvSpPr>
        <p:spPr bwMode="gray">
          <a:xfrm>
            <a:off x="11622798" y="3914502"/>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-2 pp</a:t>
            </a:r>
            <a:endParaRPr lang="en-US" sz="900" dirty="0" smtClean="0"/>
          </a:p>
        </p:txBody>
      </p:sp>
      <p:sp>
        <p:nvSpPr>
          <p:cNvPr id="116" name="Down Arrow 115"/>
          <p:cNvSpPr/>
          <p:nvPr/>
        </p:nvSpPr>
        <p:spPr bwMode="gray">
          <a:xfrm flipV="1">
            <a:off x="9717893" y="6002254"/>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17" name="Rectangle 116"/>
          <p:cNvSpPr/>
          <p:nvPr/>
        </p:nvSpPr>
        <p:spPr bwMode="gray">
          <a:xfrm>
            <a:off x="9867414" y="6005065"/>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+3 pp</a:t>
            </a:r>
            <a:endParaRPr lang="en-US" sz="900" dirty="0" smtClean="0"/>
          </a:p>
        </p:txBody>
      </p:sp>
      <p:sp>
        <p:nvSpPr>
          <p:cNvPr id="118" name="Down Arrow 117"/>
          <p:cNvSpPr/>
          <p:nvPr/>
        </p:nvSpPr>
        <p:spPr bwMode="gray">
          <a:xfrm flipV="1">
            <a:off x="11048813" y="6002254"/>
            <a:ext cx="180000" cy="180000"/>
          </a:xfrm>
          <a:prstGeom prst="downArrow">
            <a:avLst/>
          </a:prstGeom>
          <a:solidFill>
            <a:schemeClr val="accent1"/>
          </a:solidFill>
          <a:ln w="9525" algn="ctr">
            <a:noFill/>
            <a:miter lim="800000"/>
            <a:headEnd/>
            <a:tailEnd/>
          </a:ln>
        </p:spPr>
        <p:txBody>
          <a:bodyPr wrap="square" lIns="36000" tIns="36000" rIns="36000" bIns="36000" rtlCol="0" anchor="t"/>
          <a:lstStyle/>
          <a:p>
            <a:pPr algn="ctr">
              <a:spcAft>
                <a:spcPts val="300"/>
              </a:spcAft>
            </a:pPr>
            <a:endParaRPr lang="en-US" sz="800" dirty="0" smtClean="0"/>
          </a:p>
        </p:txBody>
      </p:sp>
      <p:sp>
        <p:nvSpPr>
          <p:cNvPr id="119" name="Rectangle 118"/>
          <p:cNvSpPr/>
          <p:nvPr/>
        </p:nvSpPr>
        <p:spPr bwMode="gray">
          <a:xfrm>
            <a:off x="11198334" y="6005065"/>
            <a:ext cx="424464" cy="174379"/>
          </a:xfrm>
          <a:prstGeom prst="rect">
            <a:avLst/>
          </a:prstGeom>
          <a:noFill/>
          <a:ln w="9525" algn="ctr">
            <a:noFill/>
            <a:miter lim="800000"/>
            <a:headEnd/>
            <a:tailEnd/>
          </a:ln>
        </p:spPr>
        <p:txBody>
          <a:bodyPr wrap="square" lIns="36000" tIns="36000" rIns="36000" bIns="36000" rtlCol="0" anchor="t"/>
          <a:lstStyle/>
          <a:p>
            <a:pPr algn="ctr">
              <a:spcAft>
                <a:spcPts val="300"/>
              </a:spcAft>
            </a:pPr>
            <a:r>
              <a:rPr lang="en-US" sz="900" dirty="0" smtClean="0"/>
              <a:t>+1 pp</a:t>
            </a:r>
            <a:endParaRPr lang="en-US" sz="900" dirty="0" smtClean="0"/>
          </a:p>
        </p:txBody>
      </p:sp>
      <p:graphicFrame>
        <p:nvGraphicFramePr>
          <p:cNvPr id="120" name="Chart 119"/>
          <p:cNvGraphicFramePr>
            <a:graphicFrameLocks/>
          </p:cNvGraphicFramePr>
          <p:nvPr>
            <p:extLst>
              <p:ext uri="{D42A27DB-BD31-4B8C-83A1-F6EECF244321}">
                <p14:modId xmlns:p14="http://schemas.microsoft.com/office/powerpoint/2010/main" val="243221712"/>
              </p:ext>
            </p:extLst>
          </p:nvPr>
        </p:nvGraphicFramePr>
        <p:xfrm>
          <a:off x="3370498" y="4074851"/>
          <a:ext cx="5665453" cy="222501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781489811"/>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786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oWsVU.0WDzREvhg9PihDG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oWsVU.0WDzREvhg9PihDG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C&amp;I">
  <a:themeElements>
    <a:clrScheme name="Deloitte colors">
      <a:dk1>
        <a:sysClr val="windowText" lastClr="000000"/>
      </a:dk1>
      <a:lt1>
        <a:sysClr val="window" lastClr="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9525" algn="ctr">
          <a:noFill/>
          <a:miter lim="800000"/>
          <a:headEnd/>
          <a:tailEnd/>
        </a:ln>
      </a:spPr>
      <a:bodyPr wrap="square" lIns="36000" tIns="36000" rIns="36000" bIns="36000" rtlCol="0" anchor="t"/>
      <a:lstStyle>
        <a:defPPr marL="180000" indent="-180000">
          <a:spcAft>
            <a:spcPts val="300"/>
          </a:spcAft>
          <a:buFont typeface="Wingdings" panose="05000000000000000000" pitchFamily="2" charset="2"/>
          <a:buChar char="§"/>
          <a:defRPr sz="1400" dirty="0"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Tema C&amp;I" id="{E2556575-1274-42D9-BCBD-A562CF6FA32D}" vid="{894EF88F-0A1B-4465-95DC-D646CE25B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loitte colour theme">
    <a:dk1>
      <a:sysClr val="windowText" lastClr="000000"/>
    </a:dk1>
    <a:lt1>
      <a:sysClr val="window" lastClr="FFFFFF"/>
    </a:lt1>
    <a:dk2>
      <a:srgbClr val="44546A"/>
    </a:dk2>
    <a:lt2>
      <a:srgbClr val="E7E6E6"/>
    </a:lt2>
    <a:accent1>
      <a:srgbClr val="86BC25"/>
    </a:accent1>
    <a:accent2>
      <a:srgbClr val="2C5234"/>
    </a:accent2>
    <a:accent3>
      <a:srgbClr val="00A3E0"/>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Tema C&amp;I</Template>
  <TotalTime>897</TotalTime>
  <Words>645</Words>
  <Application>Microsoft Office PowerPoint</Application>
  <PresentationFormat>Widescreen</PresentationFormat>
  <Paragraphs>116</Paragraphs>
  <Slides>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3" baseType="lpstr">
      <vt:lpstr>Arial</vt:lpstr>
      <vt:lpstr>Calibri</vt:lpstr>
      <vt:lpstr>Calibri Light</vt:lpstr>
      <vt:lpstr>Courier New</vt:lpstr>
      <vt:lpstr>Open Sans</vt:lpstr>
      <vt:lpstr>Segoe UI</vt:lpstr>
      <vt:lpstr>Verdana</vt:lpstr>
      <vt:lpstr>Wingdings</vt:lpstr>
      <vt:lpstr>Wingdings 2</vt:lpstr>
      <vt:lpstr>Tema C&amp;I</vt:lpstr>
      <vt:lpstr>think-cell Slide</vt:lpstr>
      <vt:lpstr>Deloitte Global State of the Consumer Tracker W1</vt:lpstr>
      <vt:lpstr>Deloitte Global State of the Consumer Tracker W2</vt:lpstr>
    </vt:vector>
  </TitlesOfParts>
  <Company>Deloitte Touche Tohmatsu Services,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Bellini, Camilla</dc:creator>
  <cp:lastModifiedBy>Casale, Marzia Elisa</cp:lastModifiedBy>
  <cp:revision>52</cp:revision>
  <dcterms:created xsi:type="dcterms:W3CDTF">2020-04-22T12:32:40Z</dcterms:created>
  <dcterms:modified xsi:type="dcterms:W3CDTF">2020-05-07T14:38:21Z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244f673-923e-4cdb-8bf1-dfcce5b5c514_Enabled">
    <vt:lpwstr>True</vt:lpwstr>
  </property>
  <property fmtid="{D5CDD505-2E9C-101B-9397-08002B2CF9AE}" pid="3" name="MSIP_Label_b244f673-923e-4cdb-8bf1-dfcce5b5c514_SiteId">
    <vt:lpwstr>36da45f1-dd2c-4d1f-af13-5abe46b99921</vt:lpwstr>
  </property>
  <property fmtid="{D5CDD505-2E9C-101B-9397-08002B2CF9AE}" pid="4" name="MSIP_Label_b244f673-923e-4cdb-8bf1-dfcce5b5c514_Owner">
    <vt:lpwstr>cabellini@deloitte.it</vt:lpwstr>
  </property>
  <property fmtid="{D5CDD505-2E9C-101B-9397-08002B2CF9AE}" pid="5" name="MSIP_Label_b244f673-923e-4cdb-8bf1-dfcce5b5c514_SetDate">
    <vt:lpwstr>2020-04-22T13:04:51.2719343Z</vt:lpwstr>
  </property>
  <property fmtid="{D5CDD505-2E9C-101B-9397-08002B2CF9AE}" pid="6" name="MSIP_Label_b244f673-923e-4cdb-8bf1-dfcce5b5c514_Name">
    <vt:lpwstr>Confidential</vt:lpwstr>
  </property>
  <property fmtid="{D5CDD505-2E9C-101B-9397-08002B2CF9AE}" pid="7" name="MSIP_Label_b244f673-923e-4cdb-8bf1-dfcce5b5c514_Application">
    <vt:lpwstr>Microsoft Azure Information Protection</vt:lpwstr>
  </property>
  <property fmtid="{D5CDD505-2E9C-101B-9397-08002B2CF9AE}" pid="8" name="MSIP_Label_b244f673-923e-4cdb-8bf1-dfcce5b5c514_ActionId">
    <vt:lpwstr>5ed1b1ac-17e3-4106-91d3-2c879eecfefb</vt:lpwstr>
  </property>
  <property fmtid="{D5CDD505-2E9C-101B-9397-08002B2CF9AE}" pid="9" name="MSIP_Label_b244f673-923e-4cdb-8bf1-dfcce5b5c514_Extended_MSFT_Method">
    <vt:lpwstr>Automatic</vt:lpwstr>
  </property>
  <property fmtid="{D5CDD505-2E9C-101B-9397-08002B2CF9AE}" pid="10" name="MSIP_Label_ea60d57e-af5b-4752-ac57-3e4f28ca11dc_Enabled">
    <vt:lpwstr>True</vt:lpwstr>
  </property>
  <property fmtid="{D5CDD505-2E9C-101B-9397-08002B2CF9AE}" pid="11" name="MSIP_Label_ea60d57e-af5b-4752-ac57-3e4f28ca11dc_SiteId">
    <vt:lpwstr>36da45f1-dd2c-4d1f-af13-5abe46b99921</vt:lpwstr>
  </property>
  <property fmtid="{D5CDD505-2E9C-101B-9397-08002B2CF9AE}" pid="12" name="MSIP_Label_ea60d57e-af5b-4752-ac57-3e4f28ca11dc_Owner">
    <vt:lpwstr>cabellini@deloitte.it</vt:lpwstr>
  </property>
  <property fmtid="{D5CDD505-2E9C-101B-9397-08002B2CF9AE}" pid="13" name="MSIP_Label_ea60d57e-af5b-4752-ac57-3e4f28ca11dc_SetDate">
    <vt:lpwstr>2020-04-22T13:04:51.2719343Z</vt:lpwstr>
  </property>
  <property fmtid="{D5CDD505-2E9C-101B-9397-08002B2CF9AE}" pid="14" name="MSIP_Label_ea60d57e-af5b-4752-ac57-3e4f28ca11dc_Name">
    <vt:lpwstr>No Additional Protection</vt:lpwstr>
  </property>
  <property fmtid="{D5CDD505-2E9C-101B-9397-08002B2CF9AE}" pid="15" name="MSIP_Label_ea60d57e-af5b-4752-ac57-3e4f28ca11dc_Application">
    <vt:lpwstr>Microsoft Azure Information Protection</vt:lpwstr>
  </property>
  <property fmtid="{D5CDD505-2E9C-101B-9397-08002B2CF9AE}" pid="16" name="MSIP_Label_ea60d57e-af5b-4752-ac57-3e4f28ca11dc_ActionId">
    <vt:lpwstr>5ed1b1ac-17e3-4106-91d3-2c879eecfefb</vt:lpwstr>
  </property>
  <property fmtid="{D5CDD505-2E9C-101B-9397-08002B2CF9AE}" pid="17" name="MSIP_Label_ea60d57e-af5b-4752-ac57-3e4f28ca11dc_Parent">
    <vt:lpwstr>b244f673-923e-4cdb-8bf1-dfcce5b5c514</vt:lpwstr>
  </property>
  <property fmtid="{D5CDD505-2E9C-101B-9397-08002B2CF9AE}" pid="18" name="MSIP_Label_ea60d57e-af5b-4752-ac57-3e4f28ca11dc_Extended_MSFT_Method">
    <vt:lpwstr>Automatic</vt:lpwstr>
  </property>
  <property fmtid="{D5CDD505-2E9C-101B-9397-08002B2CF9AE}" pid="19" name="Sensitivity">
    <vt:lpwstr>Confidential No Additional Protection</vt:lpwstr>
  </property>
</Properties>
</file>