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2" r:id="rId2"/>
    <p:sldId id="1986359560" r:id="rId3"/>
    <p:sldId id="1986359590" r:id="rId4"/>
    <p:sldId id="1316" r:id="rId5"/>
    <p:sldId id="1986359553" r:id="rId6"/>
    <p:sldId id="1986359559" r:id="rId7"/>
    <p:sldId id="1986359517" r:id="rId8"/>
    <p:sldId id="1986359516" r:id="rId9"/>
    <p:sldId id="284" r:id="rId10"/>
    <p:sldId id="1986359554" r:id="rId11"/>
    <p:sldId id="1314" r:id="rId12"/>
    <p:sldId id="1986359512" r:id="rId13"/>
    <p:sldId id="1986359525" r:id="rId14"/>
    <p:sldId id="1304" r:id="rId15"/>
    <p:sldId id="1125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33" autoAdjust="0"/>
    <p:restoredTop sz="96052" autoAdjust="0"/>
  </p:normalViewPr>
  <p:slideViewPr>
    <p:cSldViewPr snapToGrid="0">
      <p:cViewPr>
        <p:scale>
          <a:sx n="100" d="100"/>
          <a:sy n="100" d="100"/>
        </p:scale>
        <p:origin x="15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44562905267755E-2"/>
          <c:y val="5.0961189324794931E-2"/>
          <c:w val="0.96821913538594018"/>
          <c:h val="0.8315704308262775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Anno 2019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rgbClr val="C00000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Sheet1!$B$2:$B$13</c:f>
            </c:numRef>
          </c:val>
          <c:smooth val="1"/>
          <c:extLst>
            <c:ext xmlns:c16="http://schemas.microsoft.com/office/drawing/2014/chart" uri="{C3380CC4-5D6E-409C-BE32-E72D297353CC}">
              <c16:uniqueId val="{00000000-38F2-4EC0-841E-D315C8FAA9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Anno 2020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Sheet1!$C$2:$C$13</c:f>
            </c:numRef>
          </c:val>
          <c:smooth val="1"/>
          <c:extLst>
            <c:ext xmlns:c16="http://schemas.microsoft.com/office/drawing/2014/chart" uri="{C3380CC4-5D6E-409C-BE32-E72D297353CC}">
              <c16:uniqueId val="{00000001-38F2-4EC0-841E-D315C8FAA9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Anno 2021 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/>
              <c:txPr>
                <a:bodyPr/>
                <a:lstStyle/>
                <a:p>
                  <a:pPr>
                    <a:defRPr sz="1050" b="1">
                      <a:solidFill>
                        <a:srgbClr val="C00000"/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7B0-4094-BF71-DE0C8CF2E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rgbClr val="C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Sheet1!$D$2:$D$13</c:f>
              <c:numCache>
                <c:formatCode>0.0</c:formatCode>
                <c:ptCount val="12"/>
                <c:pt idx="0">
                  <c:v>11.46</c:v>
                </c:pt>
                <c:pt idx="1">
                  <c:v>0.19</c:v>
                </c:pt>
                <c:pt idx="2">
                  <c:v>1.9</c:v>
                </c:pt>
                <c:pt idx="3">
                  <c:v>-6.43</c:v>
                </c:pt>
                <c:pt idx="4">
                  <c:v>-4.71</c:v>
                </c:pt>
                <c:pt idx="5">
                  <c:v>1.91</c:v>
                </c:pt>
                <c:pt idx="6">
                  <c:v>2.75</c:v>
                </c:pt>
                <c:pt idx="7">
                  <c:v>1.66</c:v>
                </c:pt>
                <c:pt idx="8">
                  <c:v>1.3</c:v>
                </c:pt>
                <c:pt idx="9">
                  <c:v>-0.84</c:v>
                </c:pt>
                <c:pt idx="10">
                  <c:v>-3.64</c:v>
                </c:pt>
                <c:pt idx="11">
                  <c:v>0.14000000000000001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8F2-4EC0-841E-D315C8FAA9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Anno 2022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4378626925523919E-2"/>
                  <c:y val="3.27514070210764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35-4E1D-AF4E-810E4C646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Sheet1!$E$2:$E$13</c:f>
              <c:numCache>
                <c:formatCode>0.0</c:formatCode>
                <c:ptCount val="12"/>
                <c:pt idx="0">
                  <c:v>1.62</c:v>
                </c:pt>
                <c:pt idx="1">
                  <c:v>3.03</c:v>
                </c:pt>
                <c:pt idx="2">
                  <c:v>-3.82</c:v>
                </c:pt>
                <c:pt idx="3">
                  <c:v>7.95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235-4E1D-AF4E-810E4C6465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0879232"/>
        <c:axId val="60880768"/>
      </c:lineChart>
      <c:catAx>
        <c:axId val="6087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it-IT"/>
          </a:p>
        </c:txPr>
        <c:crossAx val="60880768"/>
        <c:crosses val="autoZero"/>
        <c:auto val="1"/>
        <c:lblAlgn val="ctr"/>
        <c:lblOffset val="100"/>
        <c:noMultiLvlLbl val="0"/>
      </c:catAx>
      <c:valAx>
        <c:axId val="608807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6087923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476279987404167"/>
          <c:y val="0"/>
          <c:w val="0.58879111318899535"/>
          <c:h val="6.2904105943323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14524543331846E-2"/>
          <c:y val="3.3550932497705986E-2"/>
          <c:w val="0.8627243309770003"/>
          <c:h val="0.689119514422536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Stagionali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mmm\-yy</c:formatCode>
                <c:ptCount val="19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  <c:pt idx="13">
                  <c:v>44501</c:v>
                </c:pt>
                <c:pt idx="14">
                  <c:v>44531</c:v>
                </c:pt>
                <c:pt idx="15">
                  <c:v>44562</c:v>
                </c:pt>
                <c:pt idx="16">
                  <c:v>44593</c:v>
                </c:pt>
                <c:pt idx="17">
                  <c:v>44621</c:v>
                </c:pt>
                <c:pt idx="18">
                  <c:v>44652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7.52</c:v>
                </c:pt>
                <c:pt idx="1">
                  <c:v>8.33</c:v>
                </c:pt>
                <c:pt idx="2">
                  <c:v>0.33</c:v>
                </c:pt>
                <c:pt idx="3">
                  <c:v>8.1300000000000008</c:v>
                </c:pt>
                <c:pt idx="4">
                  <c:v>-2.41</c:v>
                </c:pt>
                <c:pt idx="5">
                  <c:v>3.05</c:v>
                </c:pt>
                <c:pt idx="6">
                  <c:v>-3.92</c:v>
                </c:pt>
                <c:pt idx="7">
                  <c:v>0.61</c:v>
                </c:pt>
                <c:pt idx="8">
                  <c:v>6.35</c:v>
                </c:pt>
                <c:pt idx="9">
                  <c:v>6.8</c:v>
                </c:pt>
                <c:pt idx="10">
                  <c:v>6.01</c:v>
                </c:pt>
                <c:pt idx="11">
                  <c:v>2.21</c:v>
                </c:pt>
                <c:pt idx="12">
                  <c:v>-0.8</c:v>
                </c:pt>
                <c:pt idx="13">
                  <c:v>-2.61</c:v>
                </c:pt>
                <c:pt idx="14">
                  <c:v>1.41</c:v>
                </c:pt>
                <c:pt idx="15" formatCode="0.00">
                  <c:v>3.25</c:v>
                </c:pt>
                <c:pt idx="16" formatCode="0.00">
                  <c:v>2.58</c:v>
                </c:pt>
                <c:pt idx="17">
                  <c:v>-6.5</c:v>
                </c:pt>
                <c:pt idx="18" formatCode="0.0">
                  <c:v>17.95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417-4F4A-B3D5-C9B80CB36D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Metropolitani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mmm\-yy</c:formatCode>
                <c:ptCount val="19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  <c:pt idx="13">
                  <c:v>44501</c:v>
                </c:pt>
                <c:pt idx="14">
                  <c:v>44531</c:v>
                </c:pt>
                <c:pt idx="15">
                  <c:v>44562</c:v>
                </c:pt>
                <c:pt idx="16">
                  <c:v>44593</c:v>
                </c:pt>
                <c:pt idx="17">
                  <c:v>44621</c:v>
                </c:pt>
                <c:pt idx="18">
                  <c:v>44652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3.65</c:v>
                </c:pt>
                <c:pt idx="1">
                  <c:v>0.97</c:v>
                </c:pt>
                <c:pt idx="2">
                  <c:v>0.91</c:v>
                </c:pt>
                <c:pt idx="3">
                  <c:v>4.4800000000000004</c:v>
                </c:pt>
                <c:pt idx="4">
                  <c:v>-5.35</c:v>
                </c:pt>
                <c:pt idx="5">
                  <c:v>0.91</c:v>
                </c:pt>
                <c:pt idx="6">
                  <c:v>-4.6900000000000004</c:v>
                </c:pt>
                <c:pt idx="7">
                  <c:v>-6.3</c:v>
                </c:pt>
                <c:pt idx="8">
                  <c:v>-2.36</c:v>
                </c:pt>
                <c:pt idx="9">
                  <c:v>-1.37</c:v>
                </c:pt>
                <c:pt idx="10">
                  <c:v>-3.7</c:v>
                </c:pt>
                <c:pt idx="11">
                  <c:v>-3.9</c:v>
                </c:pt>
                <c:pt idx="12">
                  <c:v>-4.82</c:v>
                </c:pt>
                <c:pt idx="13">
                  <c:v>-3.96</c:v>
                </c:pt>
                <c:pt idx="14">
                  <c:v>-2.13</c:v>
                </c:pt>
                <c:pt idx="15">
                  <c:v>-2.84</c:v>
                </c:pt>
                <c:pt idx="16">
                  <c:v>-0.59</c:v>
                </c:pt>
                <c:pt idx="17">
                  <c:v>-7.1</c:v>
                </c:pt>
                <c:pt idx="18" formatCode="0.0">
                  <c:v>4.42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417-4F4A-B3D5-C9B80CB36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1795336"/>
        <c:axId val="1071800584"/>
      </c:lineChart>
      <c:dateAx>
        <c:axId val="107179533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381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it-IT"/>
          </a:p>
        </c:txPr>
        <c:crossAx val="1071800584"/>
        <c:crosses val="autoZero"/>
        <c:auto val="1"/>
        <c:lblOffset val="100"/>
        <c:baseTimeUnit val="months"/>
      </c:dateAx>
      <c:valAx>
        <c:axId val="1071800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71795336"/>
        <c:crossesAt val="44105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Prog. Apr. '22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FC7-45FC-9C81-F543EFD16C6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FC7-45FC-9C81-F543EFD16C6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FC7-45FC-9C81-F543EFD16C6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FC7-45FC-9C81-F543EFD16C64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FC7-45FC-9C81-F543EFD16C64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FC7-45FC-9C81-F543EFD16C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MDD</c:v>
                </c:pt>
                <c:pt idx="1">
                  <c:v>CORE</c:v>
                </c:pt>
                <c:pt idx="2">
                  <c:v>PREMIUM</c:v>
                </c:pt>
                <c:pt idx="3">
                  <c:v>FILIERA CONTROLLATA</c:v>
                </c:pt>
                <c:pt idx="4">
                  <c:v>BIOLOGICO-ECOFRIENDLY</c:v>
                </c:pt>
                <c:pt idx="5">
                  <c:v>BENESSERE-SALUTISTICO</c:v>
                </c:pt>
                <c:pt idx="6">
                  <c:v>PRIMO PREZZO</c:v>
                </c:pt>
                <c:pt idx="7">
                  <c:v>KIDS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2.9259951743228951</c:v>
                </c:pt>
                <c:pt idx="1">
                  <c:v>2.6583527013775594</c:v>
                </c:pt>
                <c:pt idx="2">
                  <c:v>9.6032756264641268</c:v>
                </c:pt>
                <c:pt idx="3">
                  <c:v>2.3113911848086695E-3</c:v>
                </c:pt>
                <c:pt idx="4">
                  <c:v>-3.3315924661318932</c:v>
                </c:pt>
                <c:pt idx="5">
                  <c:v>1.733843163822254</c:v>
                </c:pt>
                <c:pt idx="6">
                  <c:v>6.6701862805618815</c:v>
                </c:pt>
                <c:pt idx="7">
                  <c:v>3.7213728717669365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8B-4F84-BFC8-078DAC5BA2F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5809792"/>
        <c:axId val="65815680"/>
      </c:barChart>
      <c:catAx>
        <c:axId val="658097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815680"/>
        <c:crosses val="autoZero"/>
        <c:auto val="1"/>
        <c:lblAlgn val="ctr"/>
        <c:lblOffset val="100"/>
        <c:noMultiLvlLbl val="0"/>
      </c:catAx>
      <c:valAx>
        <c:axId val="65815680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6580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7104107593348"/>
          <c:y val="5.0961189324794931E-2"/>
          <c:w val="0.78065328060117944"/>
          <c:h val="0.744233345436740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Anno 2019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venir Next LT Pro" panose="020B0504020202020204" pitchFamily="34" charset="0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Sheet1!$B$2:$B$13</c:f>
            </c:numRef>
          </c:val>
          <c:smooth val="1"/>
          <c:extLst>
            <c:ext xmlns:c16="http://schemas.microsoft.com/office/drawing/2014/chart" uri="{C3380CC4-5D6E-409C-BE32-E72D297353CC}">
              <c16:uniqueId val="{00000000-38F2-4EC0-841E-D315C8FAA9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Anno 2020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venir Next LT Pro" panose="020B0504020202020204" pitchFamily="34" charset="0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Sheet1!$C$2:$C$13</c:f>
            </c:numRef>
          </c:val>
          <c:smooth val="1"/>
          <c:extLst>
            <c:ext xmlns:c16="http://schemas.microsoft.com/office/drawing/2014/chart" uri="{C3380CC4-5D6E-409C-BE32-E72D297353CC}">
              <c16:uniqueId val="{00000001-38F2-4EC0-841E-D315C8FAA9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Anno 2021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rgbClr val="C00000"/>
                      </a:solidFill>
                      <a:latin typeface="Avenir Next LT Pro" panose="020B0504020202020204" pitchFamily="34" charset="0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FDB-4E50-B7A2-20D036F7CC5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0" i="0" u="none" strike="noStrike" kern="1200" baseline="0">
                      <a:solidFill>
                        <a:srgbClr val="C00000"/>
                      </a:solidFill>
                      <a:latin typeface="Avenir Next LT Pro" panose="020B0504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FDB-4E50-B7A2-20D036F7CC5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0" i="0" u="none" strike="noStrike" kern="1200" baseline="0">
                      <a:solidFill>
                        <a:srgbClr val="C00000"/>
                      </a:solidFill>
                      <a:latin typeface="Avenir Next LT Pro" panose="020B0504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498-4613-8134-A7B90238B7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C00000"/>
                    </a:solidFill>
                    <a:latin typeface="Avenir Next LT Pro" panose="020B0504020202020204" pitchFamily="34" charset="0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Sheet1!$D$2:$D$13</c:f>
              <c:numCache>
                <c:formatCode>0.0</c:formatCode>
                <c:ptCount val="12"/>
                <c:pt idx="0">
                  <c:v>26.5</c:v>
                </c:pt>
                <c:pt idx="1">
                  <c:v>28.5</c:v>
                </c:pt>
                <c:pt idx="2">
                  <c:v>28.27</c:v>
                </c:pt>
                <c:pt idx="3">
                  <c:v>27.21</c:v>
                </c:pt>
                <c:pt idx="4">
                  <c:v>28.04</c:v>
                </c:pt>
                <c:pt idx="5">
                  <c:v>28.59</c:v>
                </c:pt>
                <c:pt idx="6">
                  <c:v>27.15</c:v>
                </c:pt>
                <c:pt idx="7">
                  <c:v>25.24</c:v>
                </c:pt>
                <c:pt idx="8">
                  <c:v>28.07</c:v>
                </c:pt>
                <c:pt idx="9">
                  <c:v>28.19</c:v>
                </c:pt>
                <c:pt idx="10">
                  <c:v>26.82</c:v>
                </c:pt>
                <c:pt idx="11">
                  <c:v>27.91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FDB-4E50-B7A2-20D036F7CC5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Anno 2022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8584134614494289E-2"/>
                  <c:y val="-1.2281777632903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15-4F43-813B-4C500DFC22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Sheet1!$E$2:$E$13</c:f>
              <c:numCache>
                <c:formatCode>0.0</c:formatCode>
                <c:ptCount val="12"/>
                <c:pt idx="0">
                  <c:v>24.76</c:v>
                </c:pt>
                <c:pt idx="1">
                  <c:v>26.44</c:v>
                </c:pt>
                <c:pt idx="2">
                  <c:v>25.28</c:v>
                </c:pt>
                <c:pt idx="3">
                  <c:v>27.01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D15-4F43-813B-4C500DFC22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8794496"/>
        <c:axId val="118812672"/>
      </c:lineChart>
      <c:catAx>
        <c:axId val="11879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it-IT"/>
          </a:p>
        </c:txPr>
        <c:crossAx val="118812672"/>
        <c:crosses val="autoZero"/>
        <c:auto val="1"/>
        <c:lblAlgn val="ctr"/>
        <c:lblOffset val="100"/>
        <c:noMultiLvlLbl val="0"/>
      </c:catAx>
      <c:valAx>
        <c:axId val="118812672"/>
        <c:scaling>
          <c:orientation val="minMax"/>
          <c:max val="32"/>
          <c:min val="20"/>
        </c:scaling>
        <c:delete val="1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18794496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0743453252831261E-3"/>
          <c:y val="0.25018739650211536"/>
          <c:w val="0.13401459053762066"/>
          <c:h val="0.251616423773292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8398863151021577E-2"/>
          <c:w val="1"/>
          <c:h val="0.926974351897373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idx vs 2019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eCommerce</c:v>
                </c:pt>
                <c:pt idx="1">
                  <c:v>Discount</c:v>
                </c:pt>
                <c:pt idx="2">
                  <c:v>Spec. Drug</c:v>
                </c:pt>
                <c:pt idx="3">
                  <c:v>Iper 2500-4499 mq</c:v>
                </c:pt>
                <c:pt idx="4">
                  <c:v>Supermercati</c:v>
                </c:pt>
                <c:pt idx="5">
                  <c:v>Liberi Servizi</c:v>
                </c:pt>
                <c:pt idx="6">
                  <c:v>Iper &gt;4500 mq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323.91716942416673</c:v>
                </c:pt>
                <c:pt idx="1">
                  <c:v>120.32624289431828</c:v>
                </c:pt>
                <c:pt idx="2">
                  <c:v>117.9860992447845</c:v>
                </c:pt>
                <c:pt idx="3">
                  <c:v>115.53691591522343</c:v>
                </c:pt>
                <c:pt idx="4">
                  <c:v>114.0648186380616</c:v>
                </c:pt>
                <c:pt idx="5">
                  <c:v>98.532284689549272</c:v>
                </c:pt>
                <c:pt idx="6">
                  <c:v>98.459429899843499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7-4929-B3E7-F82EB13FE40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354633600"/>
        <c:axId val="354635136"/>
      </c:barChart>
      <c:catAx>
        <c:axId val="35463360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54635136"/>
        <c:crosses val="autoZero"/>
        <c:auto val="1"/>
        <c:lblAlgn val="ctr"/>
        <c:lblOffset val="100"/>
        <c:noMultiLvlLbl val="0"/>
      </c:catAx>
      <c:valAx>
        <c:axId val="35463513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35463360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Quota Valore ytd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eCommerce</c:v>
                </c:pt>
                <c:pt idx="1">
                  <c:v>Discount</c:v>
                </c:pt>
                <c:pt idx="2">
                  <c:v>Spec. Drug</c:v>
                </c:pt>
                <c:pt idx="3">
                  <c:v>Iper 2500-4499 mq</c:v>
                </c:pt>
                <c:pt idx="4">
                  <c:v>Supermercati</c:v>
                </c:pt>
                <c:pt idx="5">
                  <c:v>Liberi Servizi</c:v>
                </c:pt>
                <c:pt idx="6">
                  <c:v>Iper &gt;4500 mq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2.6</c:v>
                </c:pt>
                <c:pt idx="1">
                  <c:v>19.7</c:v>
                </c:pt>
                <c:pt idx="2">
                  <c:v>5.2</c:v>
                </c:pt>
                <c:pt idx="3">
                  <c:v>13.8</c:v>
                </c:pt>
                <c:pt idx="4">
                  <c:v>38.299999999999997</c:v>
                </c:pt>
                <c:pt idx="5">
                  <c:v>10.1</c:v>
                </c:pt>
                <c:pt idx="6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7-4929-B3E7-F82EB13FE40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354716672"/>
        <c:axId val="354718464"/>
      </c:barChart>
      <c:catAx>
        <c:axId val="354716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vert="horz"/>
          <a:lstStyle/>
          <a:p>
            <a:pPr algn="ctr">
              <a:defRPr/>
            </a:pPr>
            <a:endParaRPr lang="it-IT"/>
          </a:p>
        </c:txPr>
        <c:crossAx val="354718464"/>
        <c:crosses val="autoZero"/>
        <c:auto val="1"/>
        <c:lblAlgn val="ctr"/>
        <c:lblOffset val="500"/>
        <c:noMultiLvlLbl val="0"/>
      </c:catAx>
      <c:valAx>
        <c:axId val="354718464"/>
        <c:scaling>
          <c:orientation val="minMax"/>
          <c:min val="-2"/>
        </c:scaling>
        <c:delete val="1"/>
        <c:axPos val="b"/>
        <c:numFmt formatCode="0.0" sourceLinked="1"/>
        <c:majorTickMark val="out"/>
        <c:minorTickMark val="none"/>
        <c:tickLblPos val="nextTo"/>
        <c:crossAx val="35471667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8398863151021577E-2"/>
          <c:w val="1"/>
          <c:h val="0.926974351897373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idx vs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eCommerce</c:v>
                </c:pt>
                <c:pt idx="1">
                  <c:v>Discount</c:v>
                </c:pt>
                <c:pt idx="2">
                  <c:v>Spec. Drug</c:v>
                </c:pt>
                <c:pt idx="3">
                  <c:v>Iper 2500-4499 mq</c:v>
                </c:pt>
                <c:pt idx="4">
                  <c:v>Supermercati</c:v>
                </c:pt>
                <c:pt idx="5">
                  <c:v>Liberi Servizi</c:v>
                </c:pt>
                <c:pt idx="6">
                  <c:v>Iper &gt;4500 mq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1.684893969910602</c:v>
                </c:pt>
                <c:pt idx="1">
                  <c:v>1.0345739407731394</c:v>
                </c:pt>
                <c:pt idx="2">
                  <c:v>0.17536477793764949</c:v>
                </c:pt>
                <c:pt idx="3">
                  <c:v>0.18272043430950546</c:v>
                </c:pt>
                <c:pt idx="4">
                  <c:v>1.936815045237239E-2</c:v>
                </c:pt>
                <c:pt idx="5">
                  <c:v>-1.5862415463707844</c:v>
                </c:pt>
                <c:pt idx="6">
                  <c:v>-1.6106797270124869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28-444F-9972-04B0C7DCADB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354633600"/>
        <c:axId val="354635136"/>
      </c:barChart>
      <c:catAx>
        <c:axId val="35463360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54635136"/>
        <c:crosses val="autoZero"/>
        <c:auto val="1"/>
        <c:lblAlgn val="ctr"/>
        <c:lblOffset val="100"/>
        <c:noMultiLvlLbl val="0"/>
      </c:catAx>
      <c:valAx>
        <c:axId val="35463513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35463360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44562905267755E-2"/>
          <c:y val="0.10663858126062487"/>
          <c:w val="0.96821913538594018"/>
          <c:h val="0.775892952928749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Anno 2019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rgbClr val="C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Sheet1!$B$2:$B$13</c:f>
            </c:numRef>
          </c:val>
          <c:smooth val="1"/>
          <c:extLst>
            <c:ext xmlns:c16="http://schemas.microsoft.com/office/drawing/2014/chart" uri="{C3380CC4-5D6E-409C-BE32-E72D297353CC}">
              <c16:uniqueId val="{00000000-38F2-4EC0-841E-D315C8FAA9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Anno 2020</c:v>
                </c:pt>
              </c:strCache>
            </c:strRef>
          </c:tx>
          <c:spPr>
            <a:ln w="19050" cap="rnd">
              <a:solidFill>
                <a:srgbClr val="0056F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5.76</c:v>
                </c:pt>
                <c:pt idx="1">
                  <c:v>-2.95</c:v>
                </c:pt>
                <c:pt idx="2">
                  <c:v>-36.159999999999997</c:v>
                </c:pt>
                <c:pt idx="3">
                  <c:v>-51.33</c:v>
                </c:pt>
                <c:pt idx="4">
                  <c:v>-37.450000000000003</c:v>
                </c:pt>
                <c:pt idx="5">
                  <c:v>-16.87</c:v>
                </c:pt>
                <c:pt idx="6">
                  <c:v>-8.08</c:v>
                </c:pt>
                <c:pt idx="7">
                  <c:v>-0.8</c:v>
                </c:pt>
                <c:pt idx="8">
                  <c:v>-3.87</c:v>
                </c:pt>
                <c:pt idx="9">
                  <c:v>-12.7</c:v>
                </c:pt>
                <c:pt idx="10">
                  <c:v>-42.42</c:v>
                </c:pt>
                <c:pt idx="11">
                  <c:v>-33.159999999999997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8F2-4EC0-841E-D315C8FAA9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Anno 2021 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/>
              <c:txPr>
                <a:bodyPr/>
                <a:lstStyle/>
                <a:p>
                  <a:pPr>
                    <a:defRPr sz="1050" b="1">
                      <a:solidFill>
                        <a:srgbClr val="C00000"/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7B0-4094-BF71-DE0C8CF2E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rgbClr val="C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Sheet1!$D$2:$D$13</c:f>
              <c:numCache>
                <c:formatCode>0.0</c:formatCode>
                <c:ptCount val="12"/>
                <c:pt idx="0">
                  <c:v>-32.83</c:v>
                </c:pt>
                <c:pt idx="1">
                  <c:v>-23.35</c:v>
                </c:pt>
                <c:pt idx="2">
                  <c:v>11.16</c:v>
                </c:pt>
                <c:pt idx="3">
                  <c:v>24.89</c:v>
                </c:pt>
                <c:pt idx="4">
                  <c:v>41.4</c:v>
                </c:pt>
                <c:pt idx="5">
                  <c:v>14.3</c:v>
                </c:pt>
                <c:pt idx="6">
                  <c:v>7.6</c:v>
                </c:pt>
                <c:pt idx="7">
                  <c:v>6.6</c:v>
                </c:pt>
                <c:pt idx="8">
                  <c:v>6.1</c:v>
                </c:pt>
                <c:pt idx="9">
                  <c:v>24.2</c:v>
                </c:pt>
                <c:pt idx="10">
                  <c:v>66.900000000000006</c:v>
                </c:pt>
                <c:pt idx="11">
                  <c:v>38.700000000000003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8F2-4EC0-841E-D315C8FAA9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Anno 2022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Pt>
            <c:idx val="3"/>
            <c:bubble3D val="0"/>
            <c:spPr>
              <a:ln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5027-46A4-B05C-0E0DDFEF65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Sheet1!$E$2:$E$13</c:f>
              <c:numCache>
                <c:formatCode>0.0</c:formatCode>
                <c:ptCount val="12"/>
                <c:pt idx="0">
                  <c:v>28.1</c:v>
                </c:pt>
                <c:pt idx="1">
                  <c:v>30.2</c:v>
                </c:pt>
                <c:pt idx="2">
                  <c:v>61</c:v>
                </c:pt>
                <c:pt idx="3">
                  <c:v>74.5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2A6-40AB-936D-CA18A770C93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0879232"/>
        <c:axId val="60880768"/>
      </c:lineChart>
      <c:catAx>
        <c:axId val="6087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it-IT"/>
          </a:p>
        </c:txPr>
        <c:crossAx val="60880768"/>
        <c:crosses val="autoZero"/>
        <c:auto val="1"/>
        <c:lblAlgn val="ctr"/>
        <c:lblOffset val="100"/>
        <c:noMultiLvlLbl val="0"/>
      </c:catAx>
      <c:valAx>
        <c:axId val="608807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6087923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476279987404167"/>
          <c:y val="0"/>
          <c:w val="0.58879111318899535"/>
          <c:h val="6.2904105943323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602342613197338E-2"/>
          <c:y val="0.11604044925856349"/>
          <c:w val="0.9670350272303182"/>
          <c:h val="0.716227187337623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Variazione dei Prezzi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4.5385068510767816E-4"/>
                  <c:y val="2.470275180994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5A-4E28-8195-C5F7DA9C6E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Sheet1!$A$2:$A$40</c:f>
              <c:strCache>
                <c:ptCount val="15"/>
                <c:pt idx="0">
                  <c:v>gen-21</c:v>
                </c:pt>
                <c:pt idx="1">
                  <c:v>feb-21</c:v>
                </c:pt>
                <c:pt idx="2">
                  <c:v>mar-21</c:v>
                </c:pt>
                <c:pt idx="3">
                  <c:v>apr-21</c:v>
                </c:pt>
                <c:pt idx="4">
                  <c:v>mag-21</c:v>
                </c:pt>
                <c:pt idx="5">
                  <c:v>giu-21</c:v>
                </c:pt>
                <c:pt idx="6">
                  <c:v>lug-21</c:v>
                </c:pt>
                <c:pt idx="7">
                  <c:v>ago-21</c:v>
                </c:pt>
                <c:pt idx="8">
                  <c:v>set-21</c:v>
                </c:pt>
                <c:pt idx="9">
                  <c:v>ott-21</c:v>
                </c:pt>
                <c:pt idx="10">
                  <c:v>nov-21</c:v>
                </c:pt>
                <c:pt idx="11">
                  <c:v>dic-21</c:v>
                </c:pt>
                <c:pt idx="12">
                  <c:v>gen-22</c:v>
                </c:pt>
                <c:pt idx="13">
                  <c:v>feb-22</c:v>
                </c:pt>
                <c:pt idx="14">
                  <c:v>mar-apr'22</c:v>
                </c:pt>
              </c:strCache>
            </c:strRef>
          </c:cat>
          <c:val>
            <c:numRef>
              <c:f>Sheet1!$B$2:$B$40</c:f>
              <c:numCache>
                <c:formatCode>0.0</c:formatCode>
                <c:ptCount val="15"/>
                <c:pt idx="0">
                  <c:v>1.5</c:v>
                </c:pt>
                <c:pt idx="1">
                  <c:v>0.7</c:v>
                </c:pt>
                <c:pt idx="2">
                  <c:v>0</c:v>
                </c:pt>
                <c:pt idx="3">
                  <c:v>-0.6</c:v>
                </c:pt>
                <c:pt idx="4" formatCode="General">
                  <c:v>-0.7</c:v>
                </c:pt>
                <c:pt idx="5" formatCode="General">
                  <c:v>0.7</c:v>
                </c:pt>
                <c:pt idx="6" formatCode="General">
                  <c:v>1.5</c:v>
                </c:pt>
                <c:pt idx="7" formatCode="General">
                  <c:v>1.6</c:v>
                </c:pt>
                <c:pt idx="8" formatCode="General">
                  <c:v>1.5</c:v>
                </c:pt>
                <c:pt idx="9" formatCode="General">
                  <c:v>1.2</c:v>
                </c:pt>
                <c:pt idx="10" formatCode="General">
                  <c:v>0.8</c:v>
                </c:pt>
                <c:pt idx="11" formatCode="General">
                  <c:v>1.3</c:v>
                </c:pt>
                <c:pt idx="12" formatCode="General">
                  <c:v>1.4</c:v>
                </c:pt>
                <c:pt idx="13">
                  <c:v>2</c:v>
                </c:pt>
                <c:pt idx="14" formatCode="General">
                  <c:v>2.6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F21-4643-846C-9DA9EE4807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Inflazione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2.3224092307924923E-2"/>
                  <c:y val="-3.46613875743136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5A-4E28-8195-C5F7DA9C6EBD}"/>
                </c:ext>
              </c:extLst>
            </c:dLbl>
            <c:dLbl>
              <c:idx val="8"/>
              <c:layout>
                <c:manualLayout>
                  <c:x val="-3.7356546560654651E-3"/>
                  <c:y val="-2.8456630088725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5A-4E28-8195-C5F7DA9C6EBD}"/>
                </c:ext>
              </c:extLst>
            </c:dLbl>
            <c:dLbl>
              <c:idx val="10"/>
              <c:layout>
                <c:manualLayout>
                  <c:x val="-9.4438618801737529E-3"/>
                  <c:y val="-4.3968523802695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5A-4E28-8195-C5F7DA9C6E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Sheet1!$A$2:$A$40</c:f>
              <c:strCache>
                <c:ptCount val="15"/>
                <c:pt idx="0">
                  <c:v>gen-21</c:v>
                </c:pt>
                <c:pt idx="1">
                  <c:v>feb-21</c:v>
                </c:pt>
                <c:pt idx="2">
                  <c:v>mar-21</c:v>
                </c:pt>
                <c:pt idx="3">
                  <c:v>apr-21</c:v>
                </c:pt>
                <c:pt idx="4">
                  <c:v>mag-21</c:v>
                </c:pt>
                <c:pt idx="5">
                  <c:v>giu-21</c:v>
                </c:pt>
                <c:pt idx="6">
                  <c:v>lug-21</c:v>
                </c:pt>
                <c:pt idx="7">
                  <c:v>ago-21</c:v>
                </c:pt>
                <c:pt idx="8">
                  <c:v>set-21</c:v>
                </c:pt>
                <c:pt idx="9">
                  <c:v>ott-21</c:v>
                </c:pt>
                <c:pt idx="10">
                  <c:v>nov-21</c:v>
                </c:pt>
                <c:pt idx="11">
                  <c:v>dic-21</c:v>
                </c:pt>
                <c:pt idx="12">
                  <c:v>gen-22</c:v>
                </c:pt>
                <c:pt idx="13">
                  <c:v>feb-22</c:v>
                </c:pt>
                <c:pt idx="14">
                  <c:v>mar-apr'22</c:v>
                </c:pt>
              </c:strCache>
            </c:strRef>
          </c:cat>
          <c:val>
            <c:numRef>
              <c:f>Sheet1!$C$2:$C$40</c:f>
              <c:numCache>
                <c:formatCode>0.0</c:formatCode>
                <c:ptCount val="15"/>
                <c:pt idx="0">
                  <c:v>1.2</c:v>
                </c:pt>
                <c:pt idx="1">
                  <c:v>0.445692274972248</c:v>
                </c:pt>
                <c:pt idx="2">
                  <c:v>-1.5053465637540799</c:v>
                </c:pt>
                <c:pt idx="3">
                  <c:v>-2.38827330198496</c:v>
                </c:pt>
                <c:pt idx="4" formatCode="General">
                  <c:v>-1.9</c:v>
                </c:pt>
                <c:pt idx="5">
                  <c:v>0</c:v>
                </c:pt>
                <c:pt idx="6">
                  <c:v>0.9</c:v>
                </c:pt>
                <c:pt idx="7" formatCode="General">
                  <c:v>1.1000000000000001</c:v>
                </c:pt>
                <c:pt idx="8" formatCode="General">
                  <c:v>1.4</c:v>
                </c:pt>
                <c:pt idx="9" formatCode="General">
                  <c:v>1.2</c:v>
                </c:pt>
                <c:pt idx="10" formatCode="General">
                  <c:v>0.9</c:v>
                </c:pt>
                <c:pt idx="11" formatCode="General">
                  <c:v>1.5</c:v>
                </c:pt>
                <c:pt idx="12" formatCode="General">
                  <c:v>2.4</c:v>
                </c:pt>
                <c:pt idx="13" formatCode="General">
                  <c:v>3.2</c:v>
                </c:pt>
                <c:pt idx="14" formatCode="General">
                  <c:v>4.8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4F21-4643-846C-9DA9EE4807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Variazioni di Mix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Sheet1!$A$2:$A$40</c:f>
              <c:strCache>
                <c:ptCount val="15"/>
                <c:pt idx="0">
                  <c:v>gen-21</c:v>
                </c:pt>
                <c:pt idx="1">
                  <c:v>feb-21</c:v>
                </c:pt>
                <c:pt idx="2">
                  <c:v>mar-21</c:v>
                </c:pt>
                <c:pt idx="3">
                  <c:v>apr-21</c:v>
                </c:pt>
                <c:pt idx="4">
                  <c:v>mag-21</c:v>
                </c:pt>
                <c:pt idx="5">
                  <c:v>giu-21</c:v>
                </c:pt>
                <c:pt idx="6">
                  <c:v>lug-21</c:v>
                </c:pt>
                <c:pt idx="7">
                  <c:v>ago-21</c:v>
                </c:pt>
                <c:pt idx="8">
                  <c:v>set-21</c:v>
                </c:pt>
                <c:pt idx="9">
                  <c:v>ott-21</c:v>
                </c:pt>
                <c:pt idx="10">
                  <c:v>nov-21</c:v>
                </c:pt>
                <c:pt idx="11">
                  <c:v>dic-21</c:v>
                </c:pt>
                <c:pt idx="12">
                  <c:v>gen-22</c:v>
                </c:pt>
                <c:pt idx="13">
                  <c:v>feb-22</c:v>
                </c:pt>
                <c:pt idx="14">
                  <c:v>mar-apr'22</c:v>
                </c:pt>
              </c:strCache>
            </c:strRef>
          </c:cat>
          <c:val>
            <c:numRef>
              <c:f>Sheet1!$D$2:$D$40</c:f>
              <c:numCache>
                <c:formatCode>0.0</c:formatCode>
                <c:ptCount val="15"/>
                <c:pt idx="0">
                  <c:v>0.30000000000000004</c:v>
                </c:pt>
                <c:pt idx="1">
                  <c:v>0.25430772502775195</c:v>
                </c:pt>
                <c:pt idx="2">
                  <c:v>1.5053465637540799</c:v>
                </c:pt>
                <c:pt idx="3">
                  <c:v>1.7882733019849599</c:v>
                </c:pt>
                <c:pt idx="4" formatCode="General">
                  <c:v>1.2</c:v>
                </c:pt>
                <c:pt idx="5" formatCode="General">
                  <c:v>0.7</c:v>
                </c:pt>
                <c:pt idx="6" formatCode="General">
                  <c:v>0.6</c:v>
                </c:pt>
                <c:pt idx="7" formatCode="General">
                  <c:v>0.5</c:v>
                </c:pt>
                <c:pt idx="8" formatCode="General">
                  <c:v>0.1</c:v>
                </c:pt>
                <c:pt idx="9">
                  <c:v>0</c:v>
                </c:pt>
                <c:pt idx="10" formatCode="General">
                  <c:v>-0.1</c:v>
                </c:pt>
                <c:pt idx="11" formatCode="General">
                  <c:v>-0.2</c:v>
                </c:pt>
                <c:pt idx="12">
                  <c:v>-1</c:v>
                </c:pt>
                <c:pt idx="13" formatCode="General">
                  <c:v>-1.2</c:v>
                </c:pt>
                <c:pt idx="14" formatCode="General">
                  <c:v>-2.1999999999999997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4F21-4643-846C-9DA9EE48071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8567680"/>
        <c:axId val="58589952"/>
      </c:lineChart>
      <c:catAx>
        <c:axId val="5856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589952"/>
        <c:crosses val="autoZero"/>
        <c:auto val="1"/>
        <c:lblAlgn val="ctr"/>
        <c:lblOffset val="100"/>
        <c:noMultiLvlLbl val="1"/>
      </c:catAx>
      <c:valAx>
        <c:axId val="5858995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856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37295044007418165"/>
          <c:y val="0.10189436858524407"/>
          <c:w val="0.61306114977922443"/>
          <c:h val="0.86891714041377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FAMIGLIE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COLOMBA</c:v>
                </c:pt>
                <c:pt idx="1">
                  <c:v>OLIO di SEMI</c:v>
                </c:pt>
                <c:pt idx="2">
                  <c:v>UOVA DA RICORRENZA  &gt;30 GR</c:v>
                </c:pt>
                <c:pt idx="3">
                  <c:v>POMODORI</c:v>
                </c:pt>
                <c:pt idx="4">
                  <c:v>PASTA di SEMOLA</c:v>
                </c:pt>
                <c:pt idx="5">
                  <c:v>OLIO di OLIVA</c:v>
                </c:pt>
                <c:pt idx="6">
                  <c:v>ZUCCHINE</c:v>
                </c:pt>
                <c:pt idx="7">
                  <c:v>POLLO</c:v>
                </c:pt>
                <c:pt idx="8">
                  <c:v>III LAVORAZIONE AVICUNICOLO</c:v>
                </c:pt>
                <c:pt idx="9">
                  <c:v>BANANE</c:v>
                </c:pt>
                <c:pt idx="10">
                  <c:v>IV LAVORAZIONE AVICUNICOLO</c:v>
                </c:pt>
                <c:pt idx="11">
                  <c:v>BURRO</c:v>
                </c:pt>
                <c:pt idx="12">
                  <c:v>LATTUGA</c:v>
                </c:pt>
                <c:pt idx="13">
                  <c:v>FARINE/MISCELE</c:v>
                </c:pt>
                <c:pt idx="14">
                  <c:v>TARALLI</c:v>
                </c:pt>
                <c:pt idx="15">
                  <c:v>OLIO EXTRAVERGINE OLIVA</c:v>
                </c:pt>
                <c:pt idx="16">
                  <c:v>FAZZOLETTINI in CARTA</c:v>
                </c:pt>
                <c:pt idx="17">
                  <c:v>ACCESSORI TAVOLA USA e GETTA</c:v>
                </c:pt>
                <c:pt idx="18">
                  <c:v>GELATI VASCHETTE</c:v>
                </c:pt>
                <c:pt idx="19">
                  <c:v>PASSATA di POMODORO</c:v>
                </c:pt>
              </c:strCache>
            </c:strRef>
          </c:cat>
          <c:val>
            <c:numRef>
              <c:f>Sheet1!$B$2:$B$21</c:f>
              <c:numCache>
                <c:formatCode>_-* #,##0.0_-;\-* #,##0.0_-;_-* "-"??_-;_-@_-</c:formatCode>
                <c:ptCount val="20"/>
                <c:pt idx="0">
                  <c:v>70.298808101066328</c:v>
                </c:pt>
                <c:pt idx="1">
                  <c:v>54.951349251964871</c:v>
                </c:pt>
                <c:pt idx="2">
                  <c:v>31.073903518103265</c:v>
                </c:pt>
                <c:pt idx="3">
                  <c:v>21.216018889600093</c:v>
                </c:pt>
                <c:pt idx="4">
                  <c:v>20.249082281972775</c:v>
                </c:pt>
                <c:pt idx="5">
                  <c:v>19.714086997240372</c:v>
                </c:pt>
                <c:pt idx="6">
                  <c:v>19.363075982774063</c:v>
                </c:pt>
                <c:pt idx="7">
                  <c:v>18.971637210053132</c:v>
                </c:pt>
                <c:pt idx="8">
                  <c:v>16.242634691833075</c:v>
                </c:pt>
                <c:pt idx="9">
                  <c:v>15.891909559102487</c:v>
                </c:pt>
                <c:pt idx="10">
                  <c:v>15.244369131894445</c:v>
                </c:pt>
                <c:pt idx="11">
                  <c:v>15.019259921664556</c:v>
                </c:pt>
                <c:pt idx="12">
                  <c:v>13.915726696879346</c:v>
                </c:pt>
                <c:pt idx="13">
                  <c:v>13.243872953957819</c:v>
                </c:pt>
                <c:pt idx="14">
                  <c:v>12.600784145755696</c:v>
                </c:pt>
                <c:pt idx="15">
                  <c:v>12.158216473945131</c:v>
                </c:pt>
                <c:pt idx="16">
                  <c:v>11.468359603676475</c:v>
                </c:pt>
                <c:pt idx="17">
                  <c:v>11.130444015470346</c:v>
                </c:pt>
                <c:pt idx="18">
                  <c:v>10.482741421338432</c:v>
                </c:pt>
                <c:pt idx="19">
                  <c:v>10.117913801873371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B2-4463-BD7B-A705AFC9C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4"/>
        <c:axId val="720362368"/>
        <c:axId val="720364336"/>
      </c:barChart>
      <c:catAx>
        <c:axId val="720362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0364336"/>
        <c:crosses val="autoZero"/>
        <c:auto val="1"/>
        <c:lblAlgn val="ctr"/>
        <c:lblOffset val="100"/>
        <c:noMultiLvlLbl val="0"/>
      </c:catAx>
      <c:valAx>
        <c:axId val="72036433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72036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63828740157479E-2"/>
          <c:y val="0.24769929578621458"/>
          <c:w val="0.92434867125984255"/>
          <c:h val="0.38640942504863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Settembre '21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CARNI</c:v>
                </c:pt>
                <c:pt idx="1">
                  <c:v>ITTICO</c:v>
                </c:pt>
                <c:pt idx="2">
                  <c:v>PET CARE</c:v>
                </c:pt>
                <c:pt idx="3">
                  <c:v>ORTOFRUTTA</c:v>
                </c:pt>
                <c:pt idx="4">
                  <c:v>DROGH. ALIM.</c:v>
                </c:pt>
                <c:pt idx="5">
                  <c:v>CURA CASA</c:v>
                </c:pt>
                <c:pt idx="6">
                  <c:v>FREDDO</c:v>
                </c:pt>
                <c:pt idx="7">
                  <c:v>FRESCO</c:v>
                </c:pt>
                <c:pt idx="8">
                  <c:v>BEVANDE</c:v>
                </c:pt>
                <c:pt idx="9">
                  <c:v>CURA PERSONA</c:v>
                </c:pt>
              </c:strCache>
            </c:strRef>
          </c:cat>
          <c:val>
            <c:numRef>
              <c:f>Sheet1!$B$2:$B$11</c:f>
            </c:numRef>
          </c:val>
          <c:extLst>
            <c:ext xmlns:c16="http://schemas.microsoft.com/office/drawing/2014/chart" uri="{C3380CC4-5D6E-409C-BE32-E72D297353CC}">
              <c16:uniqueId val="{00000000-1FD9-4768-A001-80F1A1A11E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Ottobre '21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CARNI</c:v>
                </c:pt>
                <c:pt idx="1">
                  <c:v>ITTICO</c:v>
                </c:pt>
                <c:pt idx="2">
                  <c:v>PET CARE</c:v>
                </c:pt>
                <c:pt idx="3">
                  <c:v>ORTOFRUTTA</c:v>
                </c:pt>
                <c:pt idx="4">
                  <c:v>DROGH. ALIM.</c:v>
                </c:pt>
                <c:pt idx="5">
                  <c:v>CURA CASA</c:v>
                </c:pt>
                <c:pt idx="6">
                  <c:v>FREDDO</c:v>
                </c:pt>
                <c:pt idx="7">
                  <c:v>FRESCO</c:v>
                </c:pt>
                <c:pt idx="8">
                  <c:v>BEVANDE</c:v>
                </c:pt>
                <c:pt idx="9">
                  <c:v>CURA PERSONA</c:v>
                </c:pt>
              </c:strCache>
            </c:strRef>
          </c:cat>
          <c:val>
            <c:numRef>
              <c:f>Sheet1!$C$2:$C$11</c:f>
            </c:numRef>
          </c:val>
          <c:extLst>
            <c:ext xmlns:c16="http://schemas.microsoft.com/office/drawing/2014/chart" uri="{C3380CC4-5D6E-409C-BE32-E72D297353CC}">
              <c16:uniqueId val="{00000000-7A2A-4616-AF95-264240514B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Novembre '21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CARNI</c:v>
                </c:pt>
                <c:pt idx="1">
                  <c:v>ITTICO</c:v>
                </c:pt>
                <c:pt idx="2">
                  <c:v>PET CARE</c:v>
                </c:pt>
                <c:pt idx="3">
                  <c:v>ORTOFRUTTA</c:v>
                </c:pt>
                <c:pt idx="4">
                  <c:v>DROGH. ALIM.</c:v>
                </c:pt>
                <c:pt idx="5">
                  <c:v>CURA CASA</c:v>
                </c:pt>
                <c:pt idx="6">
                  <c:v>FREDDO</c:v>
                </c:pt>
                <c:pt idx="7">
                  <c:v>FRESCO</c:v>
                </c:pt>
                <c:pt idx="8">
                  <c:v>BEVANDE</c:v>
                </c:pt>
                <c:pt idx="9">
                  <c:v>CURA PERSONA</c:v>
                </c:pt>
              </c:strCache>
            </c:strRef>
          </c:cat>
          <c:val>
            <c:numRef>
              <c:f>Sheet1!$D$2:$D$11</c:f>
            </c:numRef>
          </c:val>
          <c:extLst>
            <c:ext xmlns:c16="http://schemas.microsoft.com/office/drawing/2014/chart" uri="{C3380CC4-5D6E-409C-BE32-E72D297353CC}">
              <c16:uniqueId val="{00000000-42B0-4A45-85C3-8388D8232F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Dicembre '21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CARNI</c:v>
                </c:pt>
                <c:pt idx="1">
                  <c:v>ITTICO</c:v>
                </c:pt>
                <c:pt idx="2">
                  <c:v>PET CARE</c:v>
                </c:pt>
                <c:pt idx="3">
                  <c:v>ORTOFRUTTA</c:v>
                </c:pt>
                <c:pt idx="4">
                  <c:v>DROGH. ALIM.</c:v>
                </c:pt>
                <c:pt idx="5">
                  <c:v>CURA CASA</c:v>
                </c:pt>
                <c:pt idx="6">
                  <c:v>FREDDO</c:v>
                </c:pt>
                <c:pt idx="7">
                  <c:v>FRESCO</c:v>
                </c:pt>
                <c:pt idx="8">
                  <c:v>BEVANDE</c:v>
                </c:pt>
                <c:pt idx="9">
                  <c:v>CURA PERSONA</c:v>
                </c:pt>
              </c:strCache>
            </c:strRef>
          </c:cat>
          <c:val>
            <c:numRef>
              <c:f>Sheet1!$E$2:$E$11</c:f>
            </c:numRef>
          </c:val>
          <c:extLst>
            <c:ext xmlns:c16="http://schemas.microsoft.com/office/drawing/2014/chart" uri="{C3380CC4-5D6E-409C-BE32-E72D297353CC}">
              <c16:uniqueId val="{00000011-9662-48AF-B034-9929B581182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Gennaio '22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CARNI</c:v>
                </c:pt>
                <c:pt idx="1">
                  <c:v>ITTICO</c:v>
                </c:pt>
                <c:pt idx="2">
                  <c:v>PET CARE</c:v>
                </c:pt>
                <c:pt idx="3">
                  <c:v>ORTOFRUTTA</c:v>
                </c:pt>
                <c:pt idx="4">
                  <c:v>DROGH. ALIM.</c:v>
                </c:pt>
                <c:pt idx="5">
                  <c:v>CURA CASA</c:v>
                </c:pt>
                <c:pt idx="6">
                  <c:v>FREDDO</c:v>
                </c:pt>
                <c:pt idx="7">
                  <c:v>FRESCO</c:v>
                </c:pt>
                <c:pt idx="8">
                  <c:v>BEVANDE</c:v>
                </c:pt>
                <c:pt idx="9">
                  <c:v>CURA PERSONA</c:v>
                </c:pt>
              </c:strCache>
            </c:strRef>
          </c:cat>
          <c:val>
            <c:numRef>
              <c:f>Sheet1!$F$2:$F$11</c:f>
            </c:numRef>
          </c:val>
          <c:extLst>
            <c:ext xmlns:c16="http://schemas.microsoft.com/office/drawing/2014/chart" uri="{C3380CC4-5D6E-409C-BE32-E72D297353CC}">
              <c16:uniqueId val="{0000000D-E6BA-4225-8B10-4D820480CEE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Febbraio '22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CARNI</c:v>
                </c:pt>
                <c:pt idx="1">
                  <c:v>ITTICO</c:v>
                </c:pt>
                <c:pt idx="2">
                  <c:v>PET CARE</c:v>
                </c:pt>
                <c:pt idx="3">
                  <c:v>ORTOFRUTTA</c:v>
                </c:pt>
                <c:pt idx="4">
                  <c:v>DROGH. ALIM.</c:v>
                </c:pt>
                <c:pt idx="5">
                  <c:v>CURA CASA</c:v>
                </c:pt>
                <c:pt idx="6">
                  <c:v>FREDDO</c:v>
                </c:pt>
                <c:pt idx="7">
                  <c:v>FRESCO</c:v>
                </c:pt>
                <c:pt idx="8">
                  <c:v>BEVANDE</c:v>
                </c:pt>
                <c:pt idx="9">
                  <c:v>CURA PERSONA</c:v>
                </c:pt>
              </c:strCache>
            </c:strRef>
          </c:cat>
          <c:val>
            <c:numRef>
              <c:f>Sheet1!$G$2:$G$11</c:f>
            </c:numRef>
          </c:val>
          <c:extLst>
            <c:ext xmlns:c16="http://schemas.microsoft.com/office/drawing/2014/chart" uri="{C3380CC4-5D6E-409C-BE32-E72D297353CC}">
              <c16:uniqueId val="{00000003-FA02-4EB8-AD80-1444639B095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Marzo '22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CARNI</c:v>
                </c:pt>
                <c:pt idx="1">
                  <c:v>ITTICO</c:v>
                </c:pt>
                <c:pt idx="2">
                  <c:v>PET CARE</c:v>
                </c:pt>
                <c:pt idx="3">
                  <c:v>ORTOFRUTTA</c:v>
                </c:pt>
                <c:pt idx="4">
                  <c:v>DROGH. ALIM.</c:v>
                </c:pt>
                <c:pt idx="5">
                  <c:v>CURA CASA</c:v>
                </c:pt>
                <c:pt idx="6">
                  <c:v>FREDDO</c:v>
                </c:pt>
                <c:pt idx="7">
                  <c:v>FRESCO</c:v>
                </c:pt>
                <c:pt idx="8">
                  <c:v>BEVANDE</c:v>
                </c:pt>
                <c:pt idx="9">
                  <c:v>CURA PERSONA</c:v>
                </c:pt>
              </c:strCache>
            </c:strRef>
          </c:cat>
          <c:val>
            <c:numRef>
              <c:f>Sheet1!$H$2:$H$11</c:f>
              <c:numCache>
                <c:formatCode>_-* #,##0.0_-;\-* #,##0.0_-;_-* "-"??_-;_-@_-</c:formatCode>
                <c:ptCount val="10"/>
                <c:pt idx="0">
                  <c:v>12.056512768147172</c:v>
                </c:pt>
                <c:pt idx="1">
                  <c:v>10.773786998688536</c:v>
                </c:pt>
                <c:pt idx="2">
                  <c:v>4.3864507372146164</c:v>
                </c:pt>
                <c:pt idx="3">
                  <c:v>7.3416930530616469</c:v>
                </c:pt>
                <c:pt idx="4">
                  <c:v>5.1628799098044169</c:v>
                </c:pt>
                <c:pt idx="5">
                  <c:v>3.7366110550815392</c:v>
                </c:pt>
                <c:pt idx="6">
                  <c:v>4.1281285323576924</c:v>
                </c:pt>
                <c:pt idx="7">
                  <c:v>3.0596301250696882</c:v>
                </c:pt>
                <c:pt idx="8">
                  <c:v>3.6169779865607978</c:v>
                </c:pt>
                <c:pt idx="9">
                  <c:v>-7.1677601397297508E-2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18-4B42-B33C-CB3309D6ED9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Aprile '22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CARNI</c:v>
                </c:pt>
                <c:pt idx="1">
                  <c:v>ITTICO</c:v>
                </c:pt>
                <c:pt idx="2">
                  <c:v>PET CARE</c:v>
                </c:pt>
                <c:pt idx="3">
                  <c:v>ORTOFRUTTA</c:v>
                </c:pt>
                <c:pt idx="4">
                  <c:v>DROGH. ALIM.</c:v>
                </c:pt>
                <c:pt idx="5">
                  <c:v>CURA CASA</c:v>
                </c:pt>
                <c:pt idx="6">
                  <c:v>FREDDO</c:v>
                </c:pt>
                <c:pt idx="7">
                  <c:v>FRESCO</c:v>
                </c:pt>
                <c:pt idx="8">
                  <c:v>BEVANDE</c:v>
                </c:pt>
                <c:pt idx="9">
                  <c:v>CURA PERSONA</c:v>
                </c:pt>
              </c:strCache>
            </c:strRef>
          </c:cat>
          <c:val>
            <c:numRef>
              <c:f>Sheet1!$I$2:$I$11</c:f>
              <c:numCache>
                <c:formatCode>0.0</c:formatCode>
                <c:ptCount val="10"/>
                <c:pt idx="0">
                  <c:v>14.022398534934524</c:v>
                </c:pt>
                <c:pt idx="1">
                  <c:v>11.133402079590951</c:v>
                </c:pt>
                <c:pt idx="2">
                  <c:v>7.499251706443431</c:v>
                </c:pt>
                <c:pt idx="3">
                  <c:v>6.4599948550347506</c:v>
                </c:pt>
                <c:pt idx="4">
                  <c:v>6.0146960182503335</c:v>
                </c:pt>
                <c:pt idx="5">
                  <c:v>5.6540326659414291</c:v>
                </c:pt>
                <c:pt idx="6">
                  <c:v>5.6377954859078869</c:v>
                </c:pt>
                <c:pt idx="7">
                  <c:v>4.0309773719345827</c:v>
                </c:pt>
                <c:pt idx="8">
                  <c:v>3.9488002815760268</c:v>
                </c:pt>
                <c:pt idx="9">
                  <c:v>1.738823325742672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DA-40AF-99B5-6E1B9BA50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446233136"/>
        <c:axId val="446231824"/>
      </c:barChart>
      <c:catAx>
        <c:axId val="44623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65000"/>
                <a:alpha val="93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6231824"/>
        <c:crosses val="autoZero"/>
        <c:auto val="1"/>
        <c:lblAlgn val="ctr"/>
        <c:lblOffset val="100"/>
        <c:noMultiLvlLbl val="0"/>
      </c:catAx>
      <c:valAx>
        <c:axId val="446231824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44623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839653051181103"/>
          <c:y val="0.16406248990757322"/>
          <c:w val="0.27581717519685039"/>
          <c:h val="5.3962092718631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i="0" baseline="0" dirty="0">
                <a:effectLst/>
              </a:rPr>
              <a:t>Le </a:t>
            </a:r>
            <a:r>
              <a:rPr lang="it-IT" sz="1600" b="1" i="0" baseline="0" dirty="0">
                <a:solidFill>
                  <a:schemeClr val="accent1"/>
                </a:solidFill>
                <a:effectLst/>
              </a:rPr>
              <a:t>previsioni Total Store </a:t>
            </a:r>
            <a:r>
              <a:rPr lang="it-IT" sz="1600" b="1" i="0" baseline="0" dirty="0">
                <a:effectLst/>
              </a:rPr>
              <a:t>per il 2022 </a:t>
            </a:r>
            <a:endParaRPr lang="it-IT" sz="1600" dirty="0">
              <a:effectLst/>
            </a:endParaRPr>
          </a:p>
          <a:p>
            <a:pPr>
              <a:defRPr sz="1600"/>
            </a:pPr>
            <a:r>
              <a:rPr lang="it-IT" sz="1600" b="1" i="0" baseline="0" dirty="0">
                <a:effectLst/>
              </a:rPr>
              <a:t>(Trend % V. Valore)</a:t>
            </a:r>
            <a:endParaRPr lang="it-IT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9.7464696714314888E-2"/>
          <c:y val="0.1985082033447054"/>
          <c:w val="0.87712606818369077"/>
          <c:h val="0.48443254595844404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High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Tot. Omnichannel</c:v>
                </c:pt>
                <c:pt idx="1">
                  <c:v>Iper</c:v>
                </c:pt>
                <c:pt idx="2">
                  <c:v>Super</c:v>
                </c:pt>
                <c:pt idx="3">
                  <c:v>Lib.Serv</c:v>
                </c:pt>
                <c:pt idx="4">
                  <c:v>Discount</c:v>
                </c:pt>
                <c:pt idx="5">
                  <c:v>Spec. Drug</c:v>
                </c:pt>
                <c:pt idx="6">
                  <c:v>eCommerce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1.7684290189884848</c:v>
                </c:pt>
                <c:pt idx="1">
                  <c:v>0.5</c:v>
                </c:pt>
                <c:pt idx="2">
                  <c:v>2.2999999999999998</c:v>
                </c:pt>
                <c:pt idx="3">
                  <c:v>-2</c:v>
                </c:pt>
                <c:pt idx="4">
                  <c:v>4</c:v>
                </c:pt>
                <c:pt idx="5">
                  <c:v>2.5</c:v>
                </c:pt>
                <c:pt idx="6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4B-4067-A807-29A01D54F8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Tot. Omnichannel</c:v>
                </c:pt>
                <c:pt idx="1">
                  <c:v>Iper</c:v>
                </c:pt>
                <c:pt idx="2">
                  <c:v>Super</c:v>
                </c:pt>
                <c:pt idx="3">
                  <c:v>Lib.Serv</c:v>
                </c:pt>
                <c:pt idx="4">
                  <c:v>Discount</c:v>
                </c:pt>
                <c:pt idx="5">
                  <c:v>Spec. Drug</c:v>
                </c:pt>
                <c:pt idx="6">
                  <c:v>eCommerce</c:v>
                </c:pt>
              </c:strCache>
            </c:strRef>
          </c:cat>
          <c:val>
            <c:numRef>
              <c:f>Sheet1!$C$2:$C$8</c:f>
              <c:numCache>
                <c:formatCode>0.0</c:formatCode>
                <c:ptCount val="7"/>
                <c:pt idx="0">
                  <c:v>1.3865481002358564</c:v>
                </c:pt>
                <c:pt idx="1">
                  <c:v>0</c:v>
                </c:pt>
                <c:pt idx="2">
                  <c:v>1.7</c:v>
                </c:pt>
                <c:pt idx="3">
                  <c:v>-3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4B-4067-A807-29A01D54F8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Close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ot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Tot. Omnichannel</c:v>
                </c:pt>
                <c:pt idx="1">
                  <c:v>Iper</c:v>
                </c:pt>
                <c:pt idx="2">
                  <c:v>Super</c:v>
                </c:pt>
                <c:pt idx="3">
                  <c:v>Lib.Serv</c:v>
                </c:pt>
                <c:pt idx="4">
                  <c:v>Discount</c:v>
                </c:pt>
                <c:pt idx="5">
                  <c:v>Spec. Drug</c:v>
                </c:pt>
                <c:pt idx="6">
                  <c:v>eCommerce</c:v>
                </c:pt>
              </c:strCache>
            </c:strRef>
          </c:cat>
          <c:val>
            <c:numRef>
              <c:f>Sheet1!$D$2:$D$8</c:f>
              <c:numCache>
                <c:formatCode>0.0</c:formatCode>
                <c:ptCount val="7"/>
                <c:pt idx="0">
                  <c:v>1.5774885596121777</c:v>
                </c:pt>
                <c:pt idx="1">
                  <c:v>0.25</c:v>
                </c:pt>
                <c:pt idx="2">
                  <c:v>2</c:v>
                </c:pt>
                <c:pt idx="3">
                  <c:v>-2.5</c:v>
                </c:pt>
                <c:pt idx="4">
                  <c:v>4.5</c:v>
                </c:pt>
                <c:pt idx="5">
                  <c:v>2.25</c:v>
                </c:pt>
                <c:pt idx="6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4B-4067-A807-29A01D54F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28600" cap="flat" cmpd="sng" algn="ctr">
              <a:solidFill>
                <a:schemeClr val="accent1"/>
              </a:solidFill>
              <a:round/>
            </a:ln>
            <a:effectLst>
              <a:glow>
                <a:schemeClr val="accent1">
                  <a:alpha val="40000"/>
                </a:schemeClr>
              </a:glow>
              <a:outerShdw blurRad="50800" dist="50800" dir="5400000" algn="ctr" rotWithShape="0">
                <a:schemeClr val="accent1"/>
              </a:outerShdw>
            </a:effectLst>
          </c:spPr>
        </c:hiLowLines>
        <c:axId val="1076579880"/>
        <c:axId val="1076580536"/>
      </c:stockChart>
      <c:catAx>
        <c:axId val="1076579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76580536"/>
        <c:crossesAt val="0"/>
        <c:auto val="1"/>
        <c:lblAlgn val="ctr"/>
        <c:lblOffset val="100"/>
        <c:noMultiLvlLbl val="0"/>
      </c:catAx>
      <c:valAx>
        <c:axId val="107658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76579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2822-7495-45E6-81DC-AC58CDD6CEBC}" type="datetimeFigureOut">
              <a:rPr lang="it-IT" smtClean="0"/>
              <a:t>18/05/2022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630E1-A76A-49EF-AA25-AC32CD6DC4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56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ac14597a3a_1_1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ac14597a3a_1_1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b663873c2b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b663873c2b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871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gb663873c2b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1" name="Google Shape;1641;gb663873c2b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648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ea8772c339_12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ea8772c339_12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Non abbiamo la sfera di cristallo, ma possiamo guardare ai segnali deboli che osserviamo all’inizio del 2022.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Il discount non lo scopriamo oggi, ma è impressionante pensare come solo nel 2008 valesse il 5% e oggi siamo qua a decantare le lodi di un canale che vale 1/5 del mercato. (come abbiamo visto nella slide precedente)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Attenzione a giudicare </a:t>
            </a:r>
            <a:r>
              <a:rPr lang="it-IT" err="1"/>
              <a:t>l’ecommerce</a:t>
            </a:r>
            <a:r>
              <a:rPr lang="it-IT"/>
              <a:t> solo a valore assoluto e quota a valore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04236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gb663873c2b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1" name="Google Shape;1641;gb663873c2b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118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ab84a955b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ab84a955b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ab84a955b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ab84a955b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849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CC3105-3341-45B4-A6C6-B5E76EFCDB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5F153F-298C-4BE1-AD0F-FF7FD94490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4D3BA-25D0-47A6-AE2F-1C5BF2B4F46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544C18-F11F-4AB9-AA56-6192350BE604}" type="slidenum">
              <a:t>11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5715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ac14597a3a_1_1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ac14597a3a_1_1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055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11936-BB2E-477F-87A8-593A20F6B66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56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sidebar">
  <p:cSld name="Inside - black/sidebar">
    <p:bg>
      <p:bgPr>
        <a:solidFill>
          <a:srgbClr val="000000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1"/>
          <p:cNvPicPr preferRelativeResize="0"/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7058" y="-31834"/>
            <a:ext cx="3486767" cy="694780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/>
          <p:nvPr/>
        </p:nvSpPr>
        <p:spPr>
          <a:xfrm>
            <a:off x="472867" y="6621800"/>
            <a:ext cx="67520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67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it-IT" sz="667" dirty="0" err="1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667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667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88" name="Google Shape;188;p21"/>
          <p:cNvSpPr txBox="1">
            <a:spLocks noGrp="1"/>
          </p:cNvSpPr>
          <p:nvPr>
            <p:ph type="sldNum" idx="12"/>
          </p:nvPr>
        </p:nvSpPr>
        <p:spPr>
          <a:xfrm>
            <a:off x="11195011" y="633318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FFFFFF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 Light"/>
              </a:defRPr>
            </a:lvl1pPr>
            <a:lvl2pPr lvl="1" algn="r" rtl="0">
              <a:buNone/>
              <a:defRPr sz="1333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 rtl="0">
              <a:buNone/>
              <a:defRPr sz="1333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 rtl="0">
              <a:buNone/>
              <a:defRPr sz="1333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 rtl="0">
              <a:buNone/>
              <a:defRPr sz="1333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 rtl="0">
              <a:buNone/>
              <a:defRPr sz="1333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 rtl="0">
              <a:buNone/>
              <a:defRPr sz="1333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 rtl="0">
              <a:buNone/>
              <a:defRPr sz="1333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 rtl="0">
              <a:buNone/>
              <a:defRPr sz="1333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latin typeface="Avenir Next LT Pro" panose="020B0504020202020204" pitchFamily="34" charset="0"/>
            </a:endParaRPr>
          </a:p>
        </p:txBody>
      </p:sp>
      <p:pic>
        <p:nvPicPr>
          <p:cNvPr id="189" name="Google Shape;189;p2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834"/>
            <a:ext cx="472867" cy="47459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472867" y="390167"/>
            <a:ext cx="11246400" cy="524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subTitle" idx="2"/>
          </p:nvPr>
        </p:nvSpPr>
        <p:spPr>
          <a:xfrm>
            <a:off x="472867" y="827400"/>
            <a:ext cx="11246400" cy="51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20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21"/>
          <p:cNvSpPr/>
          <p:nvPr/>
        </p:nvSpPr>
        <p:spPr>
          <a:xfrm>
            <a:off x="8764467" y="5160767"/>
            <a:ext cx="1739600" cy="17392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1"/>
          <p:cNvSpPr txBox="1">
            <a:spLocks noGrp="1"/>
          </p:cNvSpPr>
          <p:nvPr>
            <p:ph type="ctrTitle" idx="3"/>
          </p:nvPr>
        </p:nvSpPr>
        <p:spPr>
          <a:xfrm>
            <a:off x="8999433" y="2972333"/>
            <a:ext cx="2927200" cy="2104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4000" b="1">
                <a:solidFill>
                  <a:srgbClr val="FFFFFF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subTitle" idx="1"/>
          </p:nvPr>
        </p:nvSpPr>
        <p:spPr>
          <a:xfrm>
            <a:off x="472867" y="6476016"/>
            <a:ext cx="10878800" cy="246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49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side White/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4;p18">
            <a:extLst>
              <a:ext uri="{FF2B5EF4-FFF2-40B4-BE49-F238E27FC236}">
                <a16:creationId xmlns:a16="http://schemas.microsoft.com/office/drawing/2014/main" id="{E7DE1A2B-0175-4446-8FBD-3B40034471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2706" y="0"/>
            <a:ext cx="12186583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175;p18">
            <a:extLst>
              <a:ext uri="{FF2B5EF4-FFF2-40B4-BE49-F238E27FC236}">
                <a16:creationId xmlns:a16="http://schemas.microsoft.com/office/drawing/2014/main" id="{D1E82931-4485-4FD6-8EEC-10ABD724902C}"/>
              </a:ext>
            </a:extLst>
          </p:cNvPr>
          <p:cNvSpPr/>
          <p:nvPr/>
        </p:nvSpPr>
        <p:spPr>
          <a:xfrm>
            <a:off x="472863" y="6621801"/>
            <a:ext cx="6752002" cy="2464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60935" rIns="0" bIns="60935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7" b="0" i="0" u="none" strike="noStrike" kern="1200" cap="none" spc="0" baseline="0" dirty="0">
                <a:solidFill>
                  <a:srgbClr val="888888"/>
                </a:solidFill>
                <a:uFillTx/>
                <a:latin typeface="Avenir Next LT Pro" pitchFamily="34"/>
                <a:ea typeface="Montserrat Light"/>
                <a:cs typeface="Montserrat Light"/>
              </a:rPr>
              <a:t>© 2022 NielsenIQ Consumer LLC. All Rights Reserved.</a:t>
            </a:r>
          </a:p>
        </p:txBody>
      </p:sp>
      <p:sp>
        <p:nvSpPr>
          <p:cNvPr id="4" name="Google Shape;177;p18">
            <a:extLst>
              <a:ext uri="{FF2B5EF4-FFF2-40B4-BE49-F238E27FC236}">
                <a16:creationId xmlns:a16="http://schemas.microsoft.com/office/drawing/2014/main" id="{32882DED-E6DB-47E0-BE5C-325B2727999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2863" y="6476018"/>
            <a:ext cx="10878799" cy="246403"/>
          </a:xfrm>
        </p:spPr>
        <p:txBody>
          <a:bodyPr anchor="b"/>
          <a:lstStyle>
            <a:lvl1pPr marL="0" indent="0">
              <a:buNone/>
              <a:defRPr sz="800">
                <a:solidFill>
                  <a:srgbClr val="666666"/>
                </a:solidFill>
                <a:latin typeface="Avenir Next LT Pro" pitchFamily="34"/>
              </a:defRPr>
            </a:lvl1pPr>
          </a:lstStyle>
          <a:p>
            <a:pPr lvl="0"/>
            <a:endParaRPr lang="it-IT"/>
          </a:p>
        </p:txBody>
      </p:sp>
      <p:pic>
        <p:nvPicPr>
          <p:cNvPr id="5" name="Google Shape;178;p18">
            <a:extLst>
              <a:ext uri="{FF2B5EF4-FFF2-40B4-BE49-F238E27FC236}">
                <a16:creationId xmlns:a16="http://schemas.microsoft.com/office/drawing/2014/main" id="{52AB1AE7-7DD6-40E9-ACFF-B8106D1E61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1830"/>
            <a:ext cx="472863" cy="4745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179;p18">
            <a:extLst>
              <a:ext uri="{FF2B5EF4-FFF2-40B4-BE49-F238E27FC236}">
                <a16:creationId xmlns:a16="http://schemas.microsoft.com/office/drawing/2014/main" id="{7F7620BA-3468-414C-A7FB-AF3404CF858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 Next LT Pro" pitchFamily="34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Google Shape;180;p18">
            <a:extLst>
              <a:ext uri="{FF2B5EF4-FFF2-40B4-BE49-F238E27FC236}">
                <a16:creationId xmlns:a16="http://schemas.microsoft.com/office/drawing/2014/main" id="{1DE7ADEE-FF98-4076-80C9-8E82C75FDE0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2863" y="827403"/>
            <a:ext cx="11246397" cy="512402"/>
          </a:xfrm>
        </p:spPr>
        <p:txBody>
          <a:bodyPr/>
          <a:lstStyle>
            <a:lvl1pPr marL="0" indent="0">
              <a:buNone/>
              <a:defRPr sz="2000">
                <a:solidFill>
                  <a:srgbClr val="666666"/>
                </a:solidFill>
                <a:latin typeface="Avenir Next LT Pro" pitchFamily="34"/>
              </a:defRPr>
            </a:lvl1pPr>
          </a:lstStyle>
          <a:p>
            <a:pPr lvl="0"/>
            <a:endParaRPr lang="it-IT"/>
          </a:p>
        </p:txBody>
      </p:sp>
      <p:sp>
        <p:nvSpPr>
          <p:cNvPr id="8" name="Google Shape;181;p18">
            <a:extLst>
              <a:ext uri="{FF2B5EF4-FFF2-40B4-BE49-F238E27FC236}">
                <a16:creationId xmlns:a16="http://schemas.microsoft.com/office/drawing/2014/main" id="{C61E792F-476A-4181-91D2-87D42EF7153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2863" y="1800599"/>
            <a:ext cx="5051995" cy="512402"/>
          </a:xfrm>
        </p:spPr>
        <p:txBody>
          <a:bodyPr/>
          <a:lstStyle>
            <a:lvl1pPr marL="0" indent="0">
              <a:buNone/>
              <a:defRPr b="1">
                <a:latin typeface="Avenir Next LT Pro" pitchFamily="34"/>
              </a:defRPr>
            </a:lvl1pPr>
          </a:lstStyle>
          <a:p>
            <a:pPr lvl="0"/>
            <a:endParaRPr lang="it-IT"/>
          </a:p>
        </p:txBody>
      </p:sp>
      <p:sp>
        <p:nvSpPr>
          <p:cNvPr id="9" name="Google Shape;182;p18">
            <a:extLst>
              <a:ext uri="{FF2B5EF4-FFF2-40B4-BE49-F238E27FC236}">
                <a16:creationId xmlns:a16="http://schemas.microsoft.com/office/drawing/2014/main" id="{3C95454C-2FEE-4F04-9A26-C699475BE16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667064" y="1800599"/>
            <a:ext cx="5051995" cy="512402"/>
          </a:xfrm>
        </p:spPr>
        <p:txBody>
          <a:bodyPr/>
          <a:lstStyle>
            <a:lvl1pPr marL="0" indent="0">
              <a:buNone/>
              <a:defRPr b="1">
                <a:latin typeface="Avenir Next LT Pro" pitchFamily="34"/>
              </a:defRPr>
            </a:lvl1pPr>
          </a:lstStyle>
          <a:p>
            <a:pPr lvl="0"/>
            <a:endParaRPr lang="it-IT"/>
          </a:p>
        </p:txBody>
      </p:sp>
      <p:sp>
        <p:nvSpPr>
          <p:cNvPr id="10" name="Google Shape;183;p18">
            <a:extLst>
              <a:ext uri="{FF2B5EF4-FFF2-40B4-BE49-F238E27FC236}">
                <a16:creationId xmlns:a16="http://schemas.microsoft.com/office/drawing/2014/main" id="{465ACC56-5520-4D31-9EB8-82EFDF2102F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2863" y="2313002"/>
            <a:ext cx="5051995" cy="3685598"/>
          </a:xfrm>
        </p:spPr>
        <p:txBody>
          <a:bodyPr/>
          <a:lstStyle>
            <a:lvl1pPr marL="365750" indent="-365750">
              <a:buSzPts val="1300"/>
              <a:defRPr>
                <a:latin typeface="Avenir Next LT Pro" pitchFamily="34"/>
              </a:defRPr>
            </a:lvl1pPr>
          </a:lstStyle>
          <a:p>
            <a:pPr lvl="0"/>
            <a:endParaRPr lang="it-IT"/>
          </a:p>
        </p:txBody>
      </p:sp>
      <p:sp>
        <p:nvSpPr>
          <p:cNvPr id="11" name="Google Shape;184;p18">
            <a:extLst>
              <a:ext uri="{FF2B5EF4-FFF2-40B4-BE49-F238E27FC236}">
                <a16:creationId xmlns:a16="http://schemas.microsoft.com/office/drawing/2014/main" id="{BD73BFBC-8AEE-4514-8B26-E0AD2B174F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67064" y="2313002"/>
            <a:ext cx="5051995" cy="3685598"/>
          </a:xfrm>
        </p:spPr>
        <p:txBody>
          <a:bodyPr/>
          <a:lstStyle>
            <a:lvl1pPr marL="365750" indent="-365750">
              <a:buSzPts val="1300"/>
              <a:defRPr>
                <a:latin typeface="Avenir Next LT Pro" pitchFamily="34"/>
              </a:defRPr>
            </a:lvl1pPr>
          </a:lstStyle>
          <a:p>
            <a:pPr lvl="0"/>
            <a:endParaRPr lang="it-IT"/>
          </a:p>
        </p:txBody>
      </p:sp>
      <p:cxnSp>
        <p:nvCxnSpPr>
          <p:cNvPr id="12" name="Google Shape;185;p18">
            <a:extLst>
              <a:ext uri="{FF2B5EF4-FFF2-40B4-BE49-F238E27FC236}">
                <a16:creationId xmlns:a16="http://schemas.microsoft.com/office/drawing/2014/main" id="{456715D5-646D-4C9F-BDB8-D4BF2E53E3A9}"/>
              </a:ext>
            </a:extLst>
          </p:cNvPr>
          <p:cNvCxnSpPr/>
          <p:nvPr/>
        </p:nvCxnSpPr>
        <p:spPr>
          <a:xfrm>
            <a:off x="457364" y="2249012"/>
            <a:ext cx="5102407" cy="0"/>
          </a:xfrm>
          <a:prstGeom prst="straightConnector1">
            <a:avLst/>
          </a:prstGeom>
          <a:noFill/>
          <a:ln w="9528" cap="flat">
            <a:solidFill>
              <a:srgbClr val="333333"/>
            </a:solidFill>
            <a:prstDash val="solid"/>
            <a:round/>
          </a:ln>
        </p:spPr>
      </p:cxnSp>
      <p:cxnSp>
        <p:nvCxnSpPr>
          <p:cNvPr id="13" name="Google Shape;186;p18">
            <a:extLst>
              <a:ext uri="{FF2B5EF4-FFF2-40B4-BE49-F238E27FC236}">
                <a16:creationId xmlns:a16="http://schemas.microsoft.com/office/drawing/2014/main" id="{E4A1F86D-83A4-4EA1-A10D-611114DD14FA}"/>
              </a:ext>
            </a:extLst>
          </p:cNvPr>
          <p:cNvCxnSpPr/>
          <p:nvPr/>
        </p:nvCxnSpPr>
        <p:spPr>
          <a:xfrm>
            <a:off x="6648785" y="2249012"/>
            <a:ext cx="5102398" cy="0"/>
          </a:xfrm>
          <a:prstGeom prst="straightConnector1">
            <a:avLst/>
          </a:prstGeom>
          <a:noFill/>
          <a:ln w="9528" cap="flat">
            <a:solidFill>
              <a:srgbClr val="333333"/>
            </a:solidFill>
            <a:prstDash val="solid"/>
            <a:round/>
          </a:ln>
        </p:spPr>
      </p:cxn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08667E28-DBE4-4966-9F72-7DBB633E3B50}"/>
              </a:ext>
            </a:extLst>
          </p:cNvPr>
          <p:cNvSpPr txBox="1"/>
          <p:nvPr/>
        </p:nvSpPr>
        <p:spPr>
          <a:xfrm>
            <a:off x="8976070" y="6412495"/>
            <a:ext cx="2743200" cy="3661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60963" rIns="0" bIns="60963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DF6E7E-F2BF-487A-9029-63711802AC19}" type="slidenum">
              <a:t>‹#›</a:t>
            </a:fld>
            <a:endParaRPr lang="en-PH" sz="1333" b="0" i="0" u="none" strike="noStrike" kern="1200" cap="none" spc="0" baseline="0">
              <a:solidFill>
                <a:srgbClr val="000000"/>
              </a:solidFill>
              <a:uFillTx/>
              <a:latin typeface="Avenir Next LT Pro" pitchFamily="34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06396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white">
  <p:cSld name="Cover - white">
    <p:bg>
      <p:bgPr>
        <a:solidFill>
          <a:srgbClr val="FFFFFF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857"/>
            <a:ext cx="12191993" cy="685628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472867" y="1463900"/>
            <a:ext cx="7428400" cy="2325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  <a:defRPr sz="4800" b="1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472867" y="3737067"/>
            <a:ext cx="7428400" cy="105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ontserrat"/>
              <a:buNone/>
              <a:defRPr sz="2400">
                <a:solidFill>
                  <a:schemeClr val="accent5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pic>
        <p:nvPicPr>
          <p:cNvPr id="48" name="Google Shape;4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857" y="605219"/>
            <a:ext cx="2286000" cy="52884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>
            <a:off x="472867" y="6621800"/>
            <a:ext cx="67520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67" dirty="0">
                <a:solidFill>
                  <a:srgbClr val="888888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  <a:t>© 2022 Nielsen Consumer LLC. All Rights Reserved.</a:t>
            </a:r>
            <a:endParaRPr sz="667" i="0" u="none" strike="noStrike" cap="none" dirty="0">
              <a:solidFill>
                <a:srgbClr val="888888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2"/>
          </p:nvPr>
        </p:nvSpPr>
        <p:spPr>
          <a:xfrm>
            <a:off x="472867" y="5106800"/>
            <a:ext cx="5669200" cy="410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600" b="1">
                <a:solidFill>
                  <a:schemeClr val="accent5"/>
                </a:solidFill>
                <a:latin typeface="Montserrat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 b="1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 b="1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 b="1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 b="1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 b="1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 b="1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 b="1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 b="1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3"/>
          </p:nvPr>
        </p:nvSpPr>
        <p:spPr>
          <a:xfrm>
            <a:off x="472867" y="5313600"/>
            <a:ext cx="5669200" cy="410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600">
                <a:solidFill>
                  <a:schemeClr val="accent5"/>
                </a:solidFill>
                <a:latin typeface="Montserrat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 b="1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 b="1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 b="1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 b="1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 b="1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 b="1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 b="1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400" b="1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4"/>
          </p:nvPr>
        </p:nvSpPr>
        <p:spPr>
          <a:xfrm>
            <a:off x="472867" y="5965900"/>
            <a:ext cx="5669200" cy="410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333">
                <a:solidFill>
                  <a:schemeClr val="accent5"/>
                </a:solidFill>
                <a:latin typeface="Montserrat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333" b="1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b="1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b="1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b="1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b="1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b="1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b="1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b="1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644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title/body text">
  <p:cSld name="Inside - Black/title/body text">
    <p:bg>
      <p:bgPr>
        <a:solidFill>
          <a:srgbClr val="000000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2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" y="857"/>
            <a:ext cx="12191993" cy="685628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2"/>
          <p:cNvSpPr txBox="1">
            <a:spLocks noGrp="1"/>
          </p:cNvSpPr>
          <p:nvPr>
            <p:ph type="title"/>
          </p:nvPr>
        </p:nvSpPr>
        <p:spPr>
          <a:xfrm>
            <a:off x="472867" y="390167"/>
            <a:ext cx="11246400" cy="524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body" idx="1"/>
          </p:nvPr>
        </p:nvSpPr>
        <p:spPr>
          <a:xfrm>
            <a:off x="472867" y="1536633"/>
            <a:ext cx="11246400" cy="4555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■"/>
              <a:defRPr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⎼"/>
              <a:defRPr>
                <a:solidFill>
                  <a:srgbClr val="FFFFFF"/>
                </a:solidFill>
              </a:defRPr>
            </a:lvl2pPr>
            <a:lvl3pPr marL="1828754" lvl="2" indent="-38945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3pPr>
            <a:lvl4pPr marL="2438339" lvl="3" indent="-38945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>
                <a:solidFill>
                  <a:srgbClr val="FFFFFF"/>
                </a:solidFill>
              </a:defRPr>
            </a:lvl4pPr>
            <a:lvl5pPr marL="3047924" lvl="4" indent="-38945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⎼"/>
              <a:defRPr>
                <a:solidFill>
                  <a:srgbClr val="FFFFFF"/>
                </a:solidFill>
              </a:defRPr>
            </a:lvl5pPr>
            <a:lvl6pPr marL="3657509" lvl="5" indent="-38945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6pPr>
            <a:lvl7pPr marL="4267093" lvl="6" indent="-38945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>
                <a:solidFill>
                  <a:srgbClr val="FFFFFF"/>
                </a:solidFill>
              </a:defRPr>
            </a:lvl7pPr>
            <a:lvl8pPr marL="4876678" lvl="7" indent="-38945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⎼"/>
              <a:defRPr>
                <a:solidFill>
                  <a:srgbClr val="FFFFFF"/>
                </a:solidFill>
              </a:defRPr>
            </a:lvl8pPr>
            <a:lvl9pPr marL="5486263" lvl="8" indent="-389457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2"/>
          <p:cNvSpPr/>
          <p:nvPr/>
        </p:nvSpPr>
        <p:spPr>
          <a:xfrm>
            <a:off x="472867" y="6621800"/>
            <a:ext cx="67520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67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667" i="0" u="none" strike="noStrike" cap="none">
              <a:solidFill>
                <a:srgbClr val="888888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7" name="Google Shape;117;p12"/>
          <p:cNvSpPr txBox="1">
            <a:spLocks noGrp="1"/>
          </p:cNvSpPr>
          <p:nvPr>
            <p:ph type="subTitle" idx="2"/>
          </p:nvPr>
        </p:nvSpPr>
        <p:spPr>
          <a:xfrm>
            <a:off x="472867" y="827400"/>
            <a:ext cx="11246400" cy="51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>
            <a:off x="11195011" y="633318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 rtl="0">
              <a:buNone/>
              <a:defRPr sz="1333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 rtl="0">
              <a:buNone/>
              <a:defRPr sz="1333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 rtl="0">
              <a:buNone/>
              <a:defRPr sz="1333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 rtl="0">
              <a:buNone/>
              <a:defRPr sz="1333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 rtl="0">
              <a:buNone/>
              <a:defRPr sz="1333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 rtl="0">
              <a:buNone/>
              <a:defRPr sz="1333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 rtl="0">
              <a:buNone/>
              <a:defRPr sz="1333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 rtl="0">
              <a:buNone/>
              <a:defRPr sz="1333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19" name="Google Shape;119;p12"/>
          <p:cNvSpPr txBox="1">
            <a:spLocks noGrp="1"/>
          </p:cNvSpPr>
          <p:nvPr>
            <p:ph type="subTitle" idx="3"/>
          </p:nvPr>
        </p:nvSpPr>
        <p:spPr>
          <a:xfrm>
            <a:off x="472867" y="6476016"/>
            <a:ext cx="10878800" cy="246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120" name="Google Shape;12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1834"/>
            <a:ext cx="472867" cy="474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70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White/photo">
  <p:cSld name="Divider - White/photo">
    <p:bg>
      <p:bgPr>
        <a:solidFill>
          <a:srgbClr val="000000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/>
          <p:nvPr/>
        </p:nvSpPr>
        <p:spPr>
          <a:xfrm>
            <a:off x="6088700" y="3467667"/>
            <a:ext cx="3389200" cy="33896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8"/>
          <p:cNvSpPr/>
          <p:nvPr/>
        </p:nvSpPr>
        <p:spPr>
          <a:xfrm rot="10800000">
            <a:off x="2604167" y="-31700"/>
            <a:ext cx="3479600" cy="3480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8"/>
          <p:cNvSpPr txBox="1">
            <a:spLocks noGrp="1"/>
          </p:cNvSpPr>
          <p:nvPr>
            <p:ph type="sldNum" idx="12"/>
          </p:nvPr>
        </p:nvSpPr>
        <p:spPr>
          <a:xfrm>
            <a:off x="11195011" y="633318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chemeClr val="bg1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 Light"/>
              </a:defRPr>
            </a:lvl1pPr>
            <a:lvl2pPr lvl="1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50" name="Google Shape;250;p28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834"/>
            <a:ext cx="472867" cy="47459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 txBox="1">
            <a:spLocks noGrp="1"/>
          </p:cNvSpPr>
          <p:nvPr>
            <p:ph type="ctrTitle"/>
          </p:nvPr>
        </p:nvSpPr>
        <p:spPr>
          <a:xfrm>
            <a:off x="472867" y="2159467"/>
            <a:ext cx="5255200" cy="2104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4000" b="1">
                <a:solidFill>
                  <a:schemeClr val="bg1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252" name="Google Shape;252;p28"/>
          <p:cNvSpPr/>
          <p:nvPr/>
        </p:nvSpPr>
        <p:spPr>
          <a:xfrm rot="10800000">
            <a:off x="8763933" y="-31700"/>
            <a:ext cx="3479600" cy="3480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8"/>
          <p:cNvSpPr/>
          <p:nvPr/>
        </p:nvSpPr>
        <p:spPr>
          <a:xfrm>
            <a:off x="0" y="3519173"/>
            <a:ext cx="3337600" cy="3338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8"/>
          <p:cNvSpPr/>
          <p:nvPr/>
        </p:nvSpPr>
        <p:spPr>
          <a:xfrm>
            <a:off x="472867" y="6621800"/>
            <a:ext cx="67520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67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it-IT" sz="667" dirty="0" err="1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667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667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951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photo right column">
  <p:cSld name="Inside - White/photo right column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/>
          <p:nvPr/>
        </p:nvSpPr>
        <p:spPr>
          <a:xfrm>
            <a:off x="8764467" y="-533"/>
            <a:ext cx="3431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Image placeholder</a:t>
            </a:r>
            <a:endParaRPr sz="240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24"/>
          <p:cNvSpPr/>
          <p:nvPr/>
        </p:nvSpPr>
        <p:spPr>
          <a:xfrm>
            <a:off x="472867" y="6621800"/>
            <a:ext cx="67520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67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2022 </a:t>
            </a:r>
            <a:r>
              <a:rPr lang="it-IT" sz="667" dirty="0" err="1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667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667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40" name="Google Shape;24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1834"/>
            <a:ext cx="472867" cy="47459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4"/>
          <p:cNvSpPr txBox="1">
            <a:spLocks noGrp="1"/>
          </p:cNvSpPr>
          <p:nvPr>
            <p:ph type="subTitle" idx="1"/>
          </p:nvPr>
        </p:nvSpPr>
        <p:spPr>
          <a:xfrm>
            <a:off x="472867" y="6476016"/>
            <a:ext cx="10878800" cy="246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tabLst/>
              <a:defRPr sz="8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242" name="Google Shape;242;p24"/>
          <p:cNvSpPr txBox="1">
            <a:spLocks noGrp="1"/>
          </p:cNvSpPr>
          <p:nvPr>
            <p:ph type="title"/>
          </p:nvPr>
        </p:nvSpPr>
        <p:spPr>
          <a:xfrm>
            <a:off x="472867" y="390167"/>
            <a:ext cx="7868000" cy="524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sp>
        <p:nvSpPr>
          <p:cNvPr id="243" name="Google Shape;243;p24"/>
          <p:cNvSpPr txBox="1">
            <a:spLocks noGrp="1"/>
          </p:cNvSpPr>
          <p:nvPr>
            <p:ph type="subTitle" idx="2"/>
          </p:nvPr>
        </p:nvSpPr>
        <p:spPr>
          <a:xfrm>
            <a:off x="472867" y="827400"/>
            <a:ext cx="7868000" cy="51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20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9942EC37-1ADE-49FC-8633-65FFB1CA7300}"/>
              </a:ext>
            </a:extLst>
          </p:cNvPr>
          <p:cNvSpPr txBox="1">
            <a:spLocks/>
          </p:cNvSpPr>
          <p:nvPr userDrawn="1"/>
        </p:nvSpPr>
        <p:spPr>
          <a:xfrm>
            <a:off x="8976067" y="6412498"/>
            <a:ext cx="2743200" cy="366183"/>
          </a:xfrm>
          <a:prstGeom prst="rect">
            <a:avLst/>
          </a:prstGeom>
        </p:spPr>
        <p:txBody>
          <a:bodyPr vert="horz" lIns="0" tIns="60960" rIns="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z="1333" smtClean="0">
                <a:solidFill>
                  <a:schemeClr val="tx1"/>
                </a:solidFill>
              </a:rPr>
              <a:pPr/>
              <a:t>‹#›</a:t>
            </a:fld>
            <a:endParaRPr lang="en-PH" sz="133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2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title/body text" userDrawn="1">
  <p:cSld name="Inside - White/title/body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857"/>
            <a:ext cx="12191993" cy="685628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 txBox="1">
            <a:spLocks noGrp="1"/>
          </p:cNvSpPr>
          <p:nvPr>
            <p:ph type="title"/>
          </p:nvPr>
        </p:nvSpPr>
        <p:spPr>
          <a:xfrm>
            <a:off x="472867" y="390167"/>
            <a:ext cx="11246400" cy="524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96" name="Google Shape;96;p10"/>
          <p:cNvSpPr txBox="1">
            <a:spLocks noGrp="1"/>
          </p:cNvSpPr>
          <p:nvPr>
            <p:ph type="body" idx="1"/>
          </p:nvPr>
        </p:nvSpPr>
        <p:spPr>
          <a:xfrm>
            <a:off x="472867" y="1536633"/>
            <a:ext cx="11246400" cy="4555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65751" lvl="0" indent="-365751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>
                <a:latin typeface="Avenir Next LT Pro" panose="020B0504020202020204" pitchFamily="34" charset="0"/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⎼"/>
              <a:defRPr/>
            </a:lvl2pPr>
            <a:lvl3pPr marL="1828754" lvl="2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/>
            </a:lvl3pPr>
            <a:lvl4pPr marL="2438339" lvl="3" indent="-389457" rtl="0">
              <a:spcBef>
                <a:spcPts val="2133"/>
              </a:spcBef>
              <a:spcAft>
                <a:spcPts val="0"/>
              </a:spcAft>
              <a:buSzPts val="1000"/>
              <a:buChar char="■"/>
              <a:defRPr/>
            </a:lvl4pPr>
            <a:lvl5pPr marL="3047924" lvl="4" indent="-389457" rtl="0">
              <a:spcBef>
                <a:spcPts val="2133"/>
              </a:spcBef>
              <a:spcAft>
                <a:spcPts val="0"/>
              </a:spcAft>
              <a:buSzPts val="1000"/>
              <a:buChar char="⎼"/>
              <a:defRPr/>
            </a:lvl5pPr>
            <a:lvl6pPr marL="3657509" lvl="5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/>
            </a:lvl6pPr>
            <a:lvl7pPr marL="4267093" lvl="6" indent="-389457" rtl="0">
              <a:spcBef>
                <a:spcPts val="2133"/>
              </a:spcBef>
              <a:spcAft>
                <a:spcPts val="0"/>
              </a:spcAft>
              <a:buSzPts val="1000"/>
              <a:buChar char="■"/>
              <a:defRPr/>
            </a:lvl7pPr>
            <a:lvl8pPr marL="4876678" lvl="7" indent="-389457" rtl="0">
              <a:spcBef>
                <a:spcPts val="2133"/>
              </a:spcBef>
              <a:spcAft>
                <a:spcPts val="0"/>
              </a:spcAft>
              <a:buSzPts val="1000"/>
              <a:buChar char="⎼"/>
              <a:defRPr/>
            </a:lvl8pPr>
            <a:lvl9pPr marL="5486263" lvl="8" indent="-389457" rtl="0">
              <a:spcBef>
                <a:spcPts val="2133"/>
              </a:spcBef>
              <a:spcAft>
                <a:spcPts val="2133"/>
              </a:spcAft>
              <a:buSzPts val="1000"/>
              <a:buChar char="○"/>
              <a:defRPr/>
            </a:lvl9pPr>
          </a:lstStyle>
          <a:p>
            <a:endParaRPr dirty="0"/>
          </a:p>
        </p:txBody>
      </p:sp>
      <p:sp>
        <p:nvSpPr>
          <p:cNvPr id="97" name="Google Shape;97;p10"/>
          <p:cNvSpPr/>
          <p:nvPr/>
        </p:nvSpPr>
        <p:spPr>
          <a:xfrm>
            <a:off x="472867" y="6621800"/>
            <a:ext cx="67520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67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2022 </a:t>
            </a:r>
            <a:r>
              <a:rPr lang="it-IT" sz="667" dirty="0" err="1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667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667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8" name="Google Shape;98;p10"/>
          <p:cNvSpPr txBox="1">
            <a:spLocks noGrp="1"/>
          </p:cNvSpPr>
          <p:nvPr>
            <p:ph type="subTitle" idx="2"/>
          </p:nvPr>
        </p:nvSpPr>
        <p:spPr>
          <a:xfrm>
            <a:off x="472867" y="827400"/>
            <a:ext cx="11246400" cy="51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20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00" name="Google Shape;100;p10"/>
          <p:cNvSpPr txBox="1">
            <a:spLocks noGrp="1"/>
          </p:cNvSpPr>
          <p:nvPr>
            <p:ph type="subTitle" idx="3"/>
          </p:nvPr>
        </p:nvSpPr>
        <p:spPr>
          <a:xfrm>
            <a:off x="472867" y="6476016"/>
            <a:ext cx="10878800" cy="246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01" name="Google Shape;10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1834"/>
            <a:ext cx="472867" cy="4745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66F27154-6590-4E08-9603-09EDBFC939DB}"/>
              </a:ext>
            </a:extLst>
          </p:cNvPr>
          <p:cNvSpPr txBox="1">
            <a:spLocks/>
          </p:cNvSpPr>
          <p:nvPr userDrawn="1"/>
        </p:nvSpPr>
        <p:spPr>
          <a:xfrm>
            <a:off x="8976067" y="6412498"/>
            <a:ext cx="2743200" cy="366183"/>
          </a:xfrm>
          <a:prstGeom prst="rect">
            <a:avLst/>
          </a:prstGeom>
        </p:spPr>
        <p:txBody>
          <a:bodyPr vert="horz" lIns="0" tIns="60960" rIns="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z="1333" smtClean="0">
                <a:solidFill>
                  <a:schemeClr val="tx1"/>
                </a:solidFill>
              </a:rPr>
              <a:pPr/>
              <a:t>‹#›</a:t>
            </a:fld>
            <a:endParaRPr lang="en-PH" sz="133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8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vider_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19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grey">
  <p:cSld name="Inside - White/gre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8" y="1"/>
            <a:ext cx="1218658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8"/>
          <p:cNvSpPr/>
          <p:nvPr/>
        </p:nvSpPr>
        <p:spPr>
          <a:xfrm>
            <a:off x="472867" y="6621800"/>
            <a:ext cx="67520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67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2022 </a:t>
            </a:r>
            <a:r>
              <a:rPr lang="it-IT" sz="667" dirty="0" err="1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667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667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7" name="Google Shape;177;p18"/>
          <p:cNvSpPr txBox="1">
            <a:spLocks noGrp="1"/>
          </p:cNvSpPr>
          <p:nvPr>
            <p:ph type="subTitle" idx="1"/>
          </p:nvPr>
        </p:nvSpPr>
        <p:spPr>
          <a:xfrm>
            <a:off x="472867" y="6476016"/>
            <a:ext cx="10878800" cy="246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178" name="Google Shape;17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1834"/>
            <a:ext cx="472867" cy="47459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472867" y="390167"/>
            <a:ext cx="11246400" cy="524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2"/>
          </p:nvPr>
        </p:nvSpPr>
        <p:spPr>
          <a:xfrm>
            <a:off x="472867" y="827400"/>
            <a:ext cx="11246400" cy="51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20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3"/>
          </p:nvPr>
        </p:nvSpPr>
        <p:spPr>
          <a:xfrm>
            <a:off x="472867" y="1800600"/>
            <a:ext cx="5052000" cy="51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 b="1"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subTitle" idx="4"/>
          </p:nvPr>
        </p:nvSpPr>
        <p:spPr>
          <a:xfrm>
            <a:off x="6667067" y="1800600"/>
            <a:ext cx="5052000" cy="51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 b="1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body" idx="5"/>
          </p:nvPr>
        </p:nvSpPr>
        <p:spPr>
          <a:xfrm>
            <a:off x="472867" y="2313000"/>
            <a:ext cx="5052000" cy="3685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65751" lvl="0" indent="-365751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>
                <a:latin typeface="Avenir Next LT Pro" panose="020B0504020202020204" pitchFamily="34" charset="0"/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⎼"/>
              <a:defRPr/>
            </a:lvl2pPr>
            <a:lvl3pPr marL="1828754" lvl="2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/>
            </a:lvl3pPr>
            <a:lvl4pPr marL="2438339" lvl="3" indent="-389457" rtl="0">
              <a:spcBef>
                <a:spcPts val="2133"/>
              </a:spcBef>
              <a:spcAft>
                <a:spcPts val="0"/>
              </a:spcAft>
              <a:buSzPts val="1000"/>
              <a:buChar char="■"/>
              <a:defRPr/>
            </a:lvl4pPr>
            <a:lvl5pPr marL="3047924" lvl="4" indent="-389457" rtl="0">
              <a:spcBef>
                <a:spcPts val="2133"/>
              </a:spcBef>
              <a:spcAft>
                <a:spcPts val="0"/>
              </a:spcAft>
              <a:buSzPts val="1000"/>
              <a:buChar char="⎼"/>
              <a:defRPr/>
            </a:lvl5pPr>
            <a:lvl6pPr marL="3657509" lvl="5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/>
            </a:lvl6pPr>
            <a:lvl7pPr marL="4267093" lvl="6" indent="-389457" rtl="0">
              <a:spcBef>
                <a:spcPts val="2133"/>
              </a:spcBef>
              <a:spcAft>
                <a:spcPts val="0"/>
              </a:spcAft>
              <a:buSzPts val="1000"/>
              <a:buChar char="■"/>
              <a:defRPr/>
            </a:lvl7pPr>
            <a:lvl8pPr marL="4876678" lvl="7" indent="-389457" rtl="0">
              <a:spcBef>
                <a:spcPts val="2133"/>
              </a:spcBef>
              <a:spcAft>
                <a:spcPts val="0"/>
              </a:spcAft>
              <a:buSzPts val="1000"/>
              <a:buChar char="⎼"/>
              <a:defRPr/>
            </a:lvl8pPr>
            <a:lvl9pPr marL="5486263" lvl="8" indent="-389457" rtl="0">
              <a:spcBef>
                <a:spcPts val="2133"/>
              </a:spcBef>
              <a:spcAft>
                <a:spcPts val="2133"/>
              </a:spcAft>
              <a:buSzPts val="1000"/>
              <a:buChar char="○"/>
              <a:defRPr/>
            </a:lvl9pPr>
          </a:lstStyle>
          <a:p>
            <a:endParaRPr dirty="0"/>
          </a:p>
        </p:txBody>
      </p:sp>
      <p:sp>
        <p:nvSpPr>
          <p:cNvPr id="184" name="Google Shape;184;p18"/>
          <p:cNvSpPr txBox="1">
            <a:spLocks noGrp="1"/>
          </p:cNvSpPr>
          <p:nvPr>
            <p:ph type="body" idx="6"/>
          </p:nvPr>
        </p:nvSpPr>
        <p:spPr>
          <a:xfrm>
            <a:off x="6667067" y="2313000"/>
            <a:ext cx="5052000" cy="3685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65751" lvl="0" indent="-365751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>
                <a:latin typeface="Avenir Next LT Pro" panose="020B0504020202020204" pitchFamily="34" charset="0"/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⎼"/>
              <a:defRPr/>
            </a:lvl2pPr>
            <a:lvl3pPr marL="1828754" lvl="2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/>
            </a:lvl3pPr>
            <a:lvl4pPr marL="2438339" lvl="3" indent="-389457" rtl="0">
              <a:spcBef>
                <a:spcPts val="2133"/>
              </a:spcBef>
              <a:spcAft>
                <a:spcPts val="0"/>
              </a:spcAft>
              <a:buSzPts val="1000"/>
              <a:buChar char="■"/>
              <a:defRPr/>
            </a:lvl4pPr>
            <a:lvl5pPr marL="3047924" lvl="4" indent="-389457" rtl="0">
              <a:spcBef>
                <a:spcPts val="2133"/>
              </a:spcBef>
              <a:spcAft>
                <a:spcPts val="0"/>
              </a:spcAft>
              <a:buSzPts val="1000"/>
              <a:buChar char="⎼"/>
              <a:defRPr/>
            </a:lvl5pPr>
            <a:lvl6pPr marL="3657509" lvl="5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/>
            </a:lvl6pPr>
            <a:lvl7pPr marL="4267093" lvl="6" indent="-389457" rtl="0">
              <a:spcBef>
                <a:spcPts val="2133"/>
              </a:spcBef>
              <a:spcAft>
                <a:spcPts val="0"/>
              </a:spcAft>
              <a:buSzPts val="1000"/>
              <a:buChar char="■"/>
              <a:defRPr/>
            </a:lvl7pPr>
            <a:lvl8pPr marL="4876678" lvl="7" indent="-389457" rtl="0">
              <a:spcBef>
                <a:spcPts val="2133"/>
              </a:spcBef>
              <a:spcAft>
                <a:spcPts val="0"/>
              </a:spcAft>
              <a:buSzPts val="1000"/>
              <a:buChar char="⎼"/>
              <a:defRPr/>
            </a:lvl8pPr>
            <a:lvl9pPr marL="5486263" lvl="8" indent="-389457" rtl="0">
              <a:spcBef>
                <a:spcPts val="2133"/>
              </a:spcBef>
              <a:spcAft>
                <a:spcPts val="2133"/>
              </a:spcAft>
              <a:buSzPts val="1000"/>
              <a:buChar char="○"/>
              <a:defRPr/>
            </a:lvl9pPr>
          </a:lstStyle>
          <a:p>
            <a:endParaRPr/>
          </a:p>
        </p:txBody>
      </p:sp>
      <p:cxnSp>
        <p:nvCxnSpPr>
          <p:cNvPr id="185" name="Google Shape;185;p18"/>
          <p:cNvCxnSpPr/>
          <p:nvPr/>
        </p:nvCxnSpPr>
        <p:spPr>
          <a:xfrm>
            <a:off x="457369" y="2249012"/>
            <a:ext cx="510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8"/>
          <p:cNvCxnSpPr/>
          <p:nvPr/>
        </p:nvCxnSpPr>
        <p:spPr>
          <a:xfrm>
            <a:off x="6648781" y="2249012"/>
            <a:ext cx="510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C771A2F8-0435-4246-BBD2-08385B9EB3EF}"/>
              </a:ext>
            </a:extLst>
          </p:cNvPr>
          <p:cNvSpPr txBox="1">
            <a:spLocks/>
          </p:cNvSpPr>
          <p:nvPr userDrawn="1"/>
        </p:nvSpPr>
        <p:spPr>
          <a:xfrm>
            <a:off x="8976067" y="6412498"/>
            <a:ext cx="2743200" cy="366183"/>
          </a:xfrm>
          <a:prstGeom prst="rect">
            <a:avLst/>
          </a:prstGeom>
        </p:spPr>
        <p:txBody>
          <a:bodyPr vert="horz" lIns="0" tIns="60960" rIns="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z="1333" smtClean="0">
                <a:solidFill>
                  <a:schemeClr val="tx1"/>
                </a:solidFill>
              </a:rPr>
              <a:pPr/>
              <a:t>‹#›</a:t>
            </a:fld>
            <a:endParaRPr lang="en-PH" sz="133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8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sidebar">
  <p:cSld name="Inside - White/sidebar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37058" y="-47746"/>
            <a:ext cx="3486767" cy="694780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2"/>
          <p:cNvSpPr/>
          <p:nvPr/>
        </p:nvSpPr>
        <p:spPr>
          <a:xfrm>
            <a:off x="8738248" y="5147657"/>
            <a:ext cx="1739600" cy="17392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2"/>
          <p:cNvSpPr/>
          <p:nvPr/>
        </p:nvSpPr>
        <p:spPr>
          <a:xfrm>
            <a:off x="472867" y="6621800"/>
            <a:ext cx="67520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67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2022 </a:t>
            </a:r>
            <a:r>
              <a:rPr lang="it-IT" sz="667" dirty="0" err="1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667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667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1834"/>
            <a:ext cx="472867" cy="47459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2"/>
          <p:cNvSpPr txBox="1">
            <a:spLocks noGrp="1"/>
          </p:cNvSpPr>
          <p:nvPr>
            <p:ph type="subTitle" idx="1"/>
          </p:nvPr>
        </p:nvSpPr>
        <p:spPr>
          <a:xfrm>
            <a:off x="472867" y="6476016"/>
            <a:ext cx="10878800" cy="246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223" name="Google Shape;223;p22"/>
          <p:cNvSpPr txBox="1">
            <a:spLocks noGrp="1"/>
          </p:cNvSpPr>
          <p:nvPr>
            <p:ph type="title"/>
          </p:nvPr>
        </p:nvSpPr>
        <p:spPr>
          <a:xfrm>
            <a:off x="472867" y="390167"/>
            <a:ext cx="11246400" cy="524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225" name="Google Shape;225;p22"/>
          <p:cNvSpPr txBox="1">
            <a:spLocks noGrp="1"/>
          </p:cNvSpPr>
          <p:nvPr>
            <p:ph type="ctrTitle" idx="2"/>
          </p:nvPr>
        </p:nvSpPr>
        <p:spPr>
          <a:xfrm>
            <a:off x="8999433" y="2972333"/>
            <a:ext cx="2927200" cy="2104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  <a:defRPr sz="4000" b="1">
                <a:solidFill>
                  <a:srgbClr val="000000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782AB01-90B4-42AE-8627-734929595EAB}"/>
              </a:ext>
            </a:extLst>
          </p:cNvPr>
          <p:cNvSpPr txBox="1">
            <a:spLocks/>
          </p:cNvSpPr>
          <p:nvPr userDrawn="1"/>
        </p:nvSpPr>
        <p:spPr>
          <a:xfrm>
            <a:off x="8976067" y="6412498"/>
            <a:ext cx="2743200" cy="366183"/>
          </a:xfrm>
          <a:prstGeom prst="rect">
            <a:avLst/>
          </a:prstGeom>
        </p:spPr>
        <p:txBody>
          <a:bodyPr vert="horz" lIns="0" tIns="60960" rIns="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z="1333" smtClean="0">
                <a:solidFill>
                  <a:schemeClr val="tx1"/>
                </a:solidFill>
              </a:rPr>
              <a:pPr/>
              <a:t>‹#›</a:t>
            </a:fld>
            <a:endParaRPr lang="en-PH" sz="133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5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- white">
  <p:cSld name="End slide - white">
    <p:bg>
      <p:bgPr>
        <a:solidFill>
          <a:srgbClr val="FFFFFF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5" y="1"/>
            <a:ext cx="1218963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9"/>
          <p:cNvSpPr/>
          <p:nvPr/>
        </p:nvSpPr>
        <p:spPr>
          <a:xfrm>
            <a:off x="472867" y="6621800"/>
            <a:ext cx="67520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67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2022 </a:t>
            </a:r>
            <a:r>
              <a:rPr lang="it-IT" sz="667" dirty="0" err="1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667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667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67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67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51" name="Google Shape;351;p39"/>
          <p:cNvSpPr txBox="1">
            <a:spLocks noGrp="1"/>
          </p:cNvSpPr>
          <p:nvPr>
            <p:ph type="subTitle" idx="1"/>
          </p:nvPr>
        </p:nvSpPr>
        <p:spPr>
          <a:xfrm>
            <a:off x="472867" y="4407300"/>
            <a:ext cx="3621600" cy="410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 sz="1600" b="1">
                <a:solidFill>
                  <a:srgbClr val="666666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b="1">
                <a:solidFill>
                  <a:srgbClr val="66666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b="1">
                <a:solidFill>
                  <a:srgbClr val="66666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b="1">
                <a:solidFill>
                  <a:srgbClr val="66666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b="1">
                <a:solidFill>
                  <a:srgbClr val="66666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b="1">
                <a:solidFill>
                  <a:srgbClr val="66666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b="1">
                <a:solidFill>
                  <a:srgbClr val="66666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b="1">
                <a:solidFill>
                  <a:srgbClr val="66666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b="1">
                <a:solidFill>
                  <a:srgbClr val="666666"/>
                </a:solidFill>
              </a:defRPr>
            </a:lvl9pPr>
          </a:lstStyle>
          <a:p>
            <a:endParaRPr dirty="0"/>
          </a:p>
        </p:txBody>
      </p:sp>
      <p:sp>
        <p:nvSpPr>
          <p:cNvPr id="352" name="Google Shape;352;p39"/>
          <p:cNvSpPr txBox="1">
            <a:spLocks noGrp="1"/>
          </p:cNvSpPr>
          <p:nvPr>
            <p:ph type="subTitle" idx="2"/>
          </p:nvPr>
        </p:nvSpPr>
        <p:spPr>
          <a:xfrm>
            <a:off x="472867" y="4614100"/>
            <a:ext cx="3621600" cy="410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 sz="1600">
                <a:solidFill>
                  <a:srgbClr val="666666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b="1">
                <a:solidFill>
                  <a:srgbClr val="66666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b="1">
                <a:solidFill>
                  <a:srgbClr val="66666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b="1">
                <a:solidFill>
                  <a:srgbClr val="66666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b="1">
                <a:solidFill>
                  <a:srgbClr val="66666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b="1">
                <a:solidFill>
                  <a:srgbClr val="66666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b="1">
                <a:solidFill>
                  <a:srgbClr val="66666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b="1">
                <a:solidFill>
                  <a:srgbClr val="66666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b="1">
                <a:solidFill>
                  <a:srgbClr val="666666"/>
                </a:solidFill>
              </a:defRPr>
            </a:lvl9pPr>
          </a:lstStyle>
          <a:p>
            <a:endParaRPr dirty="0"/>
          </a:p>
        </p:txBody>
      </p:sp>
      <p:pic>
        <p:nvPicPr>
          <p:cNvPr id="353" name="Google Shape;35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857" y="605219"/>
            <a:ext cx="2286000" cy="5288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4621E770-B622-484E-8B05-BA774171B7AB}"/>
              </a:ext>
            </a:extLst>
          </p:cNvPr>
          <p:cNvSpPr txBox="1">
            <a:spLocks/>
          </p:cNvSpPr>
          <p:nvPr userDrawn="1"/>
        </p:nvSpPr>
        <p:spPr>
          <a:xfrm>
            <a:off x="8976067" y="6412498"/>
            <a:ext cx="2743200" cy="366183"/>
          </a:xfrm>
          <a:prstGeom prst="rect">
            <a:avLst/>
          </a:prstGeom>
        </p:spPr>
        <p:txBody>
          <a:bodyPr vert="horz" lIns="0" tIns="60960" rIns="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z="1333" smtClean="0">
                <a:solidFill>
                  <a:schemeClr val="tx1"/>
                </a:solidFill>
              </a:rPr>
              <a:pPr/>
              <a:t>‹#›</a:t>
            </a:fld>
            <a:endParaRPr lang="en-PH" sz="133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9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92480" y="471311"/>
            <a:ext cx="10888896" cy="578556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792479" y="6373368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92480" y="1092201"/>
            <a:ext cx="10887456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76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2867" y="390167"/>
            <a:ext cx="11246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2867" y="1536633"/>
            <a:ext cx="11246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 sz="11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⎼"/>
              <a:defRPr sz="10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⎼"/>
              <a:defRPr sz="10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⎼"/>
              <a:defRPr sz="10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21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195011" y="6333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 Light"/>
              </a:defRPr>
            </a:lvl1pPr>
            <a:lvl2pPr lvl="1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528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4" r:id="rId8"/>
    <p:sldLayoutId id="2147483677" r:id="rId9"/>
    <p:sldLayoutId id="2147483683" r:id="rId10"/>
    <p:sldLayoutId id="2147483684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venir Next LT Pro" panose="020B0504020202020204" pitchFamily="34" charset="0"/>
          <a:ea typeface="Avenir Next LT Pro" panose="020B05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65751" marR="0" lvl="0" indent="-365751" algn="l" rtl="0">
        <a:lnSpc>
          <a:spcPct val="100000"/>
        </a:lnSpc>
        <a:spcBef>
          <a:spcPts val="0"/>
        </a:spcBef>
        <a:spcAft>
          <a:spcPts val="80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venir Next LT Pro" panose="020B0504020202020204" pitchFamily="34" charset="0"/>
          <a:ea typeface="Avenir Next LT Pro" panose="020B05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6"/>
          <p:cNvSpPr txBox="1">
            <a:spLocks noGrp="1"/>
          </p:cNvSpPr>
          <p:nvPr>
            <p:ph type="ctrTitle"/>
          </p:nvPr>
        </p:nvSpPr>
        <p:spPr>
          <a:xfrm>
            <a:off x="472867" y="1463900"/>
            <a:ext cx="10110466" cy="2325600"/>
          </a:xfrm>
          <a:prstGeom prst="rect">
            <a:avLst/>
          </a:prstGeom>
        </p:spPr>
        <p:txBody>
          <a:bodyPr spcFirstLastPara="1" wrap="square" lIns="0" tIns="121900" rIns="0" bIns="121900" anchor="b" anchorCtr="0">
            <a:noAutofit/>
          </a:bodyPr>
          <a:lstStyle/>
          <a:p>
            <a:r>
              <a:rPr lang="en" dirty="0"/>
              <a:t>I nuovi scenari di consumo</a:t>
            </a:r>
            <a:endParaRPr dirty="0"/>
          </a:p>
        </p:txBody>
      </p:sp>
      <p:cxnSp>
        <p:nvCxnSpPr>
          <p:cNvPr id="455" name="Google Shape;455;p46"/>
          <p:cNvCxnSpPr>
            <a:cxnSpLocks/>
          </p:cNvCxnSpPr>
          <p:nvPr/>
        </p:nvCxnSpPr>
        <p:spPr>
          <a:xfrm>
            <a:off x="3020817" y="3635988"/>
            <a:ext cx="5856194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8" name="Google Shape;458;p46"/>
          <p:cNvSpPr txBox="1">
            <a:spLocks noGrp="1"/>
          </p:cNvSpPr>
          <p:nvPr>
            <p:ph type="subTitle" idx="4"/>
          </p:nvPr>
        </p:nvSpPr>
        <p:spPr>
          <a:xfrm>
            <a:off x="472867" y="5965900"/>
            <a:ext cx="5669200" cy="410000"/>
          </a:xfrm>
          <a:prstGeom prst="rect">
            <a:avLst/>
          </a:prstGeom>
        </p:spPr>
        <p:txBody>
          <a:bodyPr spcFirstLastPara="1" wrap="square" lIns="0" tIns="121900" rIns="0" bIns="121900" anchor="t" anchorCtr="0">
            <a:noAutofit/>
          </a:bodyPr>
          <a:lstStyle/>
          <a:p>
            <a:r>
              <a:rPr lang="en" dirty="0"/>
              <a:t>Aggiornamento a Maggio 2022</a:t>
            </a:r>
            <a:endParaRPr dirty="0"/>
          </a:p>
        </p:txBody>
      </p:sp>
      <p:sp>
        <p:nvSpPr>
          <p:cNvPr id="460" name="Google Shape;460;p46"/>
          <p:cNvSpPr txBox="1">
            <a:spLocks noGrp="1"/>
          </p:cNvSpPr>
          <p:nvPr>
            <p:ph type="subTitle" idx="1"/>
          </p:nvPr>
        </p:nvSpPr>
        <p:spPr>
          <a:xfrm>
            <a:off x="472867" y="3737067"/>
            <a:ext cx="9911598" cy="815600"/>
          </a:xfrm>
          <a:prstGeom prst="rect">
            <a:avLst/>
          </a:prstGeom>
        </p:spPr>
        <p:txBody>
          <a:bodyPr spcFirstLastPara="1" wrap="square" lIns="0" tIns="121900" rIns="0" bIns="121900" anchor="t" anchorCtr="0">
            <a:noAutofit/>
          </a:bodyPr>
          <a:lstStyle/>
          <a:p>
            <a:r>
              <a:rPr lang="it-IT" dirty="0"/>
              <a:t>Inflazione, fine dello stato di emergenza e ruolo della GDO per un consumo sostenibile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68"/>
          <p:cNvSpPr txBox="1"/>
          <p:nvPr/>
        </p:nvSpPr>
        <p:spPr>
          <a:xfrm>
            <a:off x="472867" y="390167"/>
            <a:ext cx="11246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/>
          <a:p>
            <a:r>
              <a:rPr lang="en" sz="2400" b="1" dirty="0">
                <a:latin typeface="Avenir Next LT Pro" panose="020B0504020202020204" pitchFamily="34" charset="0"/>
                <a:cs typeface="Arial"/>
                <a:sym typeface="Montserrat"/>
              </a:rPr>
              <a:t>Previsioni 2022: le stime qualitative</a:t>
            </a:r>
            <a:endParaRPr sz="2400" b="1" dirty="0">
              <a:latin typeface="Avenir Next LT Pro" panose="020B0504020202020204" pitchFamily="34" charset="0"/>
              <a:cs typeface="Arial"/>
              <a:sym typeface="Montserrat"/>
            </a:endParaRPr>
          </a:p>
        </p:txBody>
      </p:sp>
      <p:sp>
        <p:nvSpPr>
          <p:cNvPr id="819" name="Google Shape;819;p68"/>
          <p:cNvSpPr txBox="1"/>
          <p:nvPr/>
        </p:nvSpPr>
        <p:spPr>
          <a:xfrm>
            <a:off x="475533" y="3044567"/>
            <a:ext cx="5473600" cy="249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304792" indent="-284472">
              <a:spcBef>
                <a:spcPts val="1333"/>
              </a:spcBef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it-IT" sz="16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La ripresa dei consumi fuori casa sarà frenata dalla riduzione del potere di acquisto delle famiglie? </a:t>
            </a:r>
          </a:p>
          <a:p>
            <a:pPr marL="304792" indent="-284472">
              <a:spcBef>
                <a:spcPts val="1333"/>
              </a:spcBef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it-IT" sz="16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La premiumizzazione del carrello e la polarizzazione delle scale prezzi avranno una battuta d’arresto?</a:t>
            </a:r>
          </a:p>
          <a:p>
            <a:pPr marL="304792" indent="-284472">
              <a:spcBef>
                <a:spcPts val="1333"/>
              </a:spcBef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it-IT" sz="16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La corsa del discount quando si arresterà?</a:t>
            </a:r>
          </a:p>
          <a:p>
            <a:pPr marL="304792" indent="-284472">
              <a:spcBef>
                <a:spcPts val="1333"/>
              </a:spcBef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it-IT" sz="16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Una volta passati gli aumenti di listino, è ipotizzabile un ritorno delle promozioni?</a:t>
            </a:r>
          </a:p>
          <a:p>
            <a:pPr marL="304792" indent="-284472">
              <a:spcBef>
                <a:spcPts val="1333"/>
              </a:spcBef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it-IT" sz="16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Come si riposizionerà la Private Label nel nuovo contesto?</a:t>
            </a:r>
          </a:p>
          <a:p>
            <a:pPr marL="304792" indent="-284472">
              <a:spcBef>
                <a:spcPts val="1333"/>
              </a:spcBef>
              <a:buClr>
                <a:schemeClr val="accent3"/>
              </a:buClr>
              <a:buSzPts val="1200"/>
              <a:buFont typeface="Montserrat"/>
              <a:buChar char="■"/>
            </a:pPr>
            <a:endParaRPr sz="1600" dirty="0">
              <a:solidFill>
                <a:schemeClr val="accent3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820" name="Google Shape;820;p68"/>
          <p:cNvCxnSpPr/>
          <p:nvPr/>
        </p:nvCxnSpPr>
        <p:spPr>
          <a:xfrm>
            <a:off x="451232" y="2946760"/>
            <a:ext cx="54980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2" name="Google Shape;822;p68"/>
          <p:cNvCxnSpPr/>
          <p:nvPr/>
        </p:nvCxnSpPr>
        <p:spPr>
          <a:xfrm>
            <a:off x="6221132" y="2946760"/>
            <a:ext cx="54980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25" name="Google Shape;82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5433" y="1773167"/>
            <a:ext cx="963168" cy="9631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646;p120">
            <a:extLst>
              <a:ext uri="{FF2B5EF4-FFF2-40B4-BE49-F238E27FC236}">
                <a16:creationId xmlns:a16="http://schemas.microsoft.com/office/drawing/2014/main" id="{C8957287-517E-4CB8-8605-AFE228D70999}"/>
              </a:ext>
            </a:extLst>
          </p:cNvPr>
          <p:cNvSpPr txBox="1">
            <a:spLocks/>
          </p:cNvSpPr>
          <p:nvPr/>
        </p:nvSpPr>
        <p:spPr>
          <a:xfrm>
            <a:off x="472866" y="827618"/>
            <a:ext cx="11486523" cy="512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⎼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■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⎼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■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⎼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Font typeface="Montserrat"/>
              <a:buNone/>
            </a:pPr>
            <a:r>
              <a:rPr lang="it-IT" sz="2000" kern="1200" dirty="0">
                <a:solidFill>
                  <a:schemeClr val="accent5"/>
                </a:solidFill>
                <a:latin typeface="Avenir Next LT Pro" panose="020B0504020202020204" pitchFamily="34" charset="0"/>
              </a:rPr>
              <a:t>Come l’inflazione modificherà il carrello della spesa delle famiglie italiane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6F56B1-A09C-4394-A0EF-016F4B63DF3D}"/>
              </a:ext>
            </a:extLst>
          </p:cNvPr>
          <p:cNvCxnSpPr/>
          <p:nvPr/>
        </p:nvCxnSpPr>
        <p:spPr>
          <a:xfrm>
            <a:off x="512373" y="884568"/>
            <a:ext cx="13938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819;p68">
            <a:extLst>
              <a:ext uri="{FF2B5EF4-FFF2-40B4-BE49-F238E27FC236}">
                <a16:creationId xmlns:a16="http://schemas.microsoft.com/office/drawing/2014/main" id="{294247CE-B3EA-4F6A-B149-9732DEDEF254}"/>
              </a:ext>
            </a:extLst>
          </p:cNvPr>
          <p:cNvSpPr txBox="1"/>
          <p:nvPr/>
        </p:nvSpPr>
        <p:spPr>
          <a:xfrm>
            <a:off x="6319898" y="3044566"/>
            <a:ext cx="5473600" cy="342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477520" indent="-457200">
              <a:spcBef>
                <a:spcPts val="1333"/>
              </a:spcBef>
              <a:buClr>
                <a:schemeClr val="accent3"/>
              </a:buClr>
              <a:buSzPts val="1200"/>
              <a:buFont typeface="Wingdings" panose="05000000000000000000" pitchFamily="2" charset="2"/>
              <a:buChar char="q"/>
            </a:pPr>
            <a:r>
              <a:rPr lang="it-IT" sz="2800" dirty="0">
                <a:solidFill>
                  <a:srgbClr val="C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Primavera in linea col primo trimestre</a:t>
            </a:r>
          </a:p>
          <a:p>
            <a:pPr marL="477520" indent="-457200">
              <a:spcBef>
                <a:spcPts val="1333"/>
              </a:spcBef>
              <a:buClr>
                <a:schemeClr val="accent3"/>
              </a:buClr>
              <a:buSzPts val="1200"/>
              <a:buFont typeface="Wingdings" panose="05000000000000000000" pitchFamily="2" charset="2"/>
              <a:buChar char="q"/>
            </a:pPr>
            <a:r>
              <a:rPr lang="it-IT" sz="2800" dirty="0">
                <a:solidFill>
                  <a:srgbClr val="C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Estate con il ritorno del turismo </a:t>
            </a:r>
          </a:p>
          <a:p>
            <a:pPr marL="477520" indent="-457200">
              <a:spcBef>
                <a:spcPts val="1333"/>
              </a:spcBef>
              <a:buClr>
                <a:schemeClr val="accent3"/>
              </a:buClr>
              <a:buSzPts val="1200"/>
              <a:buFont typeface="Wingdings" panose="05000000000000000000" pitchFamily="2" charset="2"/>
              <a:buChar char="q"/>
            </a:pPr>
            <a:r>
              <a:rPr lang="it-IT" sz="2800" dirty="0">
                <a:solidFill>
                  <a:srgbClr val="C00000"/>
                </a:solidFill>
                <a:latin typeface="Montserrat" panose="00000500000000000000" pitchFamily="2" charset="0"/>
                <a:sym typeface="Montserrat"/>
              </a:rPr>
              <a:t>Autunno «caldo»</a:t>
            </a:r>
          </a:p>
          <a:p>
            <a:pPr marL="477520" indent="-457200">
              <a:spcBef>
                <a:spcPts val="1333"/>
              </a:spcBef>
              <a:buClr>
                <a:schemeClr val="accent3"/>
              </a:buClr>
              <a:buSzPts val="1200"/>
              <a:buFont typeface="Wingdings" panose="05000000000000000000" pitchFamily="2" charset="2"/>
              <a:buChar char="q"/>
            </a:pPr>
            <a:r>
              <a:rPr lang="it-IT" sz="2800" dirty="0">
                <a:solidFill>
                  <a:srgbClr val="C00000"/>
                </a:solidFill>
                <a:latin typeface="Montserrat" panose="00000500000000000000" pitchFamily="2" charset="0"/>
                <a:sym typeface="Montserrat"/>
              </a:rPr>
              <a:t>Fine anno da decifrare </a:t>
            </a:r>
          </a:p>
          <a:p>
            <a:pPr marL="304792" indent="-284472">
              <a:spcBef>
                <a:spcPts val="1333"/>
              </a:spcBef>
              <a:buClr>
                <a:schemeClr val="accent3"/>
              </a:buClr>
              <a:buSzPts val="1200"/>
              <a:buFont typeface="Montserrat"/>
              <a:buChar char="■"/>
            </a:pPr>
            <a:endParaRPr sz="1600" dirty="0">
              <a:solidFill>
                <a:schemeClr val="accent3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475AA3-AED6-41DC-8186-683C96939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2" y="1659607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83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64EFBB-0485-4FE4-A419-22BBECFDA3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/>
          <a:p>
            <a:r>
              <a:rPr lang="it-IT" sz="2400" kern="1200" dirty="0">
                <a:solidFill>
                  <a:schemeClr val="tx1"/>
                </a:solidFill>
                <a:latin typeface="Avenir Next LT Pro" panose="020B0504020202020204" pitchFamily="34" charset="0"/>
                <a:cs typeface="Arial"/>
              </a:rPr>
              <a:t>Senza dimenticare gli effetti di ritorno alla normalità post-Covid....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C34B6A1-608B-47FC-8A6E-FADAB47277D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2863" y="827403"/>
            <a:ext cx="11486771" cy="512402"/>
          </a:xfr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/>
          <a:p>
            <a:pPr marL="0" indent="0">
              <a:buNone/>
            </a:pPr>
            <a:r>
              <a:rPr lang="it-IT" sz="2000" kern="1200" dirty="0">
                <a:solidFill>
                  <a:schemeClr val="accent5"/>
                </a:solidFill>
                <a:latin typeface="Avenir Next LT Pro" panose="020B0504020202020204" pitchFamily="34" charset="0"/>
              </a:rPr>
              <a:t>Nel 2021 città più vuote con studio&amp;lavoro da remoto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65310DD-8084-4B3C-9A0F-A7B9B45758F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91519" y="1761756"/>
            <a:ext cx="5051995" cy="512402"/>
          </a:xfrm>
        </p:spPr>
        <p:txBody>
          <a:bodyPr/>
          <a:lstStyle/>
          <a:p>
            <a:pPr marL="0" lvl="0" indent="0">
              <a:buNone/>
            </a:pPr>
            <a:r>
              <a:rPr lang="it-IT" sz="1400" b="1" dirty="0">
                <a:solidFill>
                  <a:srgbClr val="1A1A1A"/>
                </a:solidFill>
                <a:latin typeface="Avenir Next LT Pro" pitchFamily="34"/>
              </a:rPr>
              <a:t>Stagionali vs Metropolitani</a:t>
            </a:r>
            <a:br>
              <a:rPr lang="it-IT" sz="1600" b="1" dirty="0">
                <a:latin typeface="Avenir Next LT Pro" pitchFamily="34"/>
              </a:rPr>
            </a:br>
            <a:r>
              <a:rPr lang="it-IT" dirty="0">
                <a:latin typeface="Avenir Next LT Pro" pitchFamily="34"/>
              </a:rPr>
              <a:t>Trend like4Like (a parità di rete)</a:t>
            </a:r>
          </a:p>
        </p:txBody>
      </p:sp>
      <p:sp>
        <p:nvSpPr>
          <p:cNvPr id="9" name="Google Shape;2329;p140">
            <a:extLst>
              <a:ext uri="{FF2B5EF4-FFF2-40B4-BE49-F238E27FC236}">
                <a16:creationId xmlns:a16="http://schemas.microsoft.com/office/drawing/2014/main" id="{4841AA76-C5DA-4A4F-B27D-0AB14EB60B44}"/>
              </a:ext>
            </a:extLst>
          </p:cNvPr>
          <p:cNvSpPr txBox="1">
            <a:spLocks/>
          </p:cNvSpPr>
          <p:nvPr/>
        </p:nvSpPr>
        <p:spPr>
          <a:xfrm>
            <a:off x="6172202" y="1597267"/>
            <a:ext cx="5850467" cy="1770381"/>
          </a:xfrm>
          <a:prstGeom prst="rect">
            <a:avLst/>
          </a:prstGeom>
        </p:spPr>
        <p:txBody>
          <a:bodyPr spcFirstLastPara="1" wrap="square" lIns="0" tIns="121900" rIns="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51" marR="0" lvl="0" indent="-365751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867"/>
              </a:spcAft>
            </a:pPr>
            <a:r>
              <a:rPr lang="it-IT" sz="1400" b="1" dirty="0">
                <a:solidFill>
                  <a:srgbClr val="1A1A1A"/>
                </a:solidFill>
                <a:latin typeface="Avenir Next LT Pro" pitchFamily="34"/>
                <a:sym typeface="Montserrat Light"/>
              </a:rPr>
              <a:t>Province con crescita dei fatturati (Like4Like) e degli acquisti di Immobili residenziali sopra media nel corso del 2021</a:t>
            </a:r>
            <a:endParaRPr lang="it-IT" sz="1400" b="1" dirty="0">
              <a:solidFill>
                <a:srgbClr val="1A1A1A"/>
              </a:solidFill>
              <a:latin typeface="Avenir Next LT Pro" pitchFamily="34"/>
              <a:sym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6223D4-7729-4FC1-A50D-3A4F0BD26E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52" t="38024" r="2263" b="20247"/>
          <a:stretch/>
        </p:blipFill>
        <p:spPr>
          <a:xfrm>
            <a:off x="6370808" y="2472265"/>
            <a:ext cx="5588826" cy="3685597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487B10D-0B08-4015-A693-0EB7985052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02544"/>
              </p:ext>
            </p:extLst>
          </p:nvPr>
        </p:nvGraphicFramePr>
        <p:xfrm>
          <a:off x="367938" y="2364529"/>
          <a:ext cx="5651861" cy="3666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DD59CA-7BBB-4B6F-AAB7-8D5ACE9FE355}"/>
              </a:ext>
            </a:extLst>
          </p:cNvPr>
          <p:cNvCxnSpPr/>
          <p:nvPr/>
        </p:nvCxnSpPr>
        <p:spPr>
          <a:xfrm>
            <a:off x="5059861" y="914967"/>
            <a:ext cx="48120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7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116"/>
          <p:cNvSpPr txBox="1">
            <a:spLocks noGrp="1"/>
          </p:cNvSpPr>
          <p:nvPr>
            <p:ph type="title"/>
          </p:nvPr>
        </p:nvSpPr>
        <p:spPr>
          <a:xfrm>
            <a:off x="472867" y="390167"/>
            <a:ext cx="11246400" cy="524800"/>
          </a:xfrm>
          <a:prstGeom prst="rect">
            <a:avLst/>
          </a:prstGeom>
        </p:spPr>
        <p:txBody>
          <a:bodyPr spcFirstLastPara="1" wrap="square" lIns="0" tIns="121900" rIns="0" bIns="121900" anchor="t" anchorCtr="0">
            <a:noAutofit/>
          </a:bodyPr>
          <a:lstStyle/>
          <a:p>
            <a:pPr fontAlgn="base"/>
            <a:r>
              <a:rPr lang="it-IT" sz="2400" kern="1200" dirty="0">
                <a:cs typeface="Arial"/>
              </a:rPr>
              <a:t>L</a:t>
            </a:r>
            <a:r>
              <a:rPr lang="en" sz="2400" kern="1200" dirty="0">
                <a:cs typeface="Arial"/>
              </a:rPr>
              <a:t>’offerta MDD premium si conferma leader di crescita…</a:t>
            </a:r>
            <a:endParaRPr sz="2400" kern="1200" dirty="0">
              <a:cs typeface="Arial"/>
            </a:endParaRPr>
          </a:p>
        </p:txBody>
      </p:sp>
      <p:cxnSp>
        <p:nvCxnSpPr>
          <p:cNvPr id="1593" name="Google Shape;1593;p116"/>
          <p:cNvCxnSpPr>
            <a:cxnSpLocks/>
          </p:cNvCxnSpPr>
          <p:nvPr/>
        </p:nvCxnSpPr>
        <p:spPr>
          <a:xfrm>
            <a:off x="472867" y="2327633"/>
            <a:ext cx="10024804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4" name="Google Shape;1594;p116"/>
          <p:cNvSpPr txBox="1"/>
          <p:nvPr/>
        </p:nvSpPr>
        <p:spPr>
          <a:xfrm>
            <a:off x="472867" y="1742656"/>
            <a:ext cx="5216733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>
              <a:spcAft>
                <a:spcPts val="1600"/>
              </a:spcAft>
              <a:buSzPts val="1100"/>
            </a:pPr>
            <a:r>
              <a:rPr lang="en" sz="1733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Trend V. Valore MDD                                  </a:t>
            </a:r>
            <a:r>
              <a:rPr lang="it-IT" sz="1333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Iper+Super+LS</a:t>
            </a:r>
            <a:endParaRPr sz="1333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9308796-EFA1-4CF1-A796-04F1B1A079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3372331"/>
              </p:ext>
            </p:extLst>
          </p:nvPr>
        </p:nvGraphicFramePr>
        <p:xfrm>
          <a:off x="486747" y="2541781"/>
          <a:ext cx="10010924" cy="3915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Google Shape;1646;p120"/>
          <p:cNvSpPr txBox="1">
            <a:spLocks noGrp="1"/>
          </p:cNvSpPr>
          <p:nvPr>
            <p:ph type="subTitle" idx="2"/>
          </p:nvPr>
        </p:nvSpPr>
        <p:spPr>
          <a:xfrm>
            <a:off x="472867" y="827400"/>
            <a:ext cx="11246400" cy="512400"/>
          </a:xfrm>
          <a:prstGeom prst="rect">
            <a:avLst/>
          </a:prstGeom>
        </p:spPr>
        <p:txBody>
          <a:bodyPr spcFirstLastPara="1" wrap="square" lIns="0" tIns="121900" rIns="0" bIns="121900" anchor="t" anchorCtr="0">
            <a:noAutofit/>
          </a:bodyPr>
          <a:lstStyle/>
          <a:p>
            <a:r>
              <a:rPr lang="it-IT" dirty="0"/>
              <a:t>Lo sviluppo delle vendite di MDD seguono l’evoluzione della domanda </a:t>
            </a:r>
          </a:p>
        </p:txBody>
      </p:sp>
    </p:spTree>
    <p:extLst>
      <p:ext uri="{BB962C8B-B14F-4D97-AF65-F5344CB8AC3E}">
        <p14:creationId xmlns:p14="http://schemas.microsoft.com/office/powerpoint/2010/main" val="1565888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ACB3E-EB42-4E5C-B6FC-1EDF38D4A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400" dirty="0">
                <a:solidFill>
                  <a:srgbClr val="000000"/>
                </a:solidFill>
              </a:rPr>
              <a:t>Elasticità e strategie di prezzo e promo</a:t>
            </a:r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7E75C11-EA84-4F1A-B6A7-78CBCF52FAC7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21613" y="6531021"/>
            <a:ext cx="10715165" cy="190540"/>
          </a:xfrm>
        </p:spPr>
        <p:txBody>
          <a:bodyPr/>
          <a:lstStyle/>
          <a:p>
            <a:r>
              <a:rPr lang="it-IT" dirty="0"/>
              <a:t>Fonte: Nielsen Guida Referenze Osservatorio Inflazione NielsenIQ</a:t>
            </a:r>
          </a:p>
        </p:txBody>
      </p:sp>
      <p:sp>
        <p:nvSpPr>
          <p:cNvPr id="6" name="Google Shape;531;p61">
            <a:extLst>
              <a:ext uri="{FF2B5EF4-FFF2-40B4-BE49-F238E27FC236}">
                <a16:creationId xmlns:a16="http://schemas.microsoft.com/office/drawing/2014/main" id="{C4B8192A-F7F7-4FC9-8C9A-CF79573059DC}"/>
              </a:ext>
            </a:extLst>
          </p:cNvPr>
          <p:cNvSpPr txBox="1"/>
          <p:nvPr/>
        </p:nvSpPr>
        <p:spPr>
          <a:xfrm>
            <a:off x="1166479" y="6179860"/>
            <a:ext cx="836230" cy="447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497" tIns="59232" rIns="118497" bIns="59232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"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Bassa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7" name="Google Shape;532;p61">
            <a:extLst>
              <a:ext uri="{FF2B5EF4-FFF2-40B4-BE49-F238E27FC236}">
                <a16:creationId xmlns:a16="http://schemas.microsoft.com/office/drawing/2014/main" id="{F619E964-A540-4309-8B1A-9D47C280A149}"/>
              </a:ext>
            </a:extLst>
          </p:cNvPr>
          <p:cNvSpPr txBox="1"/>
          <p:nvPr/>
        </p:nvSpPr>
        <p:spPr>
          <a:xfrm>
            <a:off x="10055541" y="6187132"/>
            <a:ext cx="743769" cy="447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497" tIns="59232" rIns="118497" bIns="59232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"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Alta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8" name="Google Shape;533;p61">
            <a:extLst>
              <a:ext uri="{FF2B5EF4-FFF2-40B4-BE49-F238E27FC236}">
                <a16:creationId xmlns:a16="http://schemas.microsoft.com/office/drawing/2014/main" id="{60010A15-3B81-4958-84C6-CEA92A94DD22}"/>
              </a:ext>
            </a:extLst>
          </p:cNvPr>
          <p:cNvSpPr txBox="1"/>
          <p:nvPr/>
        </p:nvSpPr>
        <p:spPr>
          <a:xfrm>
            <a:off x="194308" y="5340031"/>
            <a:ext cx="743769" cy="447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497" tIns="59232" rIns="118497" bIns="59232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"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Bassa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9" name="Google Shape;534;p61">
            <a:extLst>
              <a:ext uri="{FF2B5EF4-FFF2-40B4-BE49-F238E27FC236}">
                <a16:creationId xmlns:a16="http://schemas.microsoft.com/office/drawing/2014/main" id="{54F72FBD-5F36-4810-91E5-25D8E050EB8D}"/>
              </a:ext>
            </a:extLst>
          </p:cNvPr>
          <p:cNvSpPr txBox="1"/>
          <p:nvPr/>
        </p:nvSpPr>
        <p:spPr>
          <a:xfrm>
            <a:off x="126729" y="2090083"/>
            <a:ext cx="743769" cy="447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497" tIns="59232" rIns="118497" bIns="59232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50"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Alta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Google Shape;535;p61">
            <a:extLst>
              <a:ext uri="{FF2B5EF4-FFF2-40B4-BE49-F238E27FC236}">
                <a16:creationId xmlns:a16="http://schemas.microsoft.com/office/drawing/2014/main" id="{194AC34C-55DD-40D9-BF86-1C855149F602}"/>
              </a:ext>
            </a:extLst>
          </p:cNvPr>
          <p:cNvGraphicFramePr/>
          <p:nvPr/>
        </p:nvGraphicFramePr>
        <p:xfrm>
          <a:off x="1224628" y="2076298"/>
          <a:ext cx="9546334" cy="37974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773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60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8021"/>
                        </a:buClr>
                        <a:buSzPts val="300"/>
                        <a:buFont typeface="Noto Sans Symbols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  <a:ea typeface="Arial"/>
                          <a:cs typeface="Arial"/>
                          <a:sym typeface="Arial"/>
                        </a:rPr>
                        <a:t>High-Low</a:t>
                      </a:r>
                      <a:endParaRPr lang="it-IT" sz="11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8021"/>
                        </a:buClr>
                        <a:buSzPts val="300"/>
                        <a:buFont typeface="Noto Sans Symbols"/>
                        <a:buNone/>
                        <a:tabLst/>
                        <a:defRPr/>
                      </a:pPr>
                      <a:r>
                        <a:rPr lang="it-IT" sz="1050" b="0" i="0" u="none" strike="noStrike" cap="none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Arial"/>
                          <a:cs typeface="Arial"/>
                          <a:sym typeface="Arial"/>
                        </a:rPr>
                        <a:t>Considerare l’opportunità di aumentare il prezzo base per finanziare azioni promozionali incrementali</a:t>
                      </a:r>
                    </a:p>
                  </a:txBody>
                  <a:tcPr marL="121933" marR="121933" marT="0" marB="37795" anchor="b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8021"/>
                        </a:buClr>
                        <a:buSzPts val="350"/>
                        <a:buFont typeface="Noto Sans Symbols"/>
                        <a:buNone/>
                        <a:tabLst/>
                        <a:defRPr/>
                      </a:pPr>
                      <a:r>
                        <a:rPr lang="it-IT" sz="1200" b="1" i="0" u="none" strike="noStrike" cap="none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  <a:ea typeface="Arial"/>
                          <a:cs typeface="Arial"/>
                          <a:sym typeface="Arial"/>
                        </a:rPr>
                        <a:t>Price fighters</a:t>
                      </a:r>
                      <a:endParaRPr lang="it-IT" sz="1400" b="1" i="0" u="none" strike="noStrike" cap="none" dirty="0">
                        <a:solidFill>
                          <a:srgbClr val="000000"/>
                        </a:solidFill>
                        <a:latin typeface="Avenir Next LT Pro" panose="020B0504020202020204" pitchFamily="3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8021"/>
                        </a:buClr>
                        <a:buSzPts val="350"/>
                        <a:buFont typeface="Noto Sans Symbols"/>
                        <a:buNone/>
                        <a:tabLst/>
                        <a:defRPr/>
                      </a:pPr>
                      <a:r>
                        <a:rPr lang="it-IT" sz="1050" b="0" i="0" u="none" strike="noStrike" cap="none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Arial"/>
                          <a:cs typeface="Arial"/>
                          <a:sym typeface="Arial"/>
                        </a:rPr>
                        <a:t>Si consigliano strategie di prezzo ibride. Bilanciare un prezzo no promo competitivo con un livello di promozione moderato è la chiave del successo.</a:t>
                      </a:r>
                    </a:p>
                  </a:txBody>
                  <a:tcPr marL="121933" marR="121933" marT="0" marB="37795" anchor="b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8021"/>
                        </a:buClr>
                        <a:buSzPts val="350"/>
                        <a:buFont typeface="Noto Sans Symbols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  <a:ea typeface="Arial"/>
                          <a:cs typeface="Arial"/>
                          <a:sym typeface="Arial"/>
                        </a:rPr>
                        <a:t>High-Shallow</a:t>
                      </a:r>
                      <a:endParaRPr lang="it-IT" sz="1100" b="0" i="0" u="none" strike="noStrike" cap="none" dirty="0">
                        <a:solidFill>
                          <a:schemeClr val="dk1"/>
                        </a:solidFill>
                        <a:latin typeface="Avenir Next LT Pro" panose="020B0504020202020204" pitchFamily="3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8021"/>
                        </a:buClr>
                        <a:buSzPts val="350"/>
                        <a:buFont typeface="Noto Sans Symbols"/>
                        <a:buNone/>
                        <a:tabLst/>
                        <a:defRPr/>
                      </a:pPr>
                      <a:r>
                        <a:rPr lang="it-IT" sz="1050" b="0" i="0" u="none" strike="noStrike" cap="none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Arial"/>
                          <a:cs typeface="Arial"/>
                          <a:sym typeface="Arial"/>
                        </a:rPr>
                        <a:t>Attivare politiche virtuose di Revenue Growth Management aumentando il prezzo base ed evitando sconti promozionali profondi</a:t>
                      </a:r>
                    </a:p>
                  </a:txBody>
                  <a:tcPr marL="121933" marR="121933" marT="188925" marB="37795" anchor="b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8021"/>
                        </a:buClr>
                        <a:buSzPts val="350"/>
                        <a:buFont typeface="Noto Sans Symbols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  <a:ea typeface="Arial"/>
                          <a:cs typeface="Arial"/>
                          <a:sym typeface="Arial"/>
                        </a:rPr>
                        <a:t>EDLP</a:t>
                      </a: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Avenir Next LT Pro" panose="020B0504020202020204" pitchFamily="34" charset="0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8021"/>
                        </a:buClr>
                        <a:buSzPts val="350"/>
                        <a:buFont typeface="Noto Sans Symbols"/>
                        <a:buNone/>
                        <a:tabLst/>
                        <a:defRPr/>
                      </a:pPr>
                      <a:r>
                        <a:rPr lang="it-IT" sz="1050" b="0" i="0" u="none" strike="noStrike" cap="none" dirty="0">
                          <a:solidFill>
                            <a:schemeClr val="dk1"/>
                          </a:solidFill>
                          <a:latin typeface="Avenir Next LT Pro" panose="020B0504020202020204" pitchFamily="34" charset="0"/>
                          <a:ea typeface="Arial"/>
                          <a:cs typeface="Arial"/>
                          <a:sym typeface="Arial"/>
                        </a:rPr>
                        <a:t>Evitare sconti profondi sulla promozione, spostando gli investimenti dalla promozionalità al contenimento permanente del prezzo base</a:t>
                      </a:r>
                      <a:endParaRPr lang="en-US" sz="1050" b="1" i="0" u="none" strike="noStrike" cap="none" dirty="0">
                        <a:solidFill>
                          <a:srgbClr val="000000"/>
                        </a:solidFill>
                        <a:latin typeface="Avenir Next LT Pro" panose="020B050402020202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188925" marB="37795" anchor="b">
                    <a:lnL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Google Shape;541;p61">
            <a:extLst>
              <a:ext uri="{FF2B5EF4-FFF2-40B4-BE49-F238E27FC236}">
                <a16:creationId xmlns:a16="http://schemas.microsoft.com/office/drawing/2014/main" id="{EE08D67E-7F9C-4805-AEB8-07A61113EEF0}"/>
              </a:ext>
            </a:extLst>
          </p:cNvPr>
          <p:cNvSpPr/>
          <p:nvPr/>
        </p:nvSpPr>
        <p:spPr>
          <a:xfrm>
            <a:off x="1275935" y="6075475"/>
            <a:ext cx="9478093" cy="1795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0" tIns="45699" rIns="0" bIns="45699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BDFFBB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7" name="Google Shape;543;p61">
            <a:extLst>
              <a:ext uri="{FF2B5EF4-FFF2-40B4-BE49-F238E27FC236}">
                <a16:creationId xmlns:a16="http://schemas.microsoft.com/office/drawing/2014/main" id="{BF9A7B23-5AE9-4F7F-9BEE-5A40DF95AE83}"/>
              </a:ext>
            </a:extLst>
          </p:cNvPr>
          <p:cNvSpPr/>
          <p:nvPr/>
        </p:nvSpPr>
        <p:spPr>
          <a:xfrm rot="-5400000">
            <a:off x="-768470" y="3847271"/>
            <a:ext cx="3456000" cy="17574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0" tIns="45699" rIns="0" bIns="45699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BDFFBB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542;p61">
            <a:extLst>
              <a:ext uri="{FF2B5EF4-FFF2-40B4-BE49-F238E27FC236}">
                <a16:creationId xmlns:a16="http://schemas.microsoft.com/office/drawing/2014/main" id="{60076874-9E2C-431C-8EB7-194C3CA2E023}"/>
              </a:ext>
            </a:extLst>
          </p:cNvPr>
          <p:cNvSpPr/>
          <p:nvPr/>
        </p:nvSpPr>
        <p:spPr>
          <a:xfrm>
            <a:off x="4811021" y="6059003"/>
            <a:ext cx="2304000" cy="233449"/>
          </a:xfrm>
          <a:prstGeom prst="flowChartAlternate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2D1"/>
              </a:buClr>
              <a:buSzPts val="1000"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Elasticità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al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prezzo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regolare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9" name="Google Shape;544;p61">
            <a:extLst>
              <a:ext uri="{FF2B5EF4-FFF2-40B4-BE49-F238E27FC236}">
                <a16:creationId xmlns:a16="http://schemas.microsoft.com/office/drawing/2014/main" id="{5ED2CF8F-B784-4EE6-BE9C-9A10EAD31856}"/>
              </a:ext>
            </a:extLst>
          </p:cNvPr>
          <p:cNvSpPr/>
          <p:nvPr/>
        </p:nvSpPr>
        <p:spPr>
          <a:xfrm rot="-5400000">
            <a:off x="-200492" y="3777580"/>
            <a:ext cx="2340000" cy="216000"/>
          </a:xfrm>
          <a:prstGeom prst="flowChartAlternate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2D1"/>
              </a:buClr>
              <a:buSzPts val="1000"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Elasticità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al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prezzo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promo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2" name="Google Shape;1307;p95">
            <a:extLst>
              <a:ext uri="{FF2B5EF4-FFF2-40B4-BE49-F238E27FC236}">
                <a16:creationId xmlns:a16="http://schemas.microsoft.com/office/drawing/2014/main" id="{0103D5CB-BF47-4430-B05F-5B0D4EF1D479}"/>
              </a:ext>
            </a:extLst>
          </p:cNvPr>
          <p:cNvSpPr txBox="1"/>
          <p:nvPr/>
        </p:nvSpPr>
        <p:spPr>
          <a:xfrm>
            <a:off x="1581357" y="2190616"/>
            <a:ext cx="654798" cy="29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2%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23" name="Google Shape;190;p20">
            <a:extLst>
              <a:ext uri="{FF2B5EF4-FFF2-40B4-BE49-F238E27FC236}">
                <a16:creationId xmlns:a16="http://schemas.microsoft.com/office/drawing/2014/main" id="{8E9E98C4-980E-4B2D-87C6-A8A69BD2339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370" y="2174300"/>
            <a:ext cx="266454" cy="263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470;p34">
            <a:extLst>
              <a:ext uri="{FF2B5EF4-FFF2-40B4-BE49-F238E27FC236}">
                <a16:creationId xmlns:a16="http://schemas.microsoft.com/office/drawing/2014/main" id="{8A9E805A-7CD7-497A-92C0-6F3B23A4B44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2623" y="2166696"/>
            <a:ext cx="202638" cy="26049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307;p95">
            <a:extLst>
              <a:ext uri="{FF2B5EF4-FFF2-40B4-BE49-F238E27FC236}">
                <a16:creationId xmlns:a16="http://schemas.microsoft.com/office/drawing/2014/main" id="{AD23C7FB-95F6-4771-AFDF-ED947F3F4217}"/>
              </a:ext>
            </a:extLst>
          </p:cNvPr>
          <p:cNvSpPr txBox="1"/>
          <p:nvPr/>
        </p:nvSpPr>
        <p:spPr>
          <a:xfrm>
            <a:off x="5511799" y="2167863"/>
            <a:ext cx="431606" cy="29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4%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1307;p95">
            <a:extLst>
              <a:ext uri="{FF2B5EF4-FFF2-40B4-BE49-F238E27FC236}">
                <a16:creationId xmlns:a16="http://schemas.microsoft.com/office/drawing/2014/main" id="{588C299A-C366-43ED-8577-62E9D791428F}"/>
              </a:ext>
            </a:extLst>
          </p:cNvPr>
          <p:cNvSpPr txBox="1"/>
          <p:nvPr/>
        </p:nvSpPr>
        <p:spPr>
          <a:xfrm>
            <a:off x="6429176" y="2190616"/>
            <a:ext cx="654798" cy="29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76%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27" name="Google Shape;190;p20">
            <a:extLst>
              <a:ext uri="{FF2B5EF4-FFF2-40B4-BE49-F238E27FC236}">
                <a16:creationId xmlns:a16="http://schemas.microsoft.com/office/drawing/2014/main" id="{D98A3080-7504-4359-AA85-A03E2A8330A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3793" y="2174300"/>
            <a:ext cx="266454" cy="263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470;p34">
            <a:extLst>
              <a:ext uri="{FF2B5EF4-FFF2-40B4-BE49-F238E27FC236}">
                <a16:creationId xmlns:a16="http://schemas.microsoft.com/office/drawing/2014/main" id="{985A76BC-BF6A-45E3-AA41-E76A9CDCAFA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13526" y="2166695"/>
            <a:ext cx="202638" cy="26049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307;p95">
            <a:extLst>
              <a:ext uri="{FF2B5EF4-FFF2-40B4-BE49-F238E27FC236}">
                <a16:creationId xmlns:a16="http://schemas.microsoft.com/office/drawing/2014/main" id="{2739C043-DF14-47A3-9283-07685EBFC03B}"/>
              </a:ext>
            </a:extLst>
          </p:cNvPr>
          <p:cNvSpPr txBox="1"/>
          <p:nvPr/>
        </p:nvSpPr>
        <p:spPr>
          <a:xfrm>
            <a:off x="10157147" y="2159059"/>
            <a:ext cx="654798" cy="29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66%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1307;p95">
            <a:extLst>
              <a:ext uri="{FF2B5EF4-FFF2-40B4-BE49-F238E27FC236}">
                <a16:creationId xmlns:a16="http://schemas.microsoft.com/office/drawing/2014/main" id="{EAB1A227-F249-444E-A29C-42BBAC860D91}"/>
              </a:ext>
            </a:extLst>
          </p:cNvPr>
          <p:cNvSpPr txBox="1"/>
          <p:nvPr/>
        </p:nvSpPr>
        <p:spPr>
          <a:xfrm>
            <a:off x="6425984" y="3962137"/>
            <a:ext cx="654798" cy="29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>
              <a:defRPr/>
            </a:pPr>
            <a:r>
              <a:rPr lang="en" sz="1600" b="1" dirty="0">
                <a:solidFill>
                  <a:srgbClr val="000000"/>
                </a:solidFill>
                <a:latin typeface="Montserrat" panose="00000500000000000000" pitchFamily="2" charset="0"/>
                <a:sym typeface="Montserrat"/>
              </a:rPr>
              <a:t>12%</a:t>
            </a:r>
            <a:endParaRPr sz="1600" b="1" dirty="0">
              <a:solidFill>
                <a:srgbClr val="000000"/>
              </a:solidFill>
              <a:latin typeface="Montserrat" panose="00000500000000000000" pitchFamily="2" charset="0"/>
              <a:sym typeface="Montserrat"/>
            </a:endParaRPr>
          </a:p>
        </p:txBody>
      </p:sp>
      <p:pic>
        <p:nvPicPr>
          <p:cNvPr id="31" name="Google Shape;190;p20">
            <a:extLst>
              <a:ext uri="{FF2B5EF4-FFF2-40B4-BE49-F238E27FC236}">
                <a16:creationId xmlns:a16="http://schemas.microsoft.com/office/drawing/2014/main" id="{78110A99-7BD1-4D62-982D-E8AEE07FBB7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7533" y="3971222"/>
            <a:ext cx="266454" cy="263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470;p34">
            <a:extLst>
              <a:ext uri="{FF2B5EF4-FFF2-40B4-BE49-F238E27FC236}">
                <a16:creationId xmlns:a16="http://schemas.microsoft.com/office/drawing/2014/main" id="{54BF3EB2-59FD-4C9F-B7F3-8C3F2F65EA4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4000" y="3984717"/>
            <a:ext cx="202638" cy="26049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07;p95">
            <a:extLst>
              <a:ext uri="{FF2B5EF4-FFF2-40B4-BE49-F238E27FC236}">
                <a16:creationId xmlns:a16="http://schemas.microsoft.com/office/drawing/2014/main" id="{FD7DBBF8-5B2B-4EE4-8743-37C452CA03AC}"/>
              </a:ext>
            </a:extLst>
          </p:cNvPr>
          <p:cNvSpPr txBox="1"/>
          <p:nvPr/>
        </p:nvSpPr>
        <p:spPr>
          <a:xfrm>
            <a:off x="10148752" y="3978687"/>
            <a:ext cx="654798" cy="29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600" b="1" dirty="0">
                <a:solidFill>
                  <a:srgbClr val="000000"/>
                </a:solidFill>
                <a:latin typeface="Montserrat" panose="00000500000000000000" pitchFamily="2" charset="0"/>
                <a:sym typeface="Montserrat"/>
              </a:rPr>
              <a:t>14%</a:t>
            </a:r>
            <a:endParaRPr sz="1600" b="1" dirty="0">
              <a:solidFill>
                <a:srgbClr val="000000"/>
              </a:solidFill>
              <a:latin typeface="Montserrat" panose="00000500000000000000" pitchFamily="2" charset="0"/>
              <a:sym typeface="Montserrat"/>
            </a:endParaRPr>
          </a:p>
        </p:txBody>
      </p:sp>
      <p:sp>
        <p:nvSpPr>
          <p:cNvPr id="34" name="Google Shape;1307;p95">
            <a:extLst>
              <a:ext uri="{FF2B5EF4-FFF2-40B4-BE49-F238E27FC236}">
                <a16:creationId xmlns:a16="http://schemas.microsoft.com/office/drawing/2014/main" id="{3CBEBBCE-2948-4678-A2DD-69F6EBC93085}"/>
              </a:ext>
            </a:extLst>
          </p:cNvPr>
          <p:cNvSpPr txBox="1"/>
          <p:nvPr/>
        </p:nvSpPr>
        <p:spPr>
          <a:xfrm>
            <a:off x="1587003" y="4018680"/>
            <a:ext cx="654798" cy="29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10%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35" name="Google Shape;190;p20">
            <a:extLst>
              <a:ext uri="{FF2B5EF4-FFF2-40B4-BE49-F238E27FC236}">
                <a16:creationId xmlns:a16="http://schemas.microsoft.com/office/drawing/2014/main" id="{20D4548E-4DA7-4A06-BDE0-32010D2DA7A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950" y="4002364"/>
            <a:ext cx="266454" cy="263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470;p34">
            <a:extLst>
              <a:ext uri="{FF2B5EF4-FFF2-40B4-BE49-F238E27FC236}">
                <a16:creationId xmlns:a16="http://schemas.microsoft.com/office/drawing/2014/main" id="{4EC4D865-BC65-4AE2-A164-394508B70EA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4149" y="4014889"/>
            <a:ext cx="202638" cy="26049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307;p95">
            <a:extLst>
              <a:ext uri="{FF2B5EF4-FFF2-40B4-BE49-F238E27FC236}">
                <a16:creationId xmlns:a16="http://schemas.microsoft.com/office/drawing/2014/main" id="{71D74D34-5A7C-44E4-8555-E4841D7E2F04}"/>
              </a:ext>
            </a:extLst>
          </p:cNvPr>
          <p:cNvSpPr txBox="1"/>
          <p:nvPr/>
        </p:nvSpPr>
        <p:spPr>
          <a:xfrm>
            <a:off x="5511799" y="4016056"/>
            <a:ext cx="654798" cy="29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16%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38" name="Google Shape;190;p20">
            <a:extLst>
              <a:ext uri="{FF2B5EF4-FFF2-40B4-BE49-F238E27FC236}">
                <a16:creationId xmlns:a16="http://schemas.microsoft.com/office/drawing/2014/main" id="{8FDEE32C-058E-41D2-9966-880E9B212FE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5905" y="2229983"/>
            <a:ext cx="266454" cy="26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70;p34">
            <a:extLst>
              <a:ext uri="{FF2B5EF4-FFF2-40B4-BE49-F238E27FC236}">
                <a16:creationId xmlns:a16="http://schemas.microsoft.com/office/drawing/2014/main" id="{56C29E4B-CDE6-47EF-A4C2-2007167F6DE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65098" y="2805869"/>
            <a:ext cx="202638" cy="26049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E84FD55-F3D7-499D-8248-9574473901E5}"/>
              </a:ext>
            </a:extLst>
          </p:cNvPr>
          <p:cNvSpPr txBox="1"/>
          <p:nvPr/>
        </p:nvSpPr>
        <p:spPr>
          <a:xfrm>
            <a:off x="10963426" y="2473348"/>
            <a:ext cx="11320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  <a:sym typeface="Arial"/>
              </a:rPr>
              <a:t>% 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  <a:sym typeface="Arial"/>
              </a:rPr>
              <a:t>Referenze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450868-18ED-45A9-BA47-4E392BA9B128}"/>
              </a:ext>
            </a:extLst>
          </p:cNvPr>
          <p:cNvSpPr txBox="1"/>
          <p:nvPr/>
        </p:nvSpPr>
        <p:spPr>
          <a:xfrm>
            <a:off x="10896017" y="3017182"/>
            <a:ext cx="12261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  <a:sym typeface="Arial"/>
              </a:rPr>
              <a:t>% 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  <a:sym typeface="Arial"/>
              </a:rPr>
              <a:t>Giro d’affari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43" name="Google Shape;1653;p121">
            <a:extLst>
              <a:ext uri="{FF2B5EF4-FFF2-40B4-BE49-F238E27FC236}">
                <a16:creationId xmlns:a16="http://schemas.microsoft.com/office/drawing/2014/main" id="{90D49BD6-E62A-49F7-973B-A20D278FE423}"/>
              </a:ext>
            </a:extLst>
          </p:cNvPr>
          <p:cNvCxnSpPr/>
          <p:nvPr/>
        </p:nvCxnSpPr>
        <p:spPr>
          <a:xfrm>
            <a:off x="451655" y="1990030"/>
            <a:ext cx="11176806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1654;p121">
            <a:extLst>
              <a:ext uri="{FF2B5EF4-FFF2-40B4-BE49-F238E27FC236}">
                <a16:creationId xmlns:a16="http://schemas.microsoft.com/office/drawing/2014/main" id="{7AD5A5A7-FE59-4D76-B8A7-9466D9E64B68}"/>
              </a:ext>
            </a:extLst>
          </p:cNvPr>
          <p:cNvSpPr txBox="1"/>
          <p:nvPr/>
        </p:nvSpPr>
        <p:spPr>
          <a:xfrm>
            <a:off x="466329" y="1421800"/>
            <a:ext cx="5986721" cy="37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13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  <a:sym typeface="Montserrat"/>
              </a:rPr>
              <a:t>Matrice Strategia Price|Promo</a:t>
            </a:r>
            <a:b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r>
              <a:rPr kumimoji="0" lang="e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Iper+Super | Anno ter. </a:t>
            </a:r>
            <a:r>
              <a:rPr lang="en" sz="10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Dicembre</a:t>
            </a:r>
            <a:r>
              <a:rPr kumimoji="0" lang="e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2021 | % su totale numerica referenze e su totale giro d’affari  Inflazione relativa al mese di Aprile 2022 negli I+S+LS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Subtitle 6">
            <a:extLst>
              <a:ext uri="{FF2B5EF4-FFF2-40B4-BE49-F238E27FC236}">
                <a16:creationId xmlns:a16="http://schemas.microsoft.com/office/drawing/2014/main" id="{FA3503AB-D2DD-414B-8D5B-A863AB09025F}"/>
              </a:ext>
            </a:extLst>
          </p:cNvPr>
          <p:cNvSpPr txBox="1">
            <a:spLocks/>
          </p:cNvSpPr>
          <p:nvPr/>
        </p:nvSpPr>
        <p:spPr>
          <a:xfrm>
            <a:off x="321612" y="824173"/>
            <a:ext cx="10348709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Montserrat"/>
              <a:buNone/>
              <a:defRPr sz="20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  <a:defRPr sz="19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  <a:defRPr sz="19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  <a:defRPr sz="19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  <a:defRPr sz="19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  <a:defRPr sz="19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  <a:defRPr sz="19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  <a:defRPr sz="19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  <a:defRPr sz="19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t-IT" kern="1200" dirty="0"/>
              <a:t>Inflazione Totale KVI’s (10.000 referenze) ad Aprile: +</a:t>
            </a:r>
            <a:r>
              <a:rPr lang="it-IT" dirty="0"/>
              <a:t>4,8</a:t>
            </a:r>
            <a:r>
              <a:rPr lang="it-IT" kern="1200" dirty="0"/>
              <a:t>% (+4,6% a </a:t>
            </a:r>
            <a:r>
              <a:rPr lang="it-IT" dirty="0"/>
              <a:t>Marzo</a:t>
            </a:r>
            <a:r>
              <a:rPr lang="it-IT" kern="1200" dirty="0"/>
              <a:t>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6AE374-8A44-48ED-AB66-0B9C0FB4D476}"/>
              </a:ext>
            </a:extLst>
          </p:cNvPr>
          <p:cNvCxnSpPr>
            <a:cxnSpLocks/>
          </p:cNvCxnSpPr>
          <p:nvPr/>
        </p:nvCxnSpPr>
        <p:spPr>
          <a:xfrm flipV="1">
            <a:off x="2247983" y="2924150"/>
            <a:ext cx="2607498" cy="147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F567F78-19E0-4B55-8811-59FDB50C8BE9}"/>
              </a:ext>
            </a:extLst>
          </p:cNvPr>
          <p:cNvCxnSpPr>
            <a:cxnSpLocks/>
          </p:cNvCxnSpPr>
          <p:nvPr/>
        </p:nvCxnSpPr>
        <p:spPr>
          <a:xfrm flipV="1">
            <a:off x="7092084" y="2914631"/>
            <a:ext cx="2607498" cy="147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7A48E43-B099-4CE1-9878-7A6B272FB21B}"/>
              </a:ext>
            </a:extLst>
          </p:cNvPr>
          <p:cNvCxnSpPr>
            <a:cxnSpLocks/>
          </p:cNvCxnSpPr>
          <p:nvPr/>
        </p:nvCxnSpPr>
        <p:spPr>
          <a:xfrm flipV="1">
            <a:off x="7092084" y="4762726"/>
            <a:ext cx="2607498" cy="147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817976A-9C3B-473A-BD33-818973E1F2BC}"/>
              </a:ext>
            </a:extLst>
          </p:cNvPr>
          <p:cNvCxnSpPr>
            <a:cxnSpLocks/>
          </p:cNvCxnSpPr>
          <p:nvPr/>
        </p:nvCxnSpPr>
        <p:spPr>
          <a:xfrm flipV="1">
            <a:off x="2247983" y="4756183"/>
            <a:ext cx="2607498" cy="147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05AAC79-732E-4644-BED1-904734E33E24}"/>
              </a:ext>
            </a:extLst>
          </p:cNvPr>
          <p:cNvCxnSpPr/>
          <p:nvPr/>
        </p:nvCxnSpPr>
        <p:spPr>
          <a:xfrm flipV="1">
            <a:off x="1799620" y="1261284"/>
            <a:ext cx="1471865" cy="147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243A46A-8461-41AF-BA35-976C45A2EF54}"/>
              </a:ext>
            </a:extLst>
          </p:cNvPr>
          <p:cNvCxnSpPr/>
          <p:nvPr/>
        </p:nvCxnSpPr>
        <p:spPr>
          <a:xfrm flipV="1">
            <a:off x="5969613" y="1261280"/>
            <a:ext cx="830830" cy="147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4C12B54-8BCB-4F42-AE89-771A40BAE525}"/>
              </a:ext>
            </a:extLst>
          </p:cNvPr>
          <p:cNvSpPr txBox="1"/>
          <p:nvPr/>
        </p:nvSpPr>
        <p:spPr>
          <a:xfrm>
            <a:off x="2126899" y="2579853"/>
            <a:ext cx="2849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1A1A1A"/>
                </a:solidFill>
                <a:latin typeface="Montserrat" panose="00000500000000000000" pitchFamily="2" charset="0"/>
              </a:rPr>
              <a:t>Inflazione +5,3%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FAA8CF9-6609-4AD8-B1E9-BB68919FCF75}"/>
              </a:ext>
            </a:extLst>
          </p:cNvPr>
          <p:cNvSpPr txBox="1"/>
          <p:nvPr/>
        </p:nvSpPr>
        <p:spPr>
          <a:xfrm>
            <a:off x="6955892" y="2580497"/>
            <a:ext cx="2879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1A1A1A"/>
                </a:solidFill>
                <a:latin typeface="Montserrat" panose="00000500000000000000" pitchFamily="2" charset="0"/>
              </a:rPr>
              <a:t>Inflazione +5,6%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47A4A13-B8CB-458F-8427-E670CDEFB9BD}"/>
              </a:ext>
            </a:extLst>
          </p:cNvPr>
          <p:cNvSpPr txBox="1"/>
          <p:nvPr/>
        </p:nvSpPr>
        <p:spPr>
          <a:xfrm>
            <a:off x="6981199" y="4420208"/>
            <a:ext cx="282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1A1A1A"/>
                </a:solidFill>
                <a:latin typeface="Montserrat" panose="00000500000000000000" pitchFamily="2" charset="0"/>
              </a:rPr>
              <a:t>Inflazione +3,5%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DF69D6E-ED82-4BD3-BF3F-BD4F4E182C9F}"/>
              </a:ext>
            </a:extLst>
          </p:cNvPr>
          <p:cNvSpPr txBox="1"/>
          <p:nvPr/>
        </p:nvSpPr>
        <p:spPr>
          <a:xfrm>
            <a:off x="2129999" y="4420208"/>
            <a:ext cx="2843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1A1A1A"/>
                </a:solidFill>
                <a:latin typeface="Montserrat" panose="00000500000000000000" pitchFamily="2" charset="0"/>
              </a:rPr>
              <a:t>Inflazione +2,7%</a:t>
            </a:r>
          </a:p>
        </p:txBody>
      </p:sp>
    </p:spTree>
    <p:extLst>
      <p:ext uri="{BB962C8B-B14F-4D97-AF65-F5344CB8AC3E}">
        <p14:creationId xmlns:p14="http://schemas.microsoft.com/office/powerpoint/2010/main" val="272578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73"/>
          <p:cNvSpPr txBox="1">
            <a:spLocks noGrp="1"/>
          </p:cNvSpPr>
          <p:nvPr>
            <p:ph type="title"/>
          </p:nvPr>
        </p:nvSpPr>
        <p:spPr>
          <a:xfrm>
            <a:off x="472867" y="390167"/>
            <a:ext cx="11246400" cy="524800"/>
          </a:xfrm>
          <a:prstGeom prst="rect">
            <a:avLst/>
          </a:prstGeom>
        </p:spPr>
        <p:txBody>
          <a:bodyPr spcFirstLastPara="1" wrap="square" lIns="0" tIns="121900" rIns="0" bIns="121900" anchor="t" anchorCtr="0">
            <a:noAutofit/>
          </a:bodyPr>
          <a:lstStyle/>
          <a:p>
            <a:r>
              <a:rPr lang="it-IT" sz="2400" kern="1200" dirty="0">
                <a:solidFill>
                  <a:schemeClr val="tx1"/>
                </a:solidFill>
                <a:cs typeface="Arial"/>
                <a:sym typeface="Arial"/>
              </a:rPr>
              <a:t>Ad Aprile la pressione promozionale in ripresa: solo effetto calendario?</a:t>
            </a:r>
            <a:endParaRPr sz="2400" kern="1200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902" name="Google Shape;902;p73"/>
          <p:cNvSpPr txBox="1">
            <a:spLocks noGrp="1"/>
          </p:cNvSpPr>
          <p:nvPr>
            <p:ph type="ctrTitle" idx="2"/>
          </p:nvPr>
        </p:nvSpPr>
        <p:spPr>
          <a:xfrm>
            <a:off x="8830354" y="2327633"/>
            <a:ext cx="3301623" cy="2785816"/>
          </a:xfrm>
          <a:prstGeom prst="rect">
            <a:avLst/>
          </a:prstGeom>
        </p:spPr>
        <p:txBody>
          <a:bodyPr spcFirstLastPara="1" wrap="square" lIns="0" tIns="121900" rIns="0" bIns="121900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3600" dirty="0"/>
              <a:t>25,8% </a:t>
            </a:r>
            <a:br>
              <a:rPr lang="en" sz="2800" dirty="0"/>
            </a:br>
            <a:r>
              <a:rPr lang="it-IT" sz="2400" dirty="0"/>
              <a:t>Prog. Apr.’22</a:t>
            </a:r>
            <a:br>
              <a:rPr lang="en" sz="2400" dirty="0"/>
            </a:br>
            <a:br>
              <a:rPr lang="en" sz="2400" dirty="0"/>
            </a:br>
            <a:r>
              <a:rPr lang="en" sz="1800" b="0" dirty="0"/>
              <a:t>27,6% nell’anno 2021</a:t>
            </a:r>
            <a:br>
              <a:rPr lang="en" sz="2400" b="0" dirty="0"/>
            </a:br>
            <a:r>
              <a:rPr lang="en" sz="1800" b="0" dirty="0"/>
              <a:t>26,7% nell’anno 2020</a:t>
            </a:r>
            <a:br>
              <a:rPr lang="en" sz="1800" b="0" dirty="0"/>
            </a:br>
            <a:r>
              <a:rPr lang="en" sz="1800" b="0" dirty="0"/>
              <a:t>29,2% nel’anno 2019 </a:t>
            </a:r>
            <a:br>
              <a:rPr lang="en" sz="1800" dirty="0"/>
            </a:br>
            <a:br>
              <a:rPr lang="en" sz="2000" dirty="0"/>
            </a:br>
            <a:endParaRPr sz="2400" dirty="0"/>
          </a:p>
        </p:txBody>
      </p:sp>
      <p:cxnSp>
        <p:nvCxnSpPr>
          <p:cNvPr id="13" name="Google Shape;1643;p120"/>
          <p:cNvCxnSpPr/>
          <p:nvPr/>
        </p:nvCxnSpPr>
        <p:spPr>
          <a:xfrm>
            <a:off x="472868" y="2327633"/>
            <a:ext cx="8061533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644;p120"/>
          <p:cNvSpPr txBox="1"/>
          <p:nvPr/>
        </p:nvSpPr>
        <p:spPr>
          <a:xfrm>
            <a:off x="472867" y="1634160"/>
            <a:ext cx="50724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>
              <a:spcAft>
                <a:spcPts val="1600"/>
              </a:spcAft>
              <a:buSzPts val="1100"/>
            </a:pPr>
            <a:r>
              <a:rPr lang="en" sz="1733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Intensità promozionale a valore (%)</a:t>
            </a:r>
            <a:br>
              <a:rPr lang="en" sz="2400" b="1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</a:br>
            <a:r>
              <a:rPr lang="it-IT" sz="1333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I</a:t>
            </a:r>
            <a:r>
              <a:rPr lang="en" sz="1333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per+Super+Liberi Servizi</a:t>
            </a:r>
            <a:endParaRPr sz="1333" dirty="0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8CC0630-7DEA-4B76-95D3-A3314F48F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399996"/>
              </p:ext>
            </p:extLst>
          </p:nvPr>
        </p:nvGraphicFramePr>
        <p:xfrm>
          <a:off x="472869" y="2455493"/>
          <a:ext cx="8099633" cy="3877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Google Shape;904;p73"/>
          <p:cNvCxnSpPr/>
          <p:nvPr/>
        </p:nvCxnSpPr>
        <p:spPr>
          <a:xfrm>
            <a:off x="8872369" y="3139761"/>
            <a:ext cx="1947251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2295;p137"/>
          <p:cNvSpPr txBox="1">
            <a:spLocks noGrp="1"/>
          </p:cNvSpPr>
          <p:nvPr>
            <p:ph type="subTitle" idx="1"/>
          </p:nvPr>
        </p:nvSpPr>
        <p:spPr>
          <a:xfrm>
            <a:off x="472867" y="6476016"/>
            <a:ext cx="10878800" cy="246400"/>
          </a:xfrm>
          <a:prstGeom prst="rect">
            <a:avLst/>
          </a:prstGeom>
        </p:spPr>
        <p:txBody>
          <a:bodyPr spcFirstLastPara="1" wrap="square" lIns="0" tIns="121900" rIns="0" bIns="121900" anchor="b" anchorCtr="0">
            <a:noAutofit/>
          </a:bodyPr>
          <a:lstStyle/>
          <a:p>
            <a:r>
              <a:rPr lang="it-IT" dirty="0"/>
              <a:t>Fonte: </a:t>
            </a:r>
            <a:r>
              <a:rPr lang="it-IT" dirty="0" err="1"/>
              <a:t>NielsenIQ</a:t>
            </a:r>
            <a:r>
              <a:rPr lang="it-IT" dirty="0"/>
              <a:t> Trade*</a:t>
            </a:r>
            <a:r>
              <a:rPr lang="it-IT" dirty="0" err="1"/>
              <a:t>Mis</a:t>
            </a:r>
            <a:endParaRPr dirty="0"/>
          </a:p>
        </p:txBody>
      </p:sp>
      <p:sp>
        <p:nvSpPr>
          <p:cNvPr id="21" name="Subtitle 3">
            <a:extLst>
              <a:ext uri="{FF2B5EF4-FFF2-40B4-BE49-F238E27FC236}">
                <a16:creationId xmlns:a16="http://schemas.microsoft.com/office/drawing/2014/main" id="{152E97C5-3B10-4CDF-BC0C-B1BCEB87FD89}"/>
              </a:ext>
            </a:extLst>
          </p:cNvPr>
          <p:cNvSpPr txBox="1">
            <a:spLocks/>
          </p:cNvSpPr>
          <p:nvPr/>
        </p:nvSpPr>
        <p:spPr>
          <a:xfrm>
            <a:off x="512971" y="800605"/>
            <a:ext cx="11246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11150">
              <a:buClr>
                <a:schemeClr val="accent5"/>
              </a:buClr>
              <a:buSzPts val="1500"/>
              <a:buFont typeface="Montserrat"/>
              <a:buNone/>
              <a:defRPr sz="150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indent="-304800">
              <a:buClr>
                <a:schemeClr val="accent5"/>
              </a:buClr>
              <a:buSzPts val="1400"/>
              <a:buFont typeface="Montserrat"/>
              <a:buNone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indent="-292100">
              <a:buClr>
                <a:schemeClr val="accent5"/>
              </a:buClr>
              <a:buSzPts val="1400"/>
              <a:buFont typeface="Montserrat"/>
              <a:buNone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indent="-292100">
              <a:buClr>
                <a:schemeClr val="accent5"/>
              </a:buClr>
              <a:buSzPts val="1400"/>
              <a:buFont typeface="Montserrat"/>
              <a:buNone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indent="-292100">
              <a:buClr>
                <a:schemeClr val="accent5"/>
              </a:buClr>
              <a:buSzPts val="1400"/>
              <a:buFont typeface="Montserrat"/>
              <a:buNone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indent="-292100">
              <a:buClr>
                <a:schemeClr val="accent5"/>
              </a:buClr>
              <a:buSzPts val="1400"/>
              <a:buFont typeface="Montserrat"/>
              <a:buNone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indent="-292100">
              <a:buClr>
                <a:schemeClr val="accent5"/>
              </a:buClr>
              <a:buSzPts val="1400"/>
              <a:buFont typeface="Montserrat"/>
              <a:buNone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indent="-292100">
              <a:buClr>
                <a:schemeClr val="accent5"/>
              </a:buClr>
              <a:buSzPts val="1400"/>
              <a:buFont typeface="Montserrat"/>
              <a:buNone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indent="-292100">
              <a:buClr>
                <a:schemeClr val="accent5"/>
              </a:buClr>
              <a:buSzPts val="1400"/>
              <a:buFont typeface="Montserrat"/>
              <a:buNone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414846" indent="-414846">
              <a:buFont typeface="Arial"/>
            </a:pPr>
            <a:r>
              <a:rPr lang="it-IT" sz="2000" dirty="0">
                <a:solidFill>
                  <a:schemeClr val="accent5"/>
                </a:solidFill>
                <a:latin typeface="Avenir Next LT Pro" panose="020B0504020202020204" pitchFamily="34" charset="0"/>
                <a:sym typeface="Arial"/>
              </a:rPr>
              <a:t>Nei primi 4 mesi del 2022 un’ulteriore riduzione delle vendite in promo</a:t>
            </a:r>
          </a:p>
        </p:txBody>
      </p:sp>
      <p:grpSp>
        <p:nvGrpSpPr>
          <p:cNvPr id="23" name="Google Shape;1609;p117">
            <a:extLst>
              <a:ext uri="{FF2B5EF4-FFF2-40B4-BE49-F238E27FC236}">
                <a16:creationId xmlns:a16="http://schemas.microsoft.com/office/drawing/2014/main" id="{1C74E473-02F2-47DA-927A-4FE62FD3445D}"/>
              </a:ext>
            </a:extLst>
          </p:cNvPr>
          <p:cNvGrpSpPr/>
          <p:nvPr/>
        </p:nvGrpSpPr>
        <p:grpSpPr>
          <a:xfrm>
            <a:off x="1705569" y="4215893"/>
            <a:ext cx="507295" cy="210600"/>
            <a:chOff x="3272277" y="2468249"/>
            <a:chExt cx="674029" cy="307800"/>
          </a:xfrm>
        </p:grpSpPr>
        <p:sp>
          <p:nvSpPr>
            <p:cNvPr id="24" name="Google Shape;1610;p117">
              <a:extLst>
                <a:ext uri="{FF2B5EF4-FFF2-40B4-BE49-F238E27FC236}">
                  <a16:creationId xmlns:a16="http://schemas.microsoft.com/office/drawing/2014/main" id="{8C1258E2-8055-4F14-8F6F-E41EB6C82137}"/>
                </a:ext>
              </a:extLst>
            </p:cNvPr>
            <p:cNvSpPr/>
            <p:nvPr/>
          </p:nvSpPr>
          <p:spPr>
            <a:xfrm rot="-8100000">
              <a:off x="3317354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611;p117">
              <a:extLst>
                <a:ext uri="{FF2B5EF4-FFF2-40B4-BE49-F238E27FC236}">
                  <a16:creationId xmlns:a16="http://schemas.microsoft.com/office/drawing/2014/main" id="{D4784F29-97A6-448A-91AC-948DC0746CAF}"/>
                </a:ext>
              </a:extLst>
            </p:cNvPr>
            <p:cNvSpPr/>
            <p:nvPr/>
          </p:nvSpPr>
          <p:spPr>
            <a:xfrm rot="-8100000">
              <a:off x="3500468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612;p117">
              <a:extLst>
                <a:ext uri="{FF2B5EF4-FFF2-40B4-BE49-F238E27FC236}">
                  <a16:creationId xmlns:a16="http://schemas.microsoft.com/office/drawing/2014/main" id="{6620423C-AE19-456F-8968-73B23C34CD1A}"/>
                </a:ext>
              </a:extLst>
            </p:cNvPr>
            <p:cNvSpPr/>
            <p:nvPr/>
          </p:nvSpPr>
          <p:spPr>
            <a:xfrm rot="-8100000">
              <a:off x="3683583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89244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EA53423-B894-441F-BE6F-3C0E625EB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011" y="3224000"/>
            <a:ext cx="3621600" cy="410000"/>
          </a:xfrm>
        </p:spPr>
        <p:txBody>
          <a:bodyPr/>
          <a:lstStyle/>
          <a:p>
            <a:r>
              <a:rPr lang="it-IT" sz="2800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70829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3" name="Google Shape;1643;p120"/>
          <p:cNvCxnSpPr/>
          <p:nvPr/>
        </p:nvCxnSpPr>
        <p:spPr>
          <a:xfrm>
            <a:off x="472867" y="2327633"/>
            <a:ext cx="111964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4" name="Google Shape;1644;p120"/>
          <p:cNvSpPr txBox="1"/>
          <p:nvPr/>
        </p:nvSpPr>
        <p:spPr>
          <a:xfrm>
            <a:off x="472866" y="1634160"/>
            <a:ext cx="6374503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>
              <a:spcAft>
                <a:spcPts val="1600"/>
              </a:spcAft>
              <a:buClr>
                <a:srgbClr val="000000"/>
              </a:buClr>
              <a:buSzPts val="1100"/>
            </a:pPr>
            <a:r>
              <a:rPr lang="en" sz="1733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Totale Italia  Omnichannel – Totale LCC</a:t>
            </a:r>
            <a:r>
              <a:rPr lang="it-IT" sz="1333" kern="0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                                                                          Trend % delle Vendite a Valore</a:t>
            </a:r>
            <a:endParaRPr sz="1333" dirty="0">
              <a:solidFill>
                <a:srgbClr val="FF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645" name="Google Shape;1645;p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121900" rIns="0" bIns="121900" anchor="t" anchorCtr="0">
            <a:noAutofit/>
          </a:bodyPr>
          <a:lstStyle/>
          <a:p>
            <a:r>
              <a:rPr lang="it-IT" sz="2400" kern="1200" dirty="0">
                <a:solidFill>
                  <a:schemeClr val="tx1"/>
                </a:solidFill>
                <a:cs typeface="Arial"/>
              </a:rPr>
              <a:t>Nel primo quadrimestre cresce il </a:t>
            </a:r>
            <a:r>
              <a:rPr lang="en" sz="2400" kern="1200" dirty="0">
                <a:solidFill>
                  <a:schemeClr val="tx1"/>
                </a:solidFill>
                <a:cs typeface="Arial"/>
              </a:rPr>
              <a:t>Largo Consumo</a:t>
            </a:r>
            <a:endParaRPr sz="2400" kern="12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646" name="Google Shape;1646;p120"/>
          <p:cNvSpPr txBox="1">
            <a:spLocks noGrp="1"/>
          </p:cNvSpPr>
          <p:nvPr>
            <p:ph type="subTitle" idx="4294967295"/>
          </p:nvPr>
        </p:nvSpPr>
        <p:spPr>
          <a:xfrm>
            <a:off x="472866" y="827618"/>
            <a:ext cx="11486523" cy="512233"/>
          </a:xfrm>
          <a:prstGeom prst="rect">
            <a:avLst/>
          </a:prstGeom>
        </p:spPr>
        <p:txBody>
          <a:bodyPr spcFirstLastPara="1" wrap="square" lIns="0" tIns="121900" rIns="0" bIns="121900" anchor="t" anchorCtr="0">
            <a:noAutofit/>
          </a:bodyPr>
          <a:lstStyle/>
          <a:p>
            <a:pPr marL="0" indent="0">
              <a:buNone/>
            </a:pPr>
            <a:r>
              <a:rPr lang="it-IT" sz="2000" kern="1200" dirty="0">
                <a:solidFill>
                  <a:schemeClr val="accent5"/>
                </a:solidFill>
                <a:latin typeface="Avenir Next LT Pro" panose="020B0504020202020204" pitchFamily="34" charset="0"/>
              </a:rPr>
              <a:t>In crescita di oltre 1 punto nei primi quattro mesi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8CC0630-7DEA-4B76-95D3-A3314F48FACD}"/>
              </a:ext>
            </a:extLst>
          </p:cNvPr>
          <p:cNvGraphicFramePr/>
          <p:nvPr/>
        </p:nvGraphicFramePr>
        <p:xfrm>
          <a:off x="472868" y="2455493"/>
          <a:ext cx="8299040" cy="3877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oogle Shape;1609;p117"/>
          <p:cNvGrpSpPr/>
          <p:nvPr/>
        </p:nvGrpSpPr>
        <p:grpSpPr>
          <a:xfrm>
            <a:off x="127975" y="4612102"/>
            <a:ext cx="507295" cy="210600"/>
            <a:chOff x="3272277" y="2468249"/>
            <a:chExt cx="674029" cy="307800"/>
          </a:xfrm>
        </p:grpSpPr>
        <p:sp>
          <p:nvSpPr>
            <p:cNvPr id="9" name="Google Shape;1610;p117"/>
            <p:cNvSpPr/>
            <p:nvPr/>
          </p:nvSpPr>
          <p:spPr>
            <a:xfrm rot="-8100000">
              <a:off x="3317354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611;p117"/>
            <p:cNvSpPr/>
            <p:nvPr/>
          </p:nvSpPr>
          <p:spPr>
            <a:xfrm rot="-8100000">
              <a:off x="3500468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612;p117"/>
            <p:cNvSpPr/>
            <p:nvPr/>
          </p:nvSpPr>
          <p:spPr>
            <a:xfrm rot="-8100000">
              <a:off x="3683583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4" name="Google Shape;902;p73"/>
          <p:cNvSpPr txBox="1">
            <a:spLocks noGrp="1"/>
          </p:cNvSpPr>
          <p:nvPr>
            <p:ph type="ctrTitle" idx="2"/>
          </p:nvPr>
        </p:nvSpPr>
        <p:spPr>
          <a:xfrm>
            <a:off x="8999432" y="2946324"/>
            <a:ext cx="3192567" cy="2104000"/>
          </a:xfrm>
          <a:prstGeom prst="rect">
            <a:avLst/>
          </a:prstGeom>
        </p:spPr>
        <p:txBody>
          <a:bodyPr spcFirstLastPara="1" wrap="square" lIns="0" tIns="121900" rIns="0" bIns="121900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/>
              <a:t>+1,6%</a:t>
            </a:r>
            <a:endParaRPr dirty="0"/>
          </a:p>
          <a:p>
            <a:r>
              <a:rPr lang="en" sz="2400" dirty="0"/>
              <a:t>Trend </a:t>
            </a:r>
            <a:r>
              <a:rPr lang="it-IT" sz="2400" dirty="0"/>
              <a:t>Prog. Apr.’22</a:t>
            </a:r>
            <a:br>
              <a:rPr lang="it-IT" sz="2400" dirty="0"/>
            </a:br>
            <a:br>
              <a:rPr lang="en" sz="2400" dirty="0"/>
            </a:br>
            <a:r>
              <a:rPr lang="en" sz="2400" b="0" dirty="0"/>
              <a:t>+0,4% nell’anno 2021 </a:t>
            </a:r>
            <a:br>
              <a:rPr lang="en" sz="2400" b="0" dirty="0"/>
            </a:br>
            <a:r>
              <a:rPr lang="en" sz="2400" b="0" dirty="0"/>
              <a:t>+7,9% nell’anno 2020</a:t>
            </a:r>
            <a:endParaRPr lang="en" sz="2400" dirty="0"/>
          </a:p>
        </p:txBody>
      </p:sp>
      <p:cxnSp>
        <p:nvCxnSpPr>
          <p:cNvPr id="15" name="Google Shape;904;p73"/>
          <p:cNvCxnSpPr/>
          <p:nvPr/>
        </p:nvCxnSpPr>
        <p:spPr>
          <a:xfrm>
            <a:off x="8936679" y="3440177"/>
            <a:ext cx="1860532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91A2C6-55AF-4D89-AD74-A17386B523E0}"/>
              </a:ext>
            </a:extLst>
          </p:cNvPr>
          <p:cNvCxnSpPr/>
          <p:nvPr/>
        </p:nvCxnSpPr>
        <p:spPr>
          <a:xfrm>
            <a:off x="5438837" y="884568"/>
            <a:ext cx="20407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00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oogle Shape;402;p6"/>
          <p:cNvGraphicFramePr/>
          <p:nvPr>
            <p:extLst>
              <p:ext uri="{D42A27DB-BD31-4B8C-83A1-F6EECF244321}">
                <p14:modId xmlns:p14="http://schemas.microsoft.com/office/powerpoint/2010/main" val="895830821"/>
              </p:ext>
            </p:extLst>
          </p:nvPr>
        </p:nvGraphicFramePr>
        <p:xfrm>
          <a:off x="7020576" y="2062590"/>
          <a:ext cx="2312609" cy="4173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oogle Shape;401;p6"/>
          <p:cNvGraphicFramePr/>
          <p:nvPr>
            <p:extLst>
              <p:ext uri="{D42A27DB-BD31-4B8C-83A1-F6EECF244321}">
                <p14:modId xmlns:p14="http://schemas.microsoft.com/office/powerpoint/2010/main" val="3151892979"/>
              </p:ext>
            </p:extLst>
          </p:nvPr>
        </p:nvGraphicFramePr>
        <p:xfrm>
          <a:off x="1177647" y="2062591"/>
          <a:ext cx="6091343" cy="4173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Google Shape;404;p6"/>
          <p:cNvGrpSpPr/>
          <p:nvPr/>
        </p:nvGrpSpPr>
        <p:grpSpPr>
          <a:xfrm rot="-5400000">
            <a:off x="605817" y="2639141"/>
            <a:ext cx="898705" cy="410399"/>
            <a:chOff x="3272278" y="2468250"/>
            <a:chExt cx="674029" cy="307799"/>
          </a:xfrm>
        </p:grpSpPr>
        <p:sp>
          <p:nvSpPr>
            <p:cNvPr id="13" name="Google Shape;405;p6"/>
            <p:cNvSpPr/>
            <p:nvPr/>
          </p:nvSpPr>
          <p:spPr>
            <a:xfrm rot="-8100000">
              <a:off x="3317354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>
                <a:defRPr/>
              </a:pPr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14" name="Google Shape;406;p6"/>
            <p:cNvSpPr/>
            <p:nvPr/>
          </p:nvSpPr>
          <p:spPr>
            <a:xfrm rot="-8100000">
              <a:off x="3500468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>
                <a:defRPr/>
              </a:pPr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15" name="Google Shape;407;p6"/>
            <p:cNvSpPr/>
            <p:nvPr/>
          </p:nvSpPr>
          <p:spPr>
            <a:xfrm rot="-8100000">
              <a:off x="3683583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>
                <a:defRPr/>
              </a:pPr>
              <a:endParaRPr sz="2400">
                <a:solidFill>
                  <a:schemeClr val="bg1"/>
                </a:solidFill>
              </a:endParaRPr>
            </a:p>
          </p:txBody>
        </p:sp>
      </p:grpSp>
      <p:sp>
        <p:nvSpPr>
          <p:cNvPr id="16" name="Google Shape;408;p6"/>
          <p:cNvSpPr txBox="1"/>
          <p:nvPr/>
        </p:nvSpPr>
        <p:spPr>
          <a:xfrm>
            <a:off x="568733" y="1294689"/>
            <a:ext cx="50724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>
              <a:spcAft>
                <a:spcPts val="1600"/>
              </a:spcAft>
              <a:defRPr/>
            </a:pPr>
            <a:r>
              <a:rPr lang="it-IT" sz="1733" b="1" dirty="0">
                <a:latin typeface="Avenir Next LT Pro" panose="020B0504020202020204" pitchFamily="34" charset="0"/>
              </a:rPr>
              <a:t>Performance dei Canali 2022 vs 2019</a:t>
            </a:r>
            <a:endParaRPr sz="1733" b="1" dirty="0">
              <a:latin typeface="Avenir Next LT Pro" panose="020B0504020202020204" pitchFamily="34" charset="0"/>
            </a:endParaRPr>
          </a:p>
        </p:txBody>
      </p:sp>
      <p:cxnSp>
        <p:nvCxnSpPr>
          <p:cNvPr id="17" name="Google Shape;409;p6"/>
          <p:cNvCxnSpPr>
            <a:cxnSpLocks/>
          </p:cNvCxnSpPr>
          <p:nvPr/>
        </p:nvCxnSpPr>
        <p:spPr>
          <a:xfrm>
            <a:off x="551695" y="1676649"/>
            <a:ext cx="407296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410;p6"/>
          <p:cNvSpPr txBox="1"/>
          <p:nvPr/>
        </p:nvSpPr>
        <p:spPr>
          <a:xfrm>
            <a:off x="3151668" y="1837666"/>
            <a:ext cx="2599408" cy="29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>
              <a:spcAft>
                <a:spcPts val="1600"/>
              </a:spcAft>
              <a:buSzPts val="1100"/>
              <a:defRPr/>
            </a:pPr>
            <a:r>
              <a:rPr lang="it-IT" sz="1467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Quota Valore Q1 2022</a:t>
            </a:r>
            <a:endParaRPr lang="it-IT" sz="1067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411;p6"/>
          <p:cNvSpPr txBox="1"/>
          <p:nvPr/>
        </p:nvSpPr>
        <p:spPr>
          <a:xfrm>
            <a:off x="7064121" y="1799594"/>
            <a:ext cx="1827663" cy="29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>
              <a:spcAft>
                <a:spcPts val="1600"/>
              </a:spcAft>
              <a:buSzPts val="1100"/>
              <a:defRPr/>
            </a:pPr>
            <a:r>
              <a:rPr lang="it-IT" sz="1467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Indice vs 2019</a:t>
            </a:r>
            <a:endParaRPr lang="it-IT" sz="1067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0" name="Google Shape;402;p6">
            <a:extLst>
              <a:ext uri="{FF2B5EF4-FFF2-40B4-BE49-F238E27FC236}">
                <a16:creationId xmlns:a16="http://schemas.microsoft.com/office/drawing/2014/main" id="{50030578-30A9-4D73-9992-8C2A30BEA7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609117"/>
              </p:ext>
            </p:extLst>
          </p:nvPr>
        </p:nvGraphicFramePr>
        <p:xfrm>
          <a:off x="9426590" y="2072389"/>
          <a:ext cx="2312609" cy="4173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Google Shape;411;p6">
            <a:extLst>
              <a:ext uri="{FF2B5EF4-FFF2-40B4-BE49-F238E27FC236}">
                <a16:creationId xmlns:a16="http://schemas.microsoft.com/office/drawing/2014/main" id="{EC19A6A1-1098-473F-A128-A175CBB26C1F}"/>
              </a:ext>
            </a:extLst>
          </p:cNvPr>
          <p:cNvSpPr txBox="1"/>
          <p:nvPr/>
        </p:nvSpPr>
        <p:spPr>
          <a:xfrm>
            <a:off x="9470135" y="1809392"/>
            <a:ext cx="1827663" cy="29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>
              <a:spcAft>
                <a:spcPts val="1600"/>
              </a:spcAft>
              <a:buSzPts val="1100"/>
              <a:defRPr/>
            </a:pPr>
            <a:r>
              <a:rPr lang="it-IT" sz="1467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Delta quota vs 2019</a:t>
            </a:r>
            <a:endParaRPr lang="it-IT" sz="1067"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95;p137">
            <a:extLst>
              <a:ext uri="{FF2B5EF4-FFF2-40B4-BE49-F238E27FC236}">
                <a16:creationId xmlns:a16="http://schemas.microsoft.com/office/drawing/2014/main" id="{52B6F648-B812-4232-B66E-4A0D6AD4E2CE}"/>
              </a:ext>
            </a:extLst>
          </p:cNvPr>
          <p:cNvSpPr txBox="1">
            <a:spLocks/>
          </p:cNvSpPr>
          <p:nvPr/>
        </p:nvSpPr>
        <p:spPr>
          <a:xfrm>
            <a:off x="472867" y="6476016"/>
            <a:ext cx="108788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11150">
              <a:buClr>
                <a:schemeClr val="accent5"/>
              </a:buClr>
              <a:buSzPts val="600"/>
              <a:buFont typeface="Montserrat"/>
              <a:buNone/>
              <a:defRPr sz="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indent="-304800">
              <a:buClr>
                <a:schemeClr val="accent5"/>
              </a:buClr>
              <a:buSzPts val="600"/>
              <a:buFont typeface="Montserrat"/>
              <a:buNone/>
              <a:defRPr sz="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indent="-292100">
              <a:buClr>
                <a:schemeClr val="accent5"/>
              </a:buClr>
              <a:buSzPts val="600"/>
              <a:buFont typeface="Montserrat"/>
              <a:buNone/>
              <a:defRPr sz="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indent="-292100">
              <a:buClr>
                <a:schemeClr val="accent5"/>
              </a:buClr>
              <a:buSzPts val="600"/>
              <a:buFont typeface="Montserrat"/>
              <a:buNone/>
              <a:defRPr sz="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indent="-292100">
              <a:buClr>
                <a:schemeClr val="accent5"/>
              </a:buClr>
              <a:buSzPts val="600"/>
              <a:buFont typeface="Montserrat"/>
              <a:buNone/>
              <a:defRPr sz="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indent="-292100">
              <a:buClr>
                <a:schemeClr val="accent5"/>
              </a:buClr>
              <a:buSzPts val="600"/>
              <a:buFont typeface="Montserrat"/>
              <a:buNone/>
              <a:defRPr sz="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indent="-292100">
              <a:buClr>
                <a:schemeClr val="accent5"/>
              </a:buClr>
              <a:buSzPts val="600"/>
              <a:buFont typeface="Montserrat"/>
              <a:buNone/>
              <a:defRPr sz="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indent="-292100">
              <a:buClr>
                <a:schemeClr val="accent5"/>
              </a:buClr>
              <a:buSzPts val="600"/>
              <a:buFont typeface="Montserrat"/>
              <a:buNone/>
              <a:defRPr sz="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indent="-292100">
              <a:buClr>
                <a:schemeClr val="accent5"/>
              </a:buClr>
              <a:buSzPts val="600"/>
              <a:buFont typeface="Montserrat"/>
              <a:buNone/>
              <a:defRPr sz="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t-IT" sz="800">
                <a:solidFill>
                  <a:schemeClr val="bg1"/>
                </a:solidFill>
              </a:rPr>
              <a:t>Fonte: NielsenIQ Omnichannel</a:t>
            </a:r>
          </a:p>
        </p:txBody>
      </p:sp>
      <p:sp>
        <p:nvSpPr>
          <p:cNvPr id="23" name="Google Shape;371;p41">
            <a:extLst>
              <a:ext uri="{FF2B5EF4-FFF2-40B4-BE49-F238E27FC236}">
                <a16:creationId xmlns:a16="http://schemas.microsoft.com/office/drawing/2014/main" id="{86AE18B1-2CE8-4416-B798-2D7DDDF7A5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121900" rIns="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it-IT" dirty="0">
                <a:solidFill>
                  <a:schemeClr val="tx1"/>
                </a:solidFill>
              </a:rPr>
              <a:t>Alterazione delle dinamiche competitive in atto</a:t>
            </a:r>
            <a:endParaRPr dirty="0">
              <a:solidFill>
                <a:schemeClr val="tx1"/>
              </a:solidFill>
            </a:endParaRPr>
          </a:p>
          <a:p>
            <a:endParaRPr dirty="0">
              <a:solidFill>
                <a:schemeClr val="tx1"/>
              </a:solidFill>
            </a:endParaRPr>
          </a:p>
        </p:txBody>
      </p:sp>
      <p:sp>
        <p:nvSpPr>
          <p:cNvPr id="24" name="Google Shape;372;p41">
            <a:extLst>
              <a:ext uri="{FF2B5EF4-FFF2-40B4-BE49-F238E27FC236}">
                <a16:creationId xmlns:a16="http://schemas.microsoft.com/office/drawing/2014/main" id="{B4A78F93-C06B-4F59-AC5A-BB068525E6AF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0" tIns="121900" rIns="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it-IT" sz="1867" dirty="0">
                <a:solidFill>
                  <a:schemeClr val="bg1"/>
                </a:solidFill>
              </a:rPr>
              <a:t>tbc</a:t>
            </a:r>
            <a:endParaRPr sz="1867" dirty="0">
              <a:solidFill>
                <a:schemeClr val="bg1"/>
              </a:solidFill>
            </a:endParaRPr>
          </a:p>
          <a:p>
            <a:pPr marL="0" indent="0"/>
            <a:endParaRPr sz="18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3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3" name="Google Shape;1643;p120"/>
          <p:cNvCxnSpPr/>
          <p:nvPr/>
        </p:nvCxnSpPr>
        <p:spPr>
          <a:xfrm>
            <a:off x="472867" y="2234496"/>
            <a:ext cx="111964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4" name="Google Shape;1644;p120"/>
          <p:cNvSpPr txBox="1"/>
          <p:nvPr/>
        </p:nvSpPr>
        <p:spPr>
          <a:xfrm>
            <a:off x="472866" y="1634160"/>
            <a:ext cx="6374503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>
              <a:spcAft>
                <a:spcPts val="1600"/>
              </a:spcAft>
              <a:buClr>
                <a:srgbClr val="000000"/>
              </a:buClr>
              <a:buSzPts val="1100"/>
            </a:pPr>
            <a:r>
              <a:rPr lang="en" sz="1733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Totale Cash&amp;Carry                                                                                </a:t>
            </a:r>
            <a:r>
              <a:rPr lang="it-IT" sz="1333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Trend mensile dei fatturati a parità di rete (Like4Like)</a:t>
            </a:r>
            <a:endParaRPr sz="1333" dirty="0">
              <a:solidFill>
                <a:srgbClr val="FF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645" name="Google Shape;1645;p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121900" rIns="0" bIns="121900" anchor="t" anchorCtr="0">
            <a:noAutofit/>
          </a:bodyPr>
          <a:lstStyle/>
          <a:p>
            <a:r>
              <a:rPr lang="en" sz="2400" kern="1200" dirty="0">
                <a:solidFill>
                  <a:schemeClr val="tx1"/>
                </a:solidFill>
                <a:cs typeface="Arial"/>
              </a:rPr>
              <a:t>Si consolida la ripresa del consumo fuori casa</a:t>
            </a:r>
            <a:endParaRPr sz="2400" kern="12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646" name="Google Shape;1646;p120"/>
          <p:cNvSpPr txBox="1">
            <a:spLocks noGrp="1"/>
          </p:cNvSpPr>
          <p:nvPr>
            <p:ph type="subTitle" idx="4294967295"/>
          </p:nvPr>
        </p:nvSpPr>
        <p:spPr>
          <a:xfrm>
            <a:off x="472866" y="827618"/>
            <a:ext cx="10775101" cy="512233"/>
          </a:xfrm>
          <a:prstGeom prst="rect">
            <a:avLst/>
          </a:prstGeom>
        </p:spPr>
        <p:txBody>
          <a:bodyPr spcFirstLastPara="1" wrap="square" lIns="0" tIns="121900" rIns="0" bIns="121900" anchor="t" anchorCtr="0">
            <a:noAutofit/>
          </a:bodyPr>
          <a:lstStyle/>
          <a:p>
            <a:pPr marL="0" indent="0">
              <a:buNone/>
            </a:pPr>
            <a:r>
              <a:rPr lang="it-IT" sz="2000" kern="1200" dirty="0">
                <a:solidFill>
                  <a:schemeClr val="accent5"/>
                </a:solidFill>
                <a:latin typeface="Avenir Next LT Pro" panose="020B0504020202020204" pitchFamily="34" charset="0"/>
              </a:rPr>
              <a:t>Negli ultimi 3 mesi si ritorna sui livelli pre-Covid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8CC0630-7DEA-4B76-95D3-A3314F48F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192307"/>
              </p:ext>
            </p:extLst>
          </p:nvPr>
        </p:nvGraphicFramePr>
        <p:xfrm>
          <a:off x="472868" y="2455493"/>
          <a:ext cx="8299040" cy="3877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Google Shape;902;p73"/>
          <p:cNvSpPr txBox="1">
            <a:spLocks noGrp="1"/>
          </p:cNvSpPr>
          <p:nvPr>
            <p:ph type="ctrTitle" idx="2"/>
          </p:nvPr>
        </p:nvSpPr>
        <p:spPr>
          <a:xfrm>
            <a:off x="8839200" y="2580167"/>
            <a:ext cx="3352799" cy="3374101"/>
          </a:xfrm>
          <a:prstGeom prst="rect">
            <a:avLst/>
          </a:prstGeom>
        </p:spPr>
        <p:txBody>
          <a:bodyPr spcFirstLastPara="1" wrap="square" lIns="0" tIns="121900" rIns="0" bIns="121900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/>
              <a:t>+49,5%</a:t>
            </a:r>
            <a:endParaRPr dirty="0"/>
          </a:p>
          <a:p>
            <a:r>
              <a:rPr lang="it-IT" sz="2400" dirty="0"/>
              <a:t>Trend Prog. Apr. ‘22</a:t>
            </a:r>
            <a:br>
              <a:rPr lang="en" sz="2400" dirty="0"/>
            </a:br>
            <a:br>
              <a:rPr lang="en" sz="2400" dirty="0"/>
            </a:br>
            <a:r>
              <a:rPr lang="en" sz="2400" b="0" dirty="0"/>
              <a:t>+13,2% nell’anno 2021</a:t>
            </a:r>
            <a:br>
              <a:rPr lang="en" sz="2400" b="0" dirty="0"/>
            </a:br>
            <a:r>
              <a:rPr lang="en" sz="2400" b="0" dirty="0"/>
              <a:t>-21,4% nell’anno 2020</a:t>
            </a:r>
            <a:br>
              <a:rPr lang="en" sz="2400" b="0" dirty="0"/>
            </a:br>
            <a:endParaRPr lang="en" sz="2400" dirty="0">
              <a:solidFill>
                <a:schemeClr val="tx1"/>
              </a:solidFill>
            </a:endParaRPr>
          </a:p>
        </p:txBody>
      </p:sp>
      <p:cxnSp>
        <p:nvCxnSpPr>
          <p:cNvPr id="15" name="Google Shape;904;p73"/>
          <p:cNvCxnSpPr/>
          <p:nvPr/>
        </p:nvCxnSpPr>
        <p:spPr>
          <a:xfrm>
            <a:off x="8916857" y="4004381"/>
            <a:ext cx="1860532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6EE568-9729-4BDD-B674-A2FA770D9611}"/>
              </a:ext>
            </a:extLst>
          </p:cNvPr>
          <p:cNvCxnSpPr/>
          <p:nvPr/>
        </p:nvCxnSpPr>
        <p:spPr>
          <a:xfrm>
            <a:off x="5717372" y="906400"/>
            <a:ext cx="13938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17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E5C9728-6E65-45C7-99B9-6B4986CC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67" y="390167"/>
            <a:ext cx="11513570" cy="524800"/>
          </a:xfrm>
        </p:spPr>
        <p:txBody>
          <a:bodyPr/>
          <a:lstStyle/>
          <a:p>
            <a:r>
              <a:rPr lang="it-IT" sz="2400" kern="1200" dirty="0">
                <a:solidFill>
                  <a:schemeClr val="tx1"/>
                </a:solidFill>
                <a:cs typeface="Arial"/>
              </a:rPr>
              <a:t>Corre il prezzo dell’energia e rincari significativi anche nel settore alimentare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423466-F2BC-4104-9225-D4992F43EF5F}"/>
              </a:ext>
            </a:extLst>
          </p:cNvPr>
          <p:cNvSpPr txBox="1"/>
          <p:nvPr/>
        </p:nvSpPr>
        <p:spPr>
          <a:xfrm>
            <a:off x="1290085" y="2577058"/>
            <a:ext cx="3891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>
                <a:solidFill>
                  <a:schemeClr val="accent1"/>
                </a:solidFill>
              </a:rPr>
              <a:t>+6,2% </a:t>
            </a:r>
            <a:r>
              <a:rPr lang="it-IT" sz="2800" dirty="0"/>
              <a:t>(NIC)</a:t>
            </a:r>
          </a:p>
          <a:p>
            <a:r>
              <a:rPr lang="it-IT" sz="3600" b="1" dirty="0"/>
              <a:t>+6,5% </a:t>
            </a:r>
            <a:r>
              <a:rPr lang="it-IT" sz="2000" dirty="0"/>
              <a:t>a Marzo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8BF2EF-21B2-4321-9146-25A33A4521C7}"/>
              </a:ext>
            </a:extLst>
          </p:cNvPr>
          <p:cNvSpPr txBox="1"/>
          <p:nvPr/>
        </p:nvSpPr>
        <p:spPr>
          <a:xfrm>
            <a:off x="1290085" y="4842690"/>
            <a:ext cx="3891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+5,3% </a:t>
            </a:r>
            <a:r>
              <a:rPr lang="it-IT" sz="2000" dirty="0"/>
              <a:t>l’inflazione acquisita per il 2022</a:t>
            </a:r>
            <a:endParaRPr lang="it-IT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478D99-8787-4BBC-8C1C-C46F81D5E8AB}"/>
              </a:ext>
            </a:extLst>
          </p:cNvPr>
          <p:cNvSpPr txBox="1"/>
          <p:nvPr/>
        </p:nvSpPr>
        <p:spPr>
          <a:xfrm>
            <a:off x="6684335" y="2577058"/>
            <a:ext cx="43309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>
                <a:solidFill>
                  <a:schemeClr val="accent1"/>
                </a:solidFill>
              </a:rPr>
              <a:t>+6,0% </a:t>
            </a:r>
            <a:r>
              <a:rPr lang="it-IT" sz="2800" b="0" i="0" dirty="0">
                <a:solidFill>
                  <a:srgbClr val="222222"/>
                </a:solidFill>
                <a:effectLst/>
                <a:latin typeface="Fira Sans" panose="020B0604020202020204" pitchFamily="34" charset="0"/>
              </a:rPr>
              <a:t>(Beni alimentari, per la cura della casa e della persona)</a:t>
            </a:r>
          </a:p>
          <a:p>
            <a:r>
              <a:rPr lang="it-IT" sz="2800" b="0" i="0" dirty="0">
                <a:solidFill>
                  <a:srgbClr val="222222"/>
                </a:solidFill>
                <a:effectLst/>
                <a:latin typeface="Fira Sans" panose="020B0604020202020204" pitchFamily="34" charset="0"/>
              </a:rPr>
              <a:t> </a:t>
            </a:r>
          </a:p>
          <a:p>
            <a:r>
              <a:rPr lang="it-IT" sz="3600" b="1" dirty="0"/>
              <a:t>+5,0% </a:t>
            </a:r>
            <a:r>
              <a:rPr lang="it-IT" sz="2000" dirty="0"/>
              <a:t>di Marzo</a:t>
            </a:r>
          </a:p>
        </p:txBody>
      </p:sp>
      <p:sp>
        <p:nvSpPr>
          <p:cNvPr id="18" name="Google Shape;1646;p120">
            <a:extLst>
              <a:ext uri="{FF2B5EF4-FFF2-40B4-BE49-F238E27FC236}">
                <a16:creationId xmlns:a16="http://schemas.microsoft.com/office/drawing/2014/main" id="{C28913A8-91D1-45D9-8AC4-173B36E879E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7356" y="827618"/>
            <a:ext cx="10775101" cy="512233"/>
          </a:xfrm>
          <a:prstGeom prst="rect">
            <a:avLst/>
          </a:prstGeom>
        </p:spPr>
        <p:txBody>
          <a:bodyPr spcFirstLastPara="1" wrap="square" lIns="0" tIns="121900" rIns="0" bIns="121900" anchor="t" anchorCtr="0">
            <a:noAutofit/>
          </a:bodyPr>
          <a:lstStyle/>
          <a:p>
            <a:pPr marL="158750" indent="0">
              <a:buNone/>
            </a:pPr>
            <a:r>
              <a:rPr lang="it-IT" sz="2000" kern="1200" dirty="0">
                <a:solidFill>
                  <a:schemeClr val="accent5"/>
                </a:solidFill>
                <a:latin typeface="Avenir Next LT Pro" panose="020B0504020202020204" pitchFamily="34" charset="0"/>
              </a:rPr>
              <a:t>L’inflazione rilevata da Istat ad Aprile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289222-2428-4D58-B889-D3BCC818DD7A}"/>
              </a:ext>
            </a:extLst>
          </p:cNvPr>
          <p:cNvCxnSpPr/>
          <p:nvPr/>
        </p:nvCxnSpPr>
        <p:spPr>
          <a:xfrm>
            <a:off x="4937590" y="870540"/>
            <a:ext cx="24693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47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C3A7165E-2294-4800-A412-D6FF8D8224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Fonte: Osservatorio Inflazione NielsenIQ – 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venir Next LT Pro" panose="020B0504020202020204" pitchFamily="34" charset="0"/>
                <a:sym typeface="Montserrat"/>
              </a:rPr>
              <a:t>Iper+Super+Liberi Servizi</a:t>
            </a:r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5637" y="618953"/>
            <a:ext cx="8305246" cy="524800"/>
          </a:xfr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/>
          <a:p>
            <a:pPr>
              <a:buFont typeface="Arial"/>
            </a:pPr>
            <a:r>
              <a:rPr lang="en" sz="2400" dirty="0">
                <a:solidFill>
                  <a:schemeClr val="tx1"/>
                </a:solidFill>
              </a:rPr>
              <a:t>Le dinamiche dei prezzi negli ultimi mesi</a:t>
            </a:r>
            <a:endParaRPr lang="en-US" sz="1800" dirty="0">
              <a:solidFill>
                <a:schemeClr val="dk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E3A6877-A222-4717-8277-276CE9709D88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75637" y="1118442"/>
            <a:ext cx="8201470" cy="512400"/>
          </a:xfrm>
        </p:spPr>
        <p:txBody>
          <a:bodyPr/>
          <a:lstStyle/>
          <a:p>
            <a:r>
              <a:rPr lang="it-IT" kern="1200" dirty="0"/>
              <a:t>Cresce ulteriormente l’inflazione a marzo-aprile 2022.</a:t>
            </a:r>
          </a:p>
        </p:txBody>
      </p:sp>
      <p:graphicFrame>
        <p:nvGraphicFramePr>
          <p:cNvPr id="13" name="Char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30856580"/>
              </p:ext>
            </p:extLst>
          </p:nvPr>
        </p:nvGraphicFramePr>
        <p:xfrm>
          <a:off x="152400" y="1936968"/>
          <a:ext cx="8068733" cy="4093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14" descr="A picture containing person&#10;&#10;Description automatically generated">
            <a:extLst>
              <a:ext uri="{FF2B5EF4-FFF2-40B4-BE49-F238E27FC236}">
                <a16:creationId xmlns:a16="http://schemas.microsoft.com/office/drawing/2014/main" id="{D27C424C-5FAC-414D-A738-3C739F9BE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9800" y="0"/>
            <a:ext cx="365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4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D130F4-2A61-4A28-83F5-75EF2FCE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>
                <a:solidFill>
                  <a:schemeClr val="tx1"/>
                </a:solidFill>
              </a:rPr>
              <a:t>Le famiglie merceologiche con più inflazione ad Aprile 2022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BF7CD60-7785-4F35-BD32-00CA658A0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4060416"/>
              </p:ext>
            </p:extLst>
          </p:nvPr>
        </p:nvGraphicFramePr>
        <p:xfrm>
          <a:off x="898497" y="1352200"/>
          <a:ext cx="9986839" cy="478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Subtitle 5">
            <a:extLst>
              <a:ext uri="{FF2B5EF4-FFF2-40B4-BE49-F238E27FC236}">
                <a16:creationId xmlns:a16="http://schemas.microsoft.com/office/drawing/2014/main" id="{CC095470-3B92-4017-8C94-B5D8DDCBA934}"/>
              </a:ext>
            </a:extLst>
          </p:cNvPr>
          <p:cNvSpPr txBox="1">
            <a:spLocks/>
          </p:cNvSpPr>
          <p:nvPr/>
        </p:nvSpPr>
        <p:spPr>
          <a:xfrm>
            <a:off x="472867" y="6416353"/>
            <a:ext cx="108788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51" marR="0" lvl="0" indent="-36575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■"/>
              <a:defRPr sz="1100" b="0" i="0" u="none" strike="noStrike" cap="none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defRPr>
            </a:lvl1pPr>
            <a:lvl2pPr marL="1219170" marR="0" lvl="1" indent="-40639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⎼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marR="0" lvl="2" indent="-389457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marR="0" lvl="3" indent="-389457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■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marR="0" lvl="4" indent="-389457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⎼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marR="0" lvl="5" indent="-389457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marR="0" lvl="6" indent="-389457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■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marR="0" lvl="7" indent="-389457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⎼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marR="0" lvl="8" indent="-389457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venir Next LT Pro" panose="020B0504020202020204" pitchFamily="34" charset="0"/>
                <a:sym typeface="Montserrat"/>
              </a:rPr>
              <a:t>Fonte: Osservatorio Inflazione NielsenIQ – Famiglie merceologiche con giro d’affari superiore ai 2 milioni di Euro nel mese -  Iper+Super+Liberi Servizi</a:t>
            </a:r>
          </a:p>
        </p:txBody>
      </p:sp>
    </p:spTree>
    <p:extLst>
      <p:ext uri="{BB962C8B-B14F-4D97-AF65-F5344CB8AC3E}">
        <p14:creationId xmlns:p14="http://schemas.microsoft.com/office/powerpoint/2010/main" val="182886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C3A7165E-2294-4800-A412-D6FF8D822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867" y="6440044"/>
            <a:ext cx="10878800" cy="246400"/>
          </a:xfrm>
        </p:spPr>
        <p:txBody>
          <a:bodyPr/>
          <a:lstStyle/>
          <a:p>
            <a:r>
              <a:rPr lang="it-IT" dirty="0"/>
              <a:t>Fonte: Osservatorio Inflazione NielsenIQ – 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venir Next LT Pro" panose="020B0504020202020204" pitchFamily="34" charset="0"/>
                <a:sym typeface="Montserrat"/>
              </a:rPr>
              <a:t>Iper+Super+Liberi Servizi</a:t>
            </a:r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9130" y="590610"/>
            <a:ext cx="8012347" cy="524800"/>
          </a:xfr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/>
          <a:p>
            <a:pPr fontAlgn="base">
              <a:buClr>
                <a:schemeClr val="dk1"/>
              </a:buClr>
            </a:pPr>
            <a:r>
              <a:rPr lang="it-IT" sz="2400" kern="1200" dirty="0">
                <a:solidFill>
                  <a:schemeClr val="dk1"/>
                </a:solidFill>
                <a:cs typeface="Arial"/>
              </a:rPr>
              <a:t>Inflazione in aumento ad Aprile</a:t>
            </a:r>
            <a:endParaRPr lang="en-US" sz="2400" kern="1200" dirty="0">
              <a:solidFill>
                <a:schemeClr val="dk1"/>
              </a:solidFill>
              <a:cs typeface="Arial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E3A6877-A222-4717-8277-276CE9709D88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72867" y="1118442"/>
            <a:ext cx="7868000" cy="512400"/>
          </a:xfrm>
        </p:spPr>
        <p:txBody>
          <a:bodyPr/>
          <a:lstStyle/>
          <a:p>
            <a:r>
              <a:rPr lang="it-IT" kern="1200" dirty="0"/>
              <a:t>Ulteriore accelerazione nel mese</a:t>
            </a:r>
          </a:p>
        </p:txBody>
      </p:sp>
      <p:pic>
        <p:nvPicPr>
          <p:cNvPr id="15" name="Picture 14" descr="A picture containing person&#10;&#10;Description automatically generated">
            <a:extLst>
              <a:ext uri="{FF2B5EF4-FFF2-40B4-BE49-F238E27FC236}">
                <a16:creationId xmlns:a16="http://schemas.microsoft.com/office/drawing/2014/main" id="{D27C424C-5FAC-414D-A738-3C739F9BE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9800" y="0"/>
            <a:ext cx="3657600" cy="685800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3644D69-7BA7-4AEE-8434-080884EB26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9516352"/>
              </p:ext>
            </p:extLst>
          </p:nvPr>
        </p:nvGraphicFramePr>
        <p:xfrm>
          <a:off x="212867" y="1549400"/>
          <a:ext cx="8128000" cy="5056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7830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68"/>
          <p:cNvSpPr txBox="1"/>
          <p:nvPr/>
        </p:nvSpPr>
        <p:spPr>
          <a:xfrm>
            <a:off x="472867" y="390167"/>
            <a:ext cx="11246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/>
          <a:p>
            <a:r>
              <a:rPr lang="en" sz="2400" b="1" dirty="0">
                <a:latin typeface="Avenir Next LT Pro" panose="020B0504020202020204" pitchFamily="34" charset="0"/>
                <a:cs typeface="Arial"/>
                <a:sym typeface="Montserrat"/>
              </a:rPr>
              <a:t>Previsioni 2022: le stime quantitative</a:t>
            </a:r>
            <a:endParaRPr sz="2400" b="1" dirty="0">
              <a:latin typeface="Avenir Next LT Pro" panose="020B0504020202020204" pitchFamily="34" charset="0"/>
              <a:cs typeface="Arial"/>
              <a:sym typeface="Montserrat"/>
            </a:endParaRPr>
          </a:p>
        </p:txBody>
      </p:sp>
      <p:sp>
        <p:nvSpPr>
          <p:cNvPr id="819" name="Google Shape;819;p68"/>
          <p:cNvSpPr txBox="1"/>
          <p:nvPr/>
        </p:nvSpPr>
        <p:spPr>
          <a:xfrm>
            <a:off x="475533" y="3044567"/>
            <a:ext cx="5473600" cy="249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304792" indent="-284472"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" sz="16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Aumento dei prezzi delle materie prime, dei costi di trasporto e dell’energia </a:t>
            </a:r>
            <a:r>
              <a:rPr lang="en" sz="16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Wingdings" panose="05000000000000000000" pitchFamily="2" charset="2"/>
              </a:rPr>
              <a:t> </a:t>
            </a:r>
            <a:r>
              <a:rPr lang="en" sz="1600" b="1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Wingdings" panose="05000000000000000000" pitchFamily="2" charset="2"/>
              </a:rPr>
              <a:t>inflazione 4.8 p.ti già acquisita con previsione di oltre 6 punti</a:t>
            </a:r>
            <a:endParaRPr sz="1600" b="1" dirty="0">
              <a:solidFill>
                <a:schemeClr val="accent3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304792" indent="-284472">
              <a:spcBef>
                <a:spcPts val="1333"/>
              </a:spcBef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it-IT" sz="16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Variazione del </a:t>
            </a:r>
            <a:r>
              <a:rPr lang="it-IT" sz="1600" b="1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mix</a:t>
            </a:r>
            <a:r>
              <a:rPr lang="it-IT" sz="16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per compensare l’inflazione </a:t>
            </a:r>
            <a:r>
              <a:rPr lang="it-IT" sz="16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Wingdings" panose="05000000000000000000" pitchFamily="2" charset="2"/>
              </a:rPr>
              <a:t> </a:t>
            </a:r>
            <a:r>
              <a:rPr lang="it-IT" sz="16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~ </a:t>
            </a:r>
            <a:r>
              <a:rPr lang="it-IT" sz="1600" b="1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Wingdings" panose="05000000000000000000" pitchFamily="2" charset="2"/>
              </a:rPr>
              <a:t>-2 p.ti</a:t>
            </a:r>
            <a:endParaRPr lang="it-IT" sz="1600" b="1" dirty="0">
              <a:solidFill>
                <a:schemeClr val="accent3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304792" indent="-284472">
              <a:spcBef>
                <a:spcPts val="1333"/>
              </a:spcBef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it-IT" sz="16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Possibile riduzione dei </a:t>
            </a:r>
            <a:r>
              <a:rPr lang="it-IT" sz="1600" b="1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volumi</a:t>
            </a:r>
            <a:r>
              <a:rPr lang="it-IT" sz="16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legati all’elasticità ai prezzi </a:t>
            </a:r>
            <a:r>
              <a:rPr lang="it-IT" sz="16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Wingdings" panose="05000000000000000000" pitchFamily="2" charset="2"/>
              </a:rPr>
              <a:t> </a:t>
            </a:r>
            <a:r>
              <a:rPr lang="it-IT" sz="16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~</a:t>
            </a:r>
            <a:r>
              <a:rPr lang="it-IT" sz="1600" b="1" i="0" dirty="0">
                <a:solidFill>
                  <a:schemeClr val="accent3"/>
                </a:solidFill>
                <a:effectLst/>
                <a:latin typeface="Montserrat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it-IT" sz="1600" b="1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Wingdings" panose="05000000000000000000" pitchFamily="2" charset="2"/>
              </a:rPr>
              <a:t>-2,5%</a:t>
            </a:r>
            <a:endParaRPr sz="1600" b="1" dirty="0">
              <a:solidFill>
                <a:schemeClr val="accent3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820" name="Google Shape;820;p68"/>
          <p:cNvCxnSpPr/>
          <p:nvPr/>
        </p:nvCxnSpPr>
        <p:spPr>
          <a:xfrm>
            <a:off x="451232" y="2946760"/>
            <a:ext cx="54980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2" name="Google Shape;822;p68"/>
          <p:cNvCxnSpPr/>
          <p:nvPr/>
        </p:nvCxnSpPr>
        <p:spPr>
          <a:xfrm>
            <a:off x="6221132" y="2946760"/>
            <a:ext cx="54980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24" name="Google Shape;824;p68"/>
          <p:cNvPicPr preferRelativeResize="0"/>
          <p:nvPr/>
        </p:nvPicPr>
        <p:blipFill rotWithShape="1">
          <a:blip r:embed="rId3">
            <a:alphaModFix/>
          </a:blip>
          <a:srcRect l="169" r="169"/>
          <a:stretch/>
        </p:blipFill>
        <p:spPr>
          <a:xfrm>
            <a:off x="475533" y="1924534"/>
            <a:ext cx="963168" cy="8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5433" y="1773167"/>
            <a:ext cx="963168" cy="9631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646;p120">
            <a:extLst>
              <a:ext uri="{FF2B5EF4-FFF2-40B4-BE49-F238E27FC236}">
                <a16:creationId xmlns:a16="http://schemas.microsoft.com/office/drawing/2014/main" id="{C8957287-517E-4CB8-8605-AFE228D70999}"/>
              </a:ext>
            </a:extLst>
          </p:cNvPr>
          <p:cNvSpPr txBox="1">
            <a:spLocks/>
          </p:cNvSpPr>
          <p:nvPr/>
        </p:nvSpPr>
        <p:spPr>
          <a:xfrm>
            <a:off x="472866" y="827618"/>
            <a:ext cx="11486523" cy="512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⎼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■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⎼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■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⎼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Font typeface="Montserrat"/>
              <a:buNone/>
            </a:pPr>
            <a:r>
              <a:rPr lang="it-IT" sz="2000" kern="1200" dirty="0">
                <a:solidFill>
                  <a:schemeClr val="accent5"/>
                </a:solidFill>
                <a:latin typeface="Avenir Next LT Pro" panose="020B0504020202020204" pitchFamily="34" charset="0"/>
              </a:rPr>
              <a:t>Aspettative per una crescita dell’inflazione elevata, compensata da mix e volumi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6F56B1-A09C-4394-A0EF-016F4B63DF3D}"/>
              </a:ext>
            </a:extLst>
          </p:cNvPr>
          <p:cNvCxnSpPr/>
          <p:nvPr/>
        </p:nvCxnSpPr>
        <p:spPr>
          <a:xfrm>
            <a:off x="512373" y="884568"/>
            <a:ext cx="13938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F3366CB-C4B6-449D-BADC-39CE90172D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9036711"/>
              </p:ext>
            </p:extLst>
          </p:nvPr>
        </p:nvGraphicFramePr>
        <p:xfrm>
          <a:off x="6242767" y="2946760"/>
          <a:ext cx="5498001" cy="3587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69188D-F904-4B2A-B21C-2199AF94F2C7}"/>
              </a:ext>
            </a:extLst>
          </p:cNvPr>
          <p:cNvCxnSpPr/>
          <p:nvPr/>
        </p:nvCxnSpPr>
        <p:spPr>
          <a:xfrm>
            <a:off x="3701988" y="3595456"/>
            <a:ext cx="97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6FFF4C-EC48-44B9-9BE6-91C62FFF7E0B}"/>
              </a:ext>
            </a:extLst>
          </p:cNvPr>
          <p:cNvCxnSpPr/>
          <p:nvPr/>
        </p:nvCxnSpPr>
        <p:spPr>
          <a:xfrm>
            <a:off x="3692770" y="3854389"/>
            <a:ext cx="1299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NIQ-report-template-landscape">
  <a:themeElements>
    <a:clrScheme name="NielsenIQ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00F000"/>
      </a:accent1>
      <a:accent2>
        <a:srgbClr val="00A346"/>
      </a:accent2>
      <a:accent3>
        <a:srgbClr val="1A1A1A"/>
      </a:accent3>
      <a:accent4>
        <a:srgbClr val="333333"/>
      </a:accent4>
      <a:accent5>
        <a:srgbClr val="666666"/>
      </a:accent5>
      <a:accent6>
        <a:srgbClr val="BDFFBB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15288</TotalTime>
  <Words>925</Words>
  <Application>Microsoft Office PowerPoint</Application>
  <PresentationFormat>Widescreen</PresentationFormat>
  <Paragraphs>116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Avenir Next LT Pro</vt:lpstr>
      <vt:lpstr>Calibri</vt:lpstr>
      <vt:lpstr>Fira Sans</vt:lpstr>
      <vt:lpstr>Montserrat</vt:lpstr>
      <vt:lpstr>Montserrat Light</vt:lpstr>
      <vt:lpstr>Noto Sans Symbols</vt:lpstr>
      <vt:lpstr>Segoe UI</vt:lpstr>
      <vt:lpstr>Wingdings</vt:lpstr>
      <vt:lpstr>NIQ-report-template-landscape</vt:lpstr>
      <vt:lpstr>I nuovi scenari di consumo</vt:lpstr>
      <vt:lpstr>Nel primo quadrimestre cresce il Largo Consumo</vt:lpstr>
      <vt:lpstr>Alterazione delle dinamiche competitive in atto </vt:lpstr>
      <vt:lpstr>Si consolida la ripresa del consumo fuori casa</vt:lpstr>
      <vt:lpstr>Corre il prezzo dell’energia e rincari significativi anche nel settore alimentare</vt:lpstr>
      <vt:lpstr>Le dinamiche dei prezzi negli ultimi mesi</vt:lpstr>
      <vt:lpstr>Le famiglie merceologiche con più inflazione ad Aprile 2022</vt:lpstr>
      <vt:lpstr>Inflazione in aumento ad Aprile</vt:lpstr>
      <vt:lpstr>PowerPoint Presentation</vt:lpstr>
      <vt:lpstr>PowerPoint Presentation</vt:lpstr>
      <vt:lpstr>Senza dimenticare gli effetti di ritorno alla normalità post-Covid....</vt:lpstr>
      <vt:lpstr>L’offerta MDD premium si conferma leader di crescita…</vt:lpstr>
      <vt:lpstr>Elasticità e strategie di prezzo e promo</vt:lpstr>
      <vt:lpstr>Ad Aprile la pressione promozionale in ripresa: solo effetto calendario?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Gruppi, crescita verso il 2019 guidata dalle insegne discount</dc:title>
  <dc:creator>De Carne, Nicola</dc:creator>
  <cp:lastModifiedBy>Luca De Nard</cp:lastModifiedBy>
  <cp:revision>344</cp:revision>
  <dcterms:created xsi:type="dcterms:W3CDTF">2021-06-10T15:56:32Z</dcterms:created>
  <dcterms:modified xsi:type="dcterms:W3CDTF">2022-05-18T17:17:31Z</dcterms:modified>
</cp:coreProperties>
</file>