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Ex1.xml" ContentType="application/vnd.ms-office.chartex+xml"/>
  <Override PartName="/ppt/charts/style14.xml" ContentType="application/vnd.ms-office.chartstyle+xml"/>
  <Override PartName="/ppt/charts/colors14.xml" ContentType="application/vnd.ms-office.chartcolorstyle+xml"/>
  <Override PartName="/ppt/charts/chart14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6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7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8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3.xml" ContentType="application/vnd.openxmlformats-officedocument.presentationml.notesSlide+xml"/>
  <Override PartName="/ppt/charts/chart19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4.xml" ContentType="application/vnd.openxmlformats-officedocument.presentationml.notesSlide+xml"/>
  <Override PartName="/ppt/charts/chart20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1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5.xml" ContentType="application/vnd.openxmlformats-officedocument.presentationml.notesSlide+xml"/>
  <Override PartName="/ppt/charts/chart22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16.xml" ContentType="application/vnd.openxmlformats-officedocument.presentationml.notesSlide+xml"/>
  <Override PartName="/ppt/charts/chart23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7.xml" ContentType="application/vnd.openxmlformats-officedocument.presentationml.notesSlide+xml"/>
  <Override PartName="/ppt/charts/chart24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5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6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7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20.xml" ContentType="application/vnd.openxmlformats-officedocument.presentationml.notesSlide+xml"/>
  <Override PartName="/ppt/charts/chart28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9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147472963" r:id="rId3"/>
    <p:sldId id="2147472952" r:id="rId4"/>
    <p:sldId id="2147472985" r:id="rId5"/>
    <p:sldId id="2147472995" r:id="rId6"/>
    <p:sldId id="2147472966" r:id="rId7"/>
    <p:sldId id="2147472990" r:id="rId8"/>
    <p:sldId id="2147473008" r:id="rId9"/>
    <p:sldId id="2147472999" r:id="rId10"/>
    <p:sldId id="2147472971" r:id="rId11"/>
    <p:sldId id="2147472972" r:id="rId12"/>
    <p:sldId id="2147472973" r:id="rId13"/>
    <p:sldId id="2147472997" r:id="rId14"/>
    <p:sldId id="2147472993" r:id="rId15"/>
    <p:sldId id="2147472975" r:id="rId16"/>
    <p:sldId id="2147472994" r:id="rId17"/>
    <p:sldId id="2147472959" r:id="rId18"/>
    <p:sldId id="2147473000" r:id="rId19"/>
    <p:sldId id="2147472958" r:id="rId20"/>
    <p:sldId id="2147473003" r:id="rId21"/>
    <p:sldId id="2147472890" r:id="rId22"/>
    <p:sldId id="2147472977" r:id="rId23"/>
    <p:sldId id="2147473001" r:id="rId24"/>
    <p:sldId id="2147472996" r:id="rId25"/>
    <p:sldId id="2147472986" r:id="rId26"/>
    <p:sldId id="2147472981" r:id="rId27"/>
    <p:sldId id="2147473009" r:id="rId28"/>
    <p:sldId id="2147472988" r:id="rId29"/>
    <p:sldId id="2147473004" r:id="rId30"/>
    <p:sldId id="2147472961" r:id="rId31"/>
  </p:sldIdLst>
  <p:sldSz cx="12192000" cy="6858000"/>
  <p:notesSz cx="6810375" cy="99425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F2"/>
    <a:srgbClr val="EDEDED"/>
    <a:srgbClr val="FF5050"/>
    <a:srgbClr val="7282F9"/>
    <a:srgbClr val="FF9900"/>
    <a:srgbClr val="FF8053"/>
    <a:srgbClr val="EEF0FE"/>
    <a:srgbClr val="FFFFFF"/>
    <a:srgbClr val="F9D1B5"/>
    <a:srgbClr val="BED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929" autoAdjust="0"/>
  </p:normalViewPr>
  <p:slideViewPr>
    <p:cSldViewPr snapToGrid="0">
      <p:cViewPr varScale="1">
        <p:scale>
          <a:sx n="82" d="100"/>
          <a:sy n="82" d="100"/>
        </p:scale>
        <p:origin x="8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6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microsoft.com/office/2011/relationships/chartStyle" Target="style14.xml"/><Relationship Id="rId1" Type="http://schemas.openxmlformats.org/officeDocument/2006/relationships/package" Target="../embeddings/Microsoft_Excel_Worksheet1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282F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Montserrat Medium" panose="000006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3.6</c:v>
                </c:pt>
                <c:pt idx="1">
                  <c:v>2.8</c:v>
                </c:pt>
                <c:pt idx="2">
                  <c:v>-2.7</c:v>
                </c:pt>
                <c:pt idx="3">
                  <c:v>6.5</c:v>
                </c:pt>
                <c:pt idx="4">
                  <c:v>3.5</c:v>
                </c:pt>
                <c:pt idx="5">
                  <c:v>3.3</c:v>
                </c:pt>
                <c:pt idx="6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65-4296-81E4-9937C7B90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-27"/>
        <c:axId val="1972916064"/>
        <c:axId val="1972917984"/>
      </c:barChart>
      <c:catAx>
        <c:axId val="197291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Montserrat Medium" panose="00000600000000000000" pitchFamily="2" charset="0"/>
                <a:ea typeface="+mn-ea"/>
                <a:cs typeface="+mn-cs"/>
              </a:defRPr>
            </a:pPr>
            <a:endParaRPr lang="it-IT"/>
          </a:p>
        </c:txPr>
        <c:crossAx val="1972917984"/>
        <c:crosses val="autoZero"/>
        <c:auto val="1"/>
        <c:lblAlgn val="ctr"/>
        <c:lblOffset val="100"/>
        <c:noMultiLvlLbl val="0"/>
      </c:catAx>
      <c:valAx>
        <c:axId val="1972917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72916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Montserrat Medium" panose="00000600000000000000" pitchFamily="2" charset="0"/>
        </a:defRPr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394-4F64-95C8-388F7A3DDF02}"/>
              </c:ext>
            </c:extLst>
          </c:dPt>
          <c:dPt>
            <c:idx val="1"/>
            <c:bubble3D val="0"/>
            <c:spPr>
              <a:solidFill>
                <a:srgbClr val="7282F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B2-472E-941B-1347B115764F}"/>
              </c:ext>
            </c:extLst>
          </c:dPt>
          <c:dPt>
            <c:idx val="2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94-4F64-95C8-388F7A3DDF02}"/>
              </c:ext>
            </c:extLst>
          </c:dPt>
          <c:cat>
            <c:strRef>
              <c:f>Sheet1!$A$2:$A$4</c:f>
              <c:strCache>
                <c:ptCount val="3"/>
                <c:pt idx="0">
                  <c:v>Audio</c:v>
                </c:pt>
                <c:pt idx="1">
                  <c:v>Video</c:v>
                </c:pt>
                <c:pt idx="2">
                  <c:v>Testo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5.0999999999999997E-2</c:v>
                </c:pt>
                <c:pt idx="1">
                  <c:v>0.54800000000000004</c:v>
                </c:pt>
                <c:pt idx="2">
                  <c:v>0.40100000000000002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94-4F64-95C8-388F7A3DDF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7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4A-45F5-B867-73AF596BA13A}"/>
              </c:ext>
            </c:extLst>
          </c:dPt>
          <c:dPt>
            <c:idx val="1"/>
            <c:bubble3D val="0"/>
            <c:spPr>
              <a:solidFill>
                <a:srgbClr val="7282F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4A-45F5-B867-73AF596BA13A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C4A-45F5-B867-73AF596BA13A}"/>
              </c:ext>
            </c:extLst>
          </c:dPt>
          <c:cat>
            <c:strRef>
              <c:f>Sheet1!$A$2:$A$4</c:f>
              <c:strCache>
                <c:ptCount val="3"/>
                <c:pt idx="0">
                  <c:v>Audio</c:v>
                </c:pt>
                <c:pt idx="1">
                  <c:v>Video</c:v>
                </c:pt>
                <c:pt idx="2">
                  <c:v>Testo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5.1999999999999998E-2</c:v>
                </c:pt>
                <c:pt idx="1">
                  <c:v>0.54800000000000004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C4A-45F5-B867-73AF596BA1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4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96043977356921"/>
          <c:y val="4.36622972281661E-2"/>
          <c:w val="0.45207894851317737"/>
          <c:h val="0.9039429460980346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E4300"/>
            </a:solidFill>
            <a:ln w="95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7282F9"/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E3-4955-81D7-A005E8F94C34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E3-4955-81D7-A005E8F94C34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E3-4955-81D7-A005E8F94C34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0E3-4955-81D7-A005E8F94C34}"/>
              </c:ext>
            </c:extLst>
          </c:dPt>
          <c:cat>
            <c:strRef>
              <c:f>Sheet1!$A$2:$A$5</c:f>
              <c:strCache>
                <c:ptCount val="4"/>
                <c:pt idx="0">
                  <c:v>TV</c:v>
                </c:pt>
                <c:pt idx="1">
                  <c:v>VOL</c:v>
                </c:pt>
                <c:pt idx="2">
                  <c:v>Video OOH</c:v>
                </c:pt>
                <c:pt idx="3">
                  <c:v>Cinema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71.2</c:v>
                </c:pt>
                <c:pt idx="1">
                  <c:v>28.4</c:v>
                </c:pt>
                <c:pt idx="2">
                  <c:v>0.2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0E3-4955-81D7-A005E8F94C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0"/>
        <c:holeSize val="5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28-4A0A-88EE-191BA00EEB11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28-4A0A-88EE-191BA00EEB11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28-4A0A-88EE-191BA00EEB11}"/>
              </c:ext>
            </c:extLst>
          </c:dPt>
          <c:cat>
            <c:strRef>
              <c:f>Sheet1!$A$2:$A$4</c:f>
              <c:strCache>
                <c:ptCount val="3"/>
                <c:pt idx="0">
                  <c:v>Audio</c:v>
                </c:pt>
                <c:pt idx="1">
                  <c:v>Video</c:v>
                </c:pt>
                <c:pt idx="2">
                  <c:v>Testo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5.0999999999999997E-2</c:v>
                </c:pt>
                <c:pt idx="1">
                  <c:v>0.54800000000000004</c:v>
                </c:pt>
                <c:pt idx="2">
                  <c:v>0.40100000000000002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28-4A0A-88EE-191BA00EEB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BE4-47B2-A415-418719A3F80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BE4-47B2-A415-418719A3F80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BE4-47B2-A415-418719A3F808}"/>
              </c:ext>
            </c:extLst>
          </c:dPt>
          <c:dPt>
            <c:idx val="3"/>
            <c:invertIfNegative val="0"/>
            <c:bubble3D val="0"/>
            <c:spPr>
              <a:solidFill>
                <a:srgbClr val="BED4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BE4-47B2-A415-418719A3F808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0B328D6D-BD5A-46E3-A3CA-F1B538A469EA}" type="VALUE">
                      <a:rPr lang="en-US" smtClean="0"/>
                      <a:pPr/>
                      <a:t>[VALORE]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BE4-47B2-A415-418719A3F80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+6,1%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BE4-47B2-A415-418719A3F80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baseline="0">
                    <a:solidFill>
                      <a:schemeClr val="tx1"/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Display</c:v>
                </c:pt>
                <c:pt idx="1">
                  <c:v>Search</c:v>
                </c:pt>
                <c:pt idx="2">
                  <c:v>OOH</c:v>
                </c:pt>
                <c:pt idx="3">
                  <c:v>Stampa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-2.7E-2</c:v>
                </c:pt>
                <c:pt idx="1">
                  <c:v>0.06</c:v>
                </c:pt>
                <c:pt idx="2">
                  <c:v>6.0999999999999999E-2</c:v>
                </c:pt>
                <c:pt idx="3">
                  <c:v>-2.5999999999999999E-2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E4-47B2-A415-418719A3F8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927067135"/>
        <c:axId val="1927067615"/>
      </c:barChart>
      <c:catAx>
        <c:axId val="192706713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1927067615"/>
        <c:crosses val="autoZero"/>
        <c:auto val="1"/>
        <c:lblAlgn val="ctr"/>
        <c:lblOffset val="100"/>
        <c:noMultiLvlLbl val="0"/>
      </c:catAx>
      <c:valAx>
        <c:axId val="192706761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27067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dPt>
            <c:idx val="0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28-4A0A-88EE-191BA00EEB11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28-4A0A-88EE-191BA00EEB11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28-4A0A-88EE-191BA00EEB11}"/>
              </c:ext>
            </c:extLst>
          </c:dPt>
          <c:cat>
            <c:strRef>
              <c:f>Sheet1!$A$2:$A$4</c:f>
              <c:strCache>
                <c:ptCount val="3"/>
                <c:pt idx="0">
                  <c:v>Audio</c:v>
                </c:pt>
                <c:pt idx="1">
                  <c:v>Video</c:v>
                </c:pt>
                <c:pt idx="2">
                  <c:v>Testo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5.0999999999999997E-2</c:v>
                </c:pt>
                <c:pt idx="1">
                  <c:v>0.54800000000000004</c:v>
                </c:pt>
                <c:pt idx="2">
                  <c:v>0.40100000000000002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28-4A0A-88EE-191BA00EEB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96043977356921"/>
          <c:y val="4.36622972281661E-2"/>
          <c:w val="0.45207894851317737"/>
          <c:h val="0.9039429460980346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E4300"/>
            </a:solidFill>
            <a:ln w="95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5050"/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A5-4DDC-A5B2-CC3B633F0373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A5-4DDC-A5B2-CC3B633F0373}"/>
              </c:ext>
            </c:extLst>
          </c:dPt>
          <c:cat>
            <c:strRef>
              <c:f>Sheet1!$A$2:$A$3</c:f>
              <c:strCache>
                <c:ptCount val="2"/>
                <c:pt idx="0">
                  <c:v>radio</c:v>
                </c:pt>
                <c:pt idx="1">
                  <c:v>digital audio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86.6</c:v>
                </c:pt>
                <c:pt idx="1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A5-4DDC-A5B2-CC3B633F03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0"/>
        <c:holeSize val="5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91141732283462"/>
          <c:y val="2.9378636578905087E-2"/>
          <c:w val="0.75702608267716531"/>
          <c:h val="0.941242726842189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CC-4118-AE90-72508D6F510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marL="0" algn="r" defTabSz="914400" rtl="0" eaLnBrk="1" latinLnBrk="0" hangingPunct="1">
                  <a:defRPr lang="en-US" sz="2400" b="1" i="0" u="none" strike="noStrike" kern="1200" baseline="0">
                    <a:solidFill>
                      <a:schemeClr val="tx1"/>
                    </a:solidFill>
                    <a:latin typeface="Montserrat" pitchFamily="2" charset="77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  <c:pt idx="0">
                  <c:v>2024</c:v>
                </c:pt>
              </c:numCache>
            </c:numRef>
          </c:cat>
          <c:val>
            <c:numRef>
              <c:f>Foglio1!$B$2</c:f>
              <c:numCache>
                <c:formatCode>#,##0</c:formatCode>
                <c:ptCount val="1"/>
                <c:pt idx="0">
                  <c:v>10519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6CC-4118-AE90-72508D6F5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18824560"/>
        <c:axId val="418813744"/>
      </c:barChart>
      <c:catAx>
        <c:axId val="418824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Montserrat ExtraBold" panose="00000900000000000000" pitchFamily="2" charset="0"/>
                <a:ea typeface="+mn-ea"/>
                <a:cs typeface="+mn-cs"/>
              </a:defRPr>
            </a:pPr>
            <a:endParaRPr lang="it-IT"/>
          </a:p>
        </c:txPr>
        <c:crossAx val="418813744"/>
        <c:crosses val="autoZero"/>
        <c:auto val="1"/>
        <c:lblAlgn val="ctr"/>
        <c:lblOffset val="100"/>
        <c:noMultiLvlLbl val="0"/>
      </c:catAx>
      <c:valAx>
        <c:axId val="418813744"/>
        <c:scaling>
          <c:orientation val="minMax"/>
          <c:min val="0"/>
        </c:scaling>
        <c:delete val="1"/>
        <c:axPos val="b"/>
        <c:numFmt formatCode="#,##0" sourceLinked="1"/>
        <c:majorTickMark val="none"/>
        <c:minorTickMark val="none"/>
        <c:tickLblPos val="nextTo"/>
        <c:crossAx val="41882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91141732283462"/>
          <c:y val="2.9378636578905087E-2"/>
          <c:w val="0.75702608267716531"/>
          <c:h val="0.941242726842189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7282F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282F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CC-4118-AE90-72508D6F5107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algn="r" defTabSz="914400" rtl="0" eaLnBrk="1" latinLnBrk="0" hangingPunct="1">
                    <a:defRPr lang="en-US" sz="2400" b="1" i="0" u="none" strike="noStrike" kern="1200" baseline="0">
                      <a:solidFill>
                        <a:schemeClr val="tx1"/>
                      </a:solidFill>
                      <a:latin typeface="Montserrat" pitchFamily="2" charset="77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6CC-4118-AE90-72508D6F510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marL="0" algn="r" defTabSz="914400" rtl="0" eaLnBrk="1" latinLnBrk="0" hangingPunct="1">
                  <a:defRPr lang="en-US" sz="2800" b="1" i="0" u="none" strike="noStrike" kern="1200" baseline="0">
                    <a:solidFill>
                      <a:schemeClr val="tx1"/>
                    </a:solidFill>
                    <a:latin typeface="Montserrat" pitchFamily="2" charset="77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  <c:pt idx="0">
                  <c:v>2024</c:v>
                </c:pt>
              </c:numCache>
            </c:numRef>
          </c:cat>
          <c:val>
            <c:numRef>
              <c:f>Foglio1!$B$2</c:f>
              <c:numCache>
                <c:formatCode>0</c:formatCode>
                <c:ptCount val="1"/>
                <c:pt idx="0">
                  <c:v>8263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6CC-4118-AE90-72508D6F5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18824560"/>
        <c:axId val="418813744"/>
      </c:barChart>
      <c:catAx>
        <c:axId val="418824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Montserrat ExtraBold" panose="00000900000000000000" pitchFamily="2" charset="0"/>
                <a:ea typeface="+mn-ea"/>
                <a:cs typeface="+mn-cs"/>
              </a:defRPr>
            </a:pPr>
            <a:endParaRPr lang="it-IT"/>
          </a:p>
        </c:txPr>
        <c:crossAx val="418813744"/>
        <c:crosses val="autoZero"/>
        <c:auto val="1"/>
        <c:lblAlgn val="ctr"/>
        <c:lblOffset val="100"/>
        <c:noMultiLvlLbl val="0"/>
      </c:catAx>
      <c:valAx>
        <c:axId val="418813744"/>
        <c:scaling>
          <c:orientation val="minMax"/>
          <c:min val="0"/>
        </c:scaling>
        <c:delete val="1"/>
        <c:axPos val="b"/>
        <c:numFmt formatCode="0" sourceLinked="1"/>
        <c:majorTickMark val="none"/>
        <c:minorTickMark val="none"/>
        <c:tickLblPos val="nextTo"/>
        <c:crossAx val="41882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rgbClr val="7282F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0.0%</c:formatCode>
                <c:ptCount val="2"/>
                <c:pt idx="0">
                  <c:v>0.3897041683382737</c:v>
                </c:pt>
                <c:pt idx="1">
                  <c:v>0.49609635623779197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79-4407-A6A1-F6FEBDFB15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Digital</c:v>
                </c:pt>
              </c:strCache>
            </c:strRef>
          </c:tx>
          <c:spPr>
            <a:solidFill>
              <a:srgbClr val="FF99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0.0%</c:formatCode>
                <c:ptCount val="2"/>
                <c:pt idx="0">
                  <c:v>0.46818340840512529</c:v>
                </c:pt>
                <c:pt idx="1">
                  <c:v>0.32299345320831729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79-4407-A6A1-F6FEBDFB15A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OOH</c:v>
                </c:pt>
              </c:strCache>
            </c:strRef>
          </c:tx>
          <c:spPr>
            <a:solidFill>
              <a:srgbClr val="FFE2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0.0%</c:formatCode>
                <c:ptCount val="2"/>
                <c:pt idx="0">
                  <c:v>5.7076554214255969E-2</c:v>
                </c:pt>
                <c:pt idx="1">
                  <c:v>7.2658885567070938E-2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79-4407-A6A1-F6FEBDFB15A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Sheet1!$E$2:$E$3</c:f>
              <c:numCache>
                <c:formatCode>0.0%</c:formatCode>
                <c:ptCount val="2"/>
                <c:pt idx="0">
                  <c:v>4.440479065142288E-2</c:v>
                </c:pt>
                <c:pt idx="1">
                  <c:v>5.6527634630151168E-2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79-4407-A6A1-F6FEBDFB15A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Quotidiani</c:v>
                </c:pt>
              </c:strCache>
            </c:strRef>
          </c:tx>
          <c:spPr>
            <a:solidFill>
              <a:srgbClr val="CC99F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Sheet1!$F$2:$F$3</c:f>
              <c:numCache>
                <c:formatCode>0.0%</c:formatCode>
                <c:ptCount val="2"/>
                <c:pt idx="0">
                  <c:v>2.1550230919437731E-2</c:v>
                </c:pt>
                <c:pt idx="1">
                  <c:v>2.7433607089201038E-2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79-4407-A6A1-F6FEBDFB15A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Periodici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Sheet1!$G$2:$G$3</c:f>
              <c:numCache>
                <c:formatCode>0.0%</c:formatCode>
                <c:ptCount val="2"/>
                <c:pt idx="0">
                  <c:v>1.7775948252750785E-2</c:v>
                </c:pt>
                <c:pt idx="1">
                  <c:v>2.2628916684325637E-2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879-4407-A6A1-F6FEBDFB15A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Cinema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Sheet1!$H$2:$H$3</c:f>
              <c:numCache>
                <c:formatCode>0.0%</c:formatCode>
                <c:ptCount val="2"/>
                <c:pt idx="0">
                  <c:v>1.3048992187336603E-3</c:v>
                </c:pt>
                <c:pt idx="1">
                  <c:v>1.6611465831419801E-3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879-4407-A6A1-F6FEBDFB1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1972911264"/>
        <c:axId val="1972911744"/>
      </c:barChart>
      <c:catAx>
        <c:axId val="1972911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72911744"/>
        <c:crosses val="autoZero"/>
        <c:auto val="1"/>
        <c:lblAlgn val="ctr"/>
        <c:lblOffset val="100"/>
        <c:noMultiLvlLbl val="0"/>
      </c:catAx>
      <c:valAx>
        <c:axId val="197291174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97291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solidFill>
              <a:srgbClr val="7282F9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1"/>
            <c:spPr>
              <a:solidFill>
                <a:srgbClr val="FF5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098-4920-837E-00100111BDE6}"/>
              </c:ext>
            </c:extLst>
          </c:dPt>
          <c:dPt>
            <c:idx val="4"/>
            <c:invertIfNegative val="0"/>
            <c:bubble3D val="1"/>
            <c:spPr>
              <a:solidFill>
                <a:srgbClr val="FF5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098-4920-837E-00100111BDE6}"/>
              </c:ext>
            </c:extLst>
          </c:dPt>
          <c:dPt>
            <c:idx val="5"/>
            <c:invertIfNegative val="0"/>
            <c:bubble3D val="1"/>
            <c:spPr>
              <a:solidFill>
                <a:srgbClr val="FF5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098-4920-837E-00100111BDE6}"/>
              </c:ext>
            </c:extLst>
          </c:dPt>
          <c:xVal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</c:numCache>
            </c:numRef>
          </c:xVal>
          <c:yVal>
            <c:numRef>
              <c:f>Sheet1!$B$2:$B$13</c:f>
              <c:numCache>
                <c:formatCode>General</c:formatCode>
                <c:ptCount val="12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</c:numCache>
            </c:numRef>
          </c:yVal>
          <c:bubbleSize>
            <c:numRef>
              <c:f>Sheet1!$C$2:$C$13</c:f>
              <c:numCache>
                <c:formatCode>General</c:formatCode>
                <c:ptCount val="12"/>
                <c:pt idx="0">
                  <c:v>2.9</c:v>
                </c:pt>
                <c:pt idx="1">
                  <c:v>1.2</c:v>
                </c:pt>
                <c:pt idx="2" formatCode="0.0">
                  <c:v>4</c:v>
                </c:pt>
                <c:pt idx="3">
                  <c:v>3.2</c:v>
                </c:pt>
                <c:pt idx="4">
                  <c:v>1.8</c:v>
                </c:pt>
                <c:pt idx="5">
                  <c:v>4.2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0-4098-4920-837E-00100111B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80"/>
        <c:showNegBubbles val="0"/>
        <c:axId val="1182481567"/>
        <c:axId val="1182485887"/>
      </c:bubbleChart>
      <c:valAx>
        <c:axId val="1182481567"/>
        <c:scaling>
          <c:orientation val="minMax"/>
          <c:min val="0.5"/>
        </c:scaling>
        <c:delete val="1"/>
        <c:axPos val="b"/>
        <c:numFmt formatCode="General" sourceLinked="1"/>
        <c:majorTickMark val="none"/>
        <c:minorTickMark val="none"/>
        <c:tickLblPos val="nextTo"/>
        <c:crossAx val="1182485887"/>
        <c:crosses val="autoZero"/>
        <c:crossBetween val="midCat"/>
      </c:valAx>
      <c:valAx>
        <c:axId val="1182485887"/>
        <c:scaling>
          <c:orientation val="minMax"/>
          <c:min val="2"/>
        </c:scaling>
        <c:delete val="1"/>
        <c:axPos val="l"/>
        <c:numFmt formatCode="General" sourceLinked="1"/>
        <c:majorTickMark val="out"/>
        <c:minorTickMark val="none"/>
        <c:tickLblPos val="none"/>
        <c:crossAx val="118248156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" cap="rnd">
              <a:solidFill>
                <a:srgbClr val="7282F9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7282F9"/>
              </a:solidFill>
              <a:ln w="12700">
                <a:solidFill>
                  <a:schemeClr val="bg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Montserrat Medium" panose="000006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</c:v>
                </c:pt>
                <c:pt idx="1">
                  <c:v>20</c:v>
                </c:pt>
                <c:pt idx="2">
                  <c:v>24</c:v>
                </c:pt>
                <c:pt idx="3">
                  <c:v>30</c:v>
                </c:pt>
                <c:pt idx="4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47-48AD-B1D9-7D7C3F5ED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4824384"/>
        <c:axId val="654817664"/>
      </c:lineChart>
      <c:catAx>
        <c:axId val="65482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  <a:ea typeface="+mn-ea"/>
                <a:cs typeface="+mn-cs"/>
              </a:defRPr>
            </a:pPr>
            <a:endParaRPr lang="it-IT"/>
          </a:p>
        </c:txPr>
        <c:crossAx val="654817664"/>
        <c:crosses val="autoZero"/>
        <c:auto val="1"/>
        <c:lblAlgn val="ctr"/>
        <c:lblOffset val="100"/>
        <c:noMultiLvlLbl val="0"/>
      </c:catAx>
      <c:valAx>
        <c:axId val="654817664"/>
        <c:scaling>
          <c:orientation val="minMax"/>
          <c:min val="15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  <a:ea typeface="+mn-ea"/>
                <a:cs typeface="+mn-cs"/>
              </a:defRPr>
            </a:pPr>
            <a:endParaRPr lang="it-IT"/>
          </a:p>
        </c:txPr>
        <c:crossAx val="654824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latin typeface="Montserrat Medium" panose="00000600000000000000" pitchFamily="2" charset="0"/>
        </a:defRPr>
      </a:pPr>
      <a:endParaRPr lang="it-IT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9D1B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C1-4C9B-91B8-A803B51F05AE}"/>
              </c:ext>
            </c:extLst>
          </c:dPt>
          <c:dPt>
            <c:idx val="3"/>
            <c:invertIfNegative val="0"/>
            <c:bubble3D val="0"/>
            <c:spPr>
              <a:solidFill>
                <a:srgbClr val="F9D1B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C1-4C9B-91B8-A803B51F05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Montserrat Black" panose="00000A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Nano </c:v>
                </c:pt>
                <c:pt idx="1">
                  <c:v>Micro </c:v>
                </c:pt>
                <c:pt idx="2">
                  <c:v>Macro </c:v>
                </c:pt>
                <c:pt idx="3">
                  <c:v>Mega/Celebrity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0.44</c:v>
                </c:pt>
                <c:pt idx="1">
                  <c:v>0.26</c:v>
                </c:pt>
                <c:pt idx="2">
                  <c:v>0.17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C1-4C9B-91B8-A803B51F05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-27"/>
        <c:axId val="203823968"/>
        <c:axId val="203824448"/>
      </c:barChart>
      <c:catAx>
        <c:axId val="20382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Montserrat Medium" panose="00000600000000000000" pitchFamily="2" charset="0"/>
                <a:ea typeface="+mn-ea"/>
                <a:cs typeface="+mn-cs"/>
              </a:defRPr>
            </a:pPr>
            <a:endParaRPr lang="it-IT"/>
          </a:p>
        </c:txPr>
        <c:crossAx val="203824448"/>
        <c:crosses val="autoZero"/>
        <c:auto val="1"/>
        <c:lblAlgn val="ctr"/>
        <c:lblOffset val="100"/>
        <c:noMultiLvlLbl val="0"/>
      </c:catAx>
      <c:valAx>
        <c:axId val="2038244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3823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Montserrat Medium" panose="00000600000000000000" pitchFamily="2" charset="0"/>
        </a:defRPr>
      </a:pPr>
      <a:endParaRPr lang="it-IT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ExtraBold" panose="000009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2.9</c:v>
                </c:pt>
                <c:pt idx="1">
                  <c:v>3.4</c:v>
                </c:pt>
                <c:pt idx="2">
                  <c:v>3.8</c:v>
                </c:pt>
                <c:pt idx="3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AA-4215-9E3F-68BBFE0BDB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27"/>
        <c:axId val="1743546528"/>
        <c:axId val="1743544128"/>
      </c:barChart>
      <c:catAx>
        <c:axId val="174354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  <a:ea typeface="+mn-ea"/>
                <a:cs typeface="+mn-cs"/>
              </a:defRPr>
            </a:pPr>
            <a:endParaRPr lang="it-IT"/>
          </a:p>
        </c:txPr>
        <c:crossAx val="1743544128"/>
        <c:crosses val="autoZero"/>
        <c:auto val="1"/>
        <c:lblAlgn val="ctr"/>
        <c:lblOffset val="100"/>
        <c:noMultiLvlLbl val="0"/>
      </c:catAx>
      <c:valAx>
        <c:axId val="1743544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4354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 SemiBold" panose="00000700000000000000" pitchFamily="2" charset="0"/>
        </a:defRPr>
      </a:pPr>
      <a:endParaRPr lang="it-IT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ExtraBold" panose="000009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2024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0D-476A-A792-4CEC634E2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27"/>
        <c:axId val="1743546528"/>
        <c:axId val="1743544128"/>
      </c:barChart>
      <c:catAx>
        <c:axId val="174354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  <a:ea typeface="+mn-ea"/>
                <a:cs typeface="+mn-cs"/>
              </a:defRPr>
            </a:pPr>
            <a:endParaRPr lang="it-IT"/>
          </a:p>
        </c:txPr>
        <c:crossAx val="1743544128"/>
        <c:crosses val="autoZero"/>
        <c:auto val="1"/>
        <c:lblAlgn val="ctr"/>
        <c:lblOffset val="100"/>
        <c:noMultiLvlLbl val="0"/>
      </c:catAx>
      <c:valAx>
        <c:axId val="1743544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4354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 SemiBold" panose="00000700000000000000" pitchFamily="2" charset="0"/>
        </a:defRPr>
      </a:pPr>
      <a:endParaRPr lang="it-IT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226833340993"/>
          <c:y val="4.6303855902817111E-2"/>
          <c:w val="0.54543759670327985"/>
          <c:h val="0.9272367978670016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7282F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0A-4363-8405-C0BDDFD7B187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20A-4363-8405-C0BDDFD7B18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0A-4363-8405-C0BDDFD7B187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20A-4363-8405-C0BDDFD7B187}"/>
              </c:ext>
            </c:extLst>
          </c:dPt>
          <c:cat>
            <c:strRef>
              <c:f>Sheet1!$A$2:$A$3</c:f>
              <c:strCache>
                <c:ptCount val="2"/>
                <c:pt idx="0">
                  <c:v>Mercato Adv</c:v>
                </c:pt>
                <c:pt idx="1">
                  <c:v>Experiential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0.71336738451517612</c:v>
                </c:pt>
                <c:pt idx="1">
                  <c:v>0.28663261548482388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0A-4363-8405-C0BDDFD7B1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1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solidFill>
              <a:srgbClr val="7282F9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1"/>
            <c:spPr>
              <a:solidFill>
                <a:srgbClr val="FF5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4E-4F61-B7C0-0EEB16B22BA1}"/>
              </c:ext>
            </c:extLst>
          </c:dPt>
          <c:dPt>
            <c:idx val="4"/>
            <c:invertIfNegative val="0"/>
            <c:bubble3D val="1"/>
            <c:spPr>
              <a:solidFill>
                <a:srgbClr val="FF5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4E-4F61-B7C0-0EEB16B22BA1}"/>
              </c:ext>
            </c:extLst>
          </c:dPt>
          <c:dPt>
            <c:idx val="5"/>
            <c:invertIfNegative val="0"/>
            <c:bubble3D val="1"/>
            <c:spPr>
              <a:solidFill>
                <a:srgbClr val="FF5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4E-4F61-B7C0-0EEB16B22BA1}"/>
              </c:ext>
            </c:extLst>
          </c:dPt>
          <c:xVal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xVal>
          <c:y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bubbleSize>
            <c:numRef>
              <c:f>Sheet1!$C$2:$C$13</c:f>
              <c:numCache>
                <c:formatCode>General</c:formatCode>
                <c:ptCount val="12"/>
                <c:pt idx="0">
                  <c:v>67</c:v>
                </c:pt>
                <c:pt idx="1">
                  <c:v>69</c:v>
                </c:pt>
                <c:pt idx="2" formatCode="0">
                  <c:v>76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6-E24E-4F61-B7C0-0EEB16B22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90"/>
        <c:showNegBubbles val="0"/>
        <c:axId val="1182481567"/>
        <c:axId val="1182485887"/>
      </c:bubbleChart>
      <c:valAx>
        <c:axId val="1182481567"/>
        <c:scaling>
          <c:orientation val="minMax"/>
          <c:max val="2"/>
          <c:min val="0.5"/>
        </c:scaling>
        <c:delete val="1"/>
        <c:axPos val="b"/>
        <c:numFmt formatCode="General" sourceLinked="1"/>
        <c:majorTickMark val="out"/>
        <c:minorTickMark val="none"/>
        <c:tickLblPos val="nextTo"/>
        <c:crossAx val="1182485887"/>
        <c:crosses val="autoZero"/>
        <c:crossBetween val="midCat"/>
      </c:valAx>
      <c:valAx>
        <c:axId val="1182485887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8248156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1"/>
            <c:spPr>
              <a:solidFill>
                <a:srgbClr val="FF5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4E-4F61-B7C0-0EEB16B22BA1}"/>
              </c:ext>
            </c:extLst>
          </c:dPt>
          <c:dPt>
            <c:idx val="4"/>
            <c:invertIfNegative val="0"/>
            <c:bubble3D val="1"/>
            <c:spPr>
              <a:solidFill>
                <a:srgbClr val="FF5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4E-4F61-B7C0-0EEB16B22BA1}"/>
              </c:ext>
            </c:extLst>
          </c:dPt>
          <c:dPt>
            <c:idx val="5"/>
            <c:invertIfNegative val="0"/>
            <c:bubble3D val="1"/>
            <c:spPr>
              <a:solidFill>
                <a:srgbClr val="FF5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4E-4F61-B7C0-0EEB16B22BA1}"/>
              </c:ext>
            </c:extLst>
          </c:dPt>
          <c:xVal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xVal>
          <c:y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bubbleSize>
            <c:numRef>
              <c:f>Sheet1!$C$2:$C$13</c:f>
              <c:numCache>
                <c:formatCode>General</c:formatCode>
                <c:ptCount val="12"/>
                <c:pt idx="0">
                  <c:v>72</c:v>
                </c:pt>
                <c:pt idx="1">
                  <c:v>78</c:v>
                </c:pt>
                <c:pt idx="2" formatCode="0">
                  <c:v>79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6-E24E-4F61-B7C0-0EEB16B22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182481567"/>
        <c:axId val="1182485887"/>
      </c:bubbleChart>
      <c:valAx>
        <c:axId val="1182481567"/>
        <c:scaling>
          <c:orientation val="minMax"/>
          <c:max val="2"/>
          <c:min val="0.5"/>
        </c:scaling>
        <c:delete val="1"/>
        <c:axPos val="b"/>
        <c:numFmt formatCode="General" sourceLinked="1"/>
        <c:majorTickMark val="out"/>
        <c:minorTickMark val="none"/>
        <c:tickLblPos val="nextTo"/>
        <c:crossAx val="1182485887"/>
        <c:crosses val="autoZero"/>
        <c:crossBetween val="midCat"/>
      </c:valAx>
      <c:valAx>
        <c:axId val="1182485887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8248156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1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4E-4F61-B7C0-0EEB16B22BA1}"/>
              </c:ext>
            </c:extLst>
          </c:dPt>
          <c:dPt>
            <c:idx val="4"/>
            <c:invertIfNegative val="0"/>
            <c:bubble3D val="1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4E-4F61-B7C0-0EEB16B22BA1}"/>
              </c:ext>
            </c:extLst>
          </c:dPt>
          <c:dPt>
            <c:idx val="5"/>
            <c:invertIfNegative val="0"/>
            <c:bubble3D val="1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4E-4F61-B7C0-0EEB16B22BA1}"/>
              </c:ext>
            </c:extLst>
          </c:dPt>
          <c:xVal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xVal>
          <c:y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bubbleSize>
            <c:numRef>
              <c:f>Sheet1!$C$2:$C$13</c:f>
              <c:numCache>
                <c:formatCode>General</c:formatCode>
                <c:ptCount val="12"/>
                <c:pt idx="0">
                  <c:v>65</c:v>
                </c:pt>
                <c:pt idx="1">
                  <c:v>69</c:v>
                </c:pt>
                <c:pt idx="2" formatCode="0">
                  <c:v>72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6-E24E-4F61-B7C0-0EEB16B22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90"/>
        <c:showNegBubbles val="0"/>
        <c:axId val="1182481567"/>
        <c:axId val="1182485887"/>
      </c:bubbleChart>
      <c:valAx>
        <c:axId val="1182481567"/>
        <c:scaling>
          <c:orientation val="minMax"/>
          <c:max val="2"/>
          <c:min val="0.5"/>
        </c:scaling>
        <c:delete val="1"/>
        <c:axPos val="b"/>
        <c:numFmt formatCode="General" sourceLinked="1"/>
        <c:majorTickMark val="out"/>
        <c:minorTickMark val="none"/>
        <c:tickLblPos val="nextTo"/>
        <c:crossAx val="1182485887"/>
        <c:crosses val="autoZero"/>
        <c:crossBetween val="midCat"/>
      </c:valAx>
      <c:valAx>
        <c:axId val="1182485887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8248156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91141732283462"/>
          <c:y val="2.9378636578905087E-2"/>
          <c:w val="0.85390108267716525"/>
          <c:h val="0.941242726842189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7282F9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marL="0" algn="r" defTabSz="914400" rtl="0" eaLnBrk="1" latinLnBrk="0" hangingPunct="1">
                  <a:defRPr lang="en-US" sz="2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tserrat" pitchFamily="2" charset="77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Foglio1!$A$2:$A$8</c:f>
              <c:numCache>
                <c:formatCode>General</c:formatCode>
                <c:ptCount val="7"/>
                <c:pt idx="0">
                  <c:v>2025</c:v>
                </c:pt>
                <c:pt idx="1">
                  <c:v>2024</c:v>
                </c:pt>
                <c:pt idx="2">
                  <c:v>2023</c:v>
                </c:pt>
                <c:pt idx="3">
                  <c:v>2022</c:v>
                </c:pt>
                <c:pt idx="4">
                  <c:v>2021</c:v>
                </c:pt>
                <c:pt idx="5">
                  <c:v>2020</c:v>
                </c:pt>
                <c:pt idx="6">
                  <c:v>2019</c:v>
                </c:pt>
              </c:numCache>
            </c:numRef>
          </c:cat>
          <c:val>
            <c:numRef>
              <c:f>Foglio1!$B$2:$B$8</c:f>
              <c:numCache>
                <c:formatCode>#,##0</c:formatCode>
                <c:ptCount val="7"/>
                <c:pt idx="0">
                  <c:v>10718.67758</c:v>
                </c:pt>
                <c:pt idx="1">
                  <c:v>10518.82</c:v>
                </c:pt>
                <c:pt idx="2">
                  <c:v>9943.6204367099999</c:v>
                </c:pt>
                <c:pt idx="3">
                  <c:v>9544.429734193538</c:v>
                </c:pt>
                <c:pt idx="4">
                  <c:v>9431.2546780568555</c:v>
                </c:pt>
                <c:pt idx="5">
                  <c:v>8179.7525395115827</c:v>
                </c:pt>
                <c:pt idx="6">
                  <c:v>9201.0714730164036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38-4110-A1BD-EF5E13664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18824560"/>
        <c:axId val="418813744"/>
      </c:barChart>
      <c:catAx>
        <c:axId val="418824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Montserrat ExtraBold" panose="00000900000000000000" pitchFamily="2" charset="0"/>
                <a:ea typeface="+mn-ea"/>
                <a:cs typeface="+mn-cs"/>
              </a:defRPr>
            </a:pPr>
            <a:endParaRPr lang="it-IT"/>
          </a:p>
        </c:txPr>
        <c:crossAx val="418813744"/>
        <c:crosses val="autoZero"/>
        <c:auto val="1"/>
        <c:lblAlgn val="ctr"/>
        <c:lblOffset val="100"/>
        <c:noMultiLvlLbl val="0"/>
      </c:catAx>
      <c:valAx>
        <c:axId val="418813744"/>
        <c:scaling>
          <c:orientation val="minMax"/>
          <c:min val="0"/>
        </c:scaling>
        <c:delete val="1"/>
        <c:axPos val="b"/>
        <c:numFmt formatCode="#,##0" sourceLinked="1"/>
        <c:majorTickMark val="none"/>
        <c:minorTickMark val="none"/>
        <c:tickLblPos val="nextTo"/>
        <c:crossAx val="41882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78586634069769"/>
          <c:y val="0.19487488767723926"/>
          <c:w val="0.63325908982097756"/>
          <c:h val="0.78833836850857264"/>
        </c:manualLayout>
      </c:layout>
      <c:barChart>
        <c:barDir val="bar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Abbastanza d'accordo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Montserrat SemiBold" panose="00000700000000000000" pitchFamily="2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Riduzione dei costi pubblicitari</c:v>
                </c:pt>
                <c:pt idx="1">
                  <c:v>Miglioramento dell’efficacia della pubblicità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0.47</c:v>
                </c:pt>
                <c:pt idx="1">
                  <c:v>0.65800000000000003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9-41CC-86E5-C87B03D4D83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Molto d'accordo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Montserrat SemiBold" panose="00000700000000000000" pitchFamily="2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Riduzione dei costi pubblicitari</c:v>
                </c:pt>
                <c:pt idx="1">
                  <c:v>Miglioramento dell’efficacia della pubblicità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0.14799999999999999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49-41CC-86E5-C87B03D4D83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8"/>
        <c:overlap val="100"/>
        <c:axId val="488077152"/>
        <c:axId val="48807088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Per nulla d'accordo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noFill/>
                    <a:prstDash val="sysDot"/>
                  </a:ln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2-6B49-41CC-86E5-C87B03D4D83E}"/>
                    </c:ext>
                  </c:extLst>
                </c:dPt>
                <c:dPt>
                  <c:idx val="1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3-6B49-41CC-86E5-C87B03D4D83E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sz="1400"/>
                      </a:pPr>
                      <a:endParaRPr lang="it-IT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Riduzione dei costi pubblicitari</c:v>
                      </c:pt>
                      <c:pt idx="1">
                        <c:v>Miglioramento dell’efficacia della pubblicità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Sheet1!$B$2:$B$3</c15:sqref>
                        </c15:formulaRef>
                      </c:ext>
                    </c:extLst>
                    <c:numCache>
                      <c:formatCode>0%</c:formatCode>
                      <c:ptCount val="2"/>
                      <c:pt idx="0">
                        <c:v>1.4999999999999999E-2</c:v>
                      </c:pt>
                      <c:pt idx="1">
                        <c:v>1.2E-2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6B49-41CC-86E5-C87B03D4D83E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Poco d'accordo</c:v>
                      </c:pt>
                    </c:strCache>
                  </c:strRef>
                </c:tx>
                <c:spPr>
                  <a:solidFill>
                    <a:srgbClr val="F15A1C"/>
                  </a:solidFill>
                  <a:ln w="19050">
                    <a:noFill/>
                  </a:ln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sz="1600">
                          <a:solidFill>
                            <a:srgbClr val="FFFFFF"/>
                          </a:solidFill>
                        </a:defRPr>
                      </a:pPr>
                      <a:endParaRPr lang="it-IT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Riduzione dei costi pubblicitari</c:v>
                      </c:pt>
                      <c:pt idx="1">
                        <c:v>Miglioramento dell’efficacia della pubblicità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Sheet1!$C$2:$C$3</c15:sqref>
                        </c15:formulaRef>
                      </c:ext>
                    </c:extLst>
                    <c:numCache>
                      <c:formatCode>0%</c:formatCode>
                      <c:ptCount val="2"/>
                      <c:pt idx="0">
                        <c:v>0.36699999999999999</c:v>
                      </c:pt>
                      <c:pt idx="1">
                        <c:v>0.161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B49-41CC-86E5-C87B03D4D83E}"/>
                  </c:ext>
                </c:extLst>
              </c15:ser>
            </c15:filteredBarSeries>
          </c:ext>
        </c:extLst>
      </c:barChart>
      <c:catAx>
        <c:axId val="4880771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ysDash"/>
          </a:ln>
        </c:spPr>
        <c:txPr>
          <a:bodyPr/>
          <a:lstStyle/>
          <a:p>
            <a:pPr>
              <a:defRPr sz="1100"/>
            </a:pPr>
            <a:endParaRPr lang="it-IT"/>
          </a:p>
        </c:txPr>
        <c:crossAx val="488070880"/>
        <c:crosses val="autoZero"/>
        <c:auto val="1"/>
        <c:lblAlgn val="ctr"/>
        <c:lblOffset val="100"/>
        <c:noMultiLvlLbl val="0"/>
      </c:catAx>
      <c:valAx>
        <c:axId val="488070880"/>
        <c:scaling>
          <c:orientation val="minMax"/>
          <c:max val="1"/>
          <c:min val="0"/>
        </c:scaling>
        <c:delete val="1"/>
        <c:axPos val="b"/>
        <c:numFmt formatCode="General" sourceLinked="0"/>
        <c:majorTickMark val="out"/>
        <c:minorTickMark val="none"/>
        <c:tickLblPos val="nextTo"/>
        <c:crossAx val="4880771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5553072697962529E-2"/>
          <c:y val="5.0865323055648032E-2"/>
          <c:w val="0.97159598337599284"/>
          <c:h val="8.486602016870153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Montserrat Medium" panose="00000600000000000000" pitchFamily="2" charset="0"/>
        </a:defRPr>
      </a:pPr>
      <a:endParaRPr lang="it-I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467731309457925E-2"/>
          <c:y val="3.513783160291041E-2"/>
          <c:w val="0.94336230086091732"/>
          <c:h val="0.866441102077337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rgbClr val="7282F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Medium" panose="000006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Sheet1!$B$2:$B$5</c:f>
              <c:numCache>
                <c:formatCode>0.0</c:formatCode>
                <c:ptCount val="4"/>
                <c:pt idx="0">
                  <c:v>8.9</c:v>
                </c:pt>
                <c:pt idx="1">
                  <c:v>4.7</c:v>
                </c:pt>
                <c:pt idx="2" formatCode="General">
                  <c:v>0.7</c:v>
                </c:pt>
                <c:pt idx="3" formatCode="General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5C-4D67-AC2B-EECF896D25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Europa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FF5050"/>
                    </a:solidFill>
                    <a:latin typeface="Montserrat Medium" panose="000006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6.2</c:v>
                </c:pt>
                <c:pt idx="1">
                  <c:v>3.3</c:v>
                </c:pt>
                <c:pt idx="2">
                  <c:v>0.4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5C-4D67-AC2B-EECF896D2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8517056"/>
        <c:axId val="1288517536"/>
      </c:barChart>
      <c:catAx>
        <c:axId val="128851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  <a:ea typeface="+mn-ea"/>
                <a:cs typeface="+mn-cs"/>
              </a:defRPr>
            </a:pPr>
            <a:endParaRPr lang="it-IT"/>
          </a:p>
        </c:txPr>
        <c:crossAx val="1288517536"/>
        <c:crosses val="autoZero"/>
        <c:auto val="1"/>
        <c:lblAlgn val="ctr"/>
        <c:lblOffset val="100"/>
        <c:noMultiLvlLbl val="0"/>
      </c:catAx>
      <c:valAx>
        <c:axId val="128851753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28851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Montserrat Medium" panose="00000600000000000000" pitchFamily="2" charset="0"/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pos</c:v>
                </c:pt>
              </c:strCache>
            </c:strRef>
          </c:tx>
          <c:spPr>
            <a:solidFill>
              <a:srgbClr val="7282F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Montserrat Medium" panose="000006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upper class</c:v>
                </c:pt>
                <c:pt idx="1">
                  <c:v>under 35</c:v>
                </c:pt>
                <c:pt idx="2">
                  <c:v>uomini</c:v>
                </c:pt>
                <c:pt idx="3">
                  <c:v>totale</c:v>
                </c:pt>
                <c:pt idx="4">
                  <c:v>single</c:v>
                </c:pt>
                <c:pt idx="5">
                  <c:v>over 55</c:v>
                </c:pt>
                <c:pt idx="6">
                  <c:v>donne</c:v>
                </c:pt>
                <c:pt idx="7">
                  <c:v>lower class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42</c:v>
                </c:pt>
                <c:pt idx="1">
                  <c:v>39</c:v>
                </c:pt>
                <c:pt idx="2">
                  <c:v>37</c:v>
                </c:pt>
                <c:pt idx="3">
                  <c:v>32</c:v>
                </c:pt>
                <c:pt idx="4">
                  <c:v>31</c:v>
                </c:pt>
                <c:pt idx="5">
                  <c:v>27</c:v>
                </c:pt>
                <c:pt idx="6">
                  <c:v>27</c:v>
                </c:pt>
                <c:pt idx="7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44-409F-AF24-D20EFF5BBA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neg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244-409F-AF24-D20EFF5BBA7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244-409F-AF24-D20EFF5BBA7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36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244-409F-AF24-D20EFF5BBA7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2244-409F-AF24-D20EFF5BBA7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244-409F-AF24-D20EFF5BBA7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52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2244-409F-AF24-D20EFF5BBA7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52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244-409F-AF24-D20EFF5BBA7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59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2244-409F-AF24-D20EFF5BBA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Medium" panose="000006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upper class</c:v>
                </c:pt>
                <c:pt idx="1">
                  <c:v>under 35</c:v>
                </c:pt>
                <c:pt idx="2">
                  <c:v>uomini</c:v>
                </c:pt>
                <c:pt idx="3">
                  <c:v>totale</c:v>
                </c:pt>
                <c:pt idx="4">
                  <c:v>single</c:v>
                </c:pt>
                <c:pt idx="5">
                  <c:v>over 55</c:v>
                </c:pt>
                <c:pt idx="6">
                  <c:v>donne</c:v>
                </c:pt>
                <c:pt idx="7">
                  <c:v>lower class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-31</c:v>
                </c:pt>
                <c:pt idx="1">
                  <c:v>-34</c:v>
                </c:pt>
                <c:pt idx="2">
                  <c:v>-36</c:v>
                </c:pt>
                <c:pt idx="3">
                  <c:v>-44</c:v>
                </c:pt>
                <c:pt idx="4">
                  <c:v>-52</c:v>
                </c:pt>
                <c:pt idx="5">
                  <c:v>-52</c:v>
                </c:pt>
                <c:pt idx="6">
                  <c:v>-52</c:v>
                </c:pt>
                <c:pt idx="7">
                  <c:v>-59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44-409F-AF24-D20EFF5BBA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1409908895"/>
        <c:axId val="1409909855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rgbClr val="FF5050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upper class</c:v>
                </c:pt>
                <c:pt idx="1">
                  <c:v>under 35</c:v>
                </c:pt>
                <c:pt idx="2">
                  <c:v>uomini</c:v>
                </c:pt>
                <c:pt idx="3">
                  <c:v>totale</c:v>
                </c:pt>
                <c:pt idx="4">
                  <c:v>single</c:v>
                </c:pt>
                <c:pt idx="5">
                  <c:v>over 55</c:v>
                </c:pt>
                <c:pt idx="6">
                  <c:v>donne</c:v>
                </c:pt>
                <c:pt idx="7">
                  <c:v>lower class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11</c:v>
                </c:pt>
                <c:pt idx="1">
                  <c:v>5</c:v>
                </c:pt>
                <c:pt idx="2">
                  <c:v>1</c:v>
                </c:pt>
                <c:pt idx="3">
                  <c:v>-12</c:v>
                </c:pt>
                <c:pt idx="4">
                  <c:v>-21</c:v>
                </c:pt>
                <c:pt idx="5">
                  <c:v>-25</c:v>
                </c:pt>
                <c:pt idx="6">
                  <c:v>-25</c:v>
                </c:pt>
                <c:pt idx="7">
                  <c:v>-40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2244-409F-AF24-D20EFF5BBA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9908895"/>
        <c:axId val="1409909855"/>
      </c:lineChart>
      <c:catAx>
        <c:axId val="1409908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  <a:ea typeface="+mn-ea"/>
                <a:cs typeface="+mn-cs"/>
              </a:defRPr>
            </a:pPr>
            <a:endParaRPr lang="it-IT"/>
          </a:p>
        </c:txPr>
        <c:crossAx val="1409909855"/>
        <c:crosses val="autoZero"/>
        <c:auto val="1"/>
        <c:lblAlgn val="ctr"/>
        <c:lblOffset val="100"/>
        <c:noMultiLvlLbl val="0"/>
      </c:catAx>
      <c:valAx>
        <c:axId val="14099098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09908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 Medium" panose="00000600000000000000" pitchFamily="2" charset="0"/>
        </a:defRPr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41667912327494E-2"/>
          <c:y val="0.15806667409193143"/>
          <c:w val="0.90151902202164724"/>
          <c:h val="0.7373739432022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pil</c:v>
                </c:pt>
              </c:strCache>
            </c:strRef>
          </c:tx>
          <c:spPr>
            <a:ln w="28575" cap="rnd">
              <a:solidFill>
                <a:srgbClr val="7282F9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D6-4ABF-B3DD-EF8A5003C147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D6-4ABF-B3DD-EF8A5003C147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F8D6-4ABF-B3DD-EF8A5003C147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F8D6-4ABF-B3DD-EF8A5003C147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F8D6-4ABF-B3DD-EF8A5003C147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F8D6-4ABF-B3DD-EF8A5003C147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F8D6-4ABF-B3DD-EF8A5003C147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F8D6-4ABF-B3DD-EF8A5003C147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F8D6-4ABF-B3DD-EF8A5003C147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F8D6-4ABF-B3DD-EF8A5003C147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F8D6-4ABF-B3DD-EF8A5003C147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F8D6-4ABF-B3DD-EF8A5003C147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F8D6-4ABF-B3DD-EF8A5003C147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F8D6-4ABF-B3DD-EF8A5003C147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F8D6-4ABF-B3DD-EF8A5003C147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F8D6-4ABF-B3DD-EF8A5003C147}"/>
              </c:ext>
            </c:extLst>
          </c:dPt>
          <c:cat>
            <c:numRef>
              <c:f>Sheet1!$A$2:$A$18</c:f>
              <c:numCache>
                <c:formatCode>General</c:formatCode>
                <c:ptCount val="1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</c:numCache>
            </c:numRef>
          </c:cat>
          <c:val>
            <c:numRef>
              <c:f>Sheet1!$B$2:$B$18</c:f>
              <c:numCache>
                <c:formatCode>0.0%</c:formatCode>
                <c:ptCount val="17"/>
                <c:pt idx="0">
                  <c:v>-0.01</c:v>
                </c:pt>
                <c:pt idx="1">
                  <c:v>-6.3E-2</c:v>
                </c:pt>
                <c:pt idx="2">
                  <c:v>-4.5999999999999999E-2</c:v>
                </c:pt>
                <c:pt idx="3">
                  <c:v>-3.9E-2</c:v>
                </c:pt>
                <c:pt idx="4">
                  <c:v>-6.9000000000000006E-2</c:v>
                </c:pt>
                <c:pt idx="5">
                  <c:v>-8.7000000000000008E-2</c:v>
                </c:pt>
                <c:pt idx="6">
                  <c:v>-8.7000000000000008E-2</c:v>
                </c:pt>
                <c:pt idx="7">
                  <c:v>-7.9000000000000015E-2</c:v>
                </c:pt>
                <c:pt idx="8">
                  <c:v>-6.6000000000000017E-2</c:v>
                </c:pt>
                <c:pt idx="9">
                  <c:v>-4.9000000000000016E-2</c:v>
                </c:pt>
                <c:pt idx="10">
                  <c:v>-4.0000000000000015E-2</c:v>
                </c:pt>
                <c:pt idx="11">
                  <c:v>-3.5000000000000017E-2</c:v>
                </c:pt>
                <c:pt idx="12">
                  <c:v>-0.125</c:v>
                </c:pt>
                <c:pt idx="13">
                  <c:v>-4.1999999999999996E-2</c:v>
                </c:pt>
                <c:pt idx="14">
                  <c:v>-1.9999999999999948E-3</c:v>
                </c:pt>
                <c:pt idx="15">
                  <c:v>7.0000000000000045E-3</c:v>
                </c:pt>
                <c:pt idx="16">
                  <c:v>1.5000000000000005E-2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F8D6-4ABF-B3DD-EF8A5003C1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adv</c:v>
                </c:pt>
              </c:strCache>
            </c:strRef>
          </c:tx>
          <c:spPr>
            <a:ln w="28575" cap="rnd">
              <a:solidFill>
                <a:srgbClr val="FF805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</c:numCache>
            </c:numRef>
          </c:cat>
          <c:val>
            <c:numRef>
              <c:f>Sheet1!$C$2:$C$18</c:f>
              <c:numCache>
                <c:formatCode>0.0%</c:formatCode>
                <c:ptCount val="17"/>
                <c:pt idx="0">
                  <c:v>3.0000000000000001E-3</c:v>
                </c:pt>
                <c:pt idx="1">
                  <c:v>-0.13200000000000001</c:v>
                </c:pt>
                <c:pt idx="2">
                  <c:v>-5.4000000000000006E-2</c:v>
                </c:pt>
                <c:pt idx="3">
                  <c:v>-8.6000000000000007E-2</c:v>
                </c:pt>
                <c:pt idx="4">
                  <c:v>-0.248</c:v>
                </c:pt>
                <c:pt idx="5">
                  <c:v>-0.17699999999999999</c:v>
                </c:pt>
                <c:pt idx="6">
                  <c:v>-0.15</c:v>
                </c:pt>
                <c:pt idx="7">
                  <c:v>-0.12</c:v>
                </c:pt>
                <c:pt idx="8">
                  <c:v>-7.0999999999999994E-2</c:v>
                </c:pt>
                <c:pt idx="9">
                  <c:v>-5.2999999999999992E-2</c:v>
                </c:pt>
                <c:pt idx="10">
                  <c:v>-1.8999999999999989E-2</c:v>
                </c:pt>
                <c:pt idx="11">
                  <c:v>-2.6999999999999989E-2</c:v>
                </c:pt>
                <c:pt idx="12">
                  <c:v>-0.13799999999999998</c:v>
                </c:pt>
                <c:pt idx="13">
                  <c:v>1.5000000000000013E-2</c:v>
                </c:pt>
                <c:pt idx="14">
                  <c:v>2.7000000000000014E-2</c:v>
                </c:pt>
                <c:pt idx="15">
                  <c:v>6.7000000000000018E-2</c:v>
                </c:pt>
                <c:pt idx="16">
                  <c:v>0.12500000000000003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BA-4C86-ABC4-11CB79C2F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1030943"/>
        <c:axId val="611017983"/>
      </c:lineChart>
      <c:catAx>
        <c:axId val="611030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ontserrat Medium" panose="00000600000000000000" pitchFamily="2" charset="0"/>
                <a:ea typeface="+mn-ea"/>
                <a:cs typeface="Poppins" panose="00000500000000000000" pitchFamily="2" charset="0"/>
              </a:defRPr>
            </a:pPr>
            <a:endParaRPr lang="it-IT"/>
          </a:p>
        </c:txPr>
        <c:crossAx val="611017983"/>
        <c:crosses val="autoZero"/>
        <c:auto val="1"/>
        <c:lblAlgn val="ctr"/>
        <c:lblOffset val="100"/>
        <c:noMultiLvlLbl val="0"/>
      </c:catAx>
      <c:valAx>
        <c:axId val="61101798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611030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1F5FD"/>
    </a:solidFill>
    <a:ln>
      <a:noFill/>
    </a:ln>
    <a:effectLst/>
  </c:spPr>
  <c:txPr>
    <a:bodyPr/>
    <a:lstStyle/>
    <a:p>
      <a:pPr>
        <a:defRPr sz="900">
          <a:solidFill>
            <a:schemeClr val="bg2"/>
          </a:solidFill>
          <a:latin typeface="+mn-lt"/>
        </a:defRPr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91141732283462"/>
          <c:y val="2.9378636578905087E-2"/>
          <c:w val="0.85390108267716525"/>
          <c:h val="0.941242726842189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7282F9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marL="0" algn="r" defTabSz="914400" rtl="0" eaLnBrk="1" latinLnBrk="0" hangingPunct="1">
                  <a:defRPr lang="en-US" sz="2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tserrat" pitchFamily="2" charset="77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Foglio1!$A$2:$A$7</c:f>
              <c:numCache>
                <c:formatCode>General</c:formatCode>
                <c:ptCount val="6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</c:numCache>
            </c:numRef>
          </c:cat>
          <c:val>
            <c:numRef>
              <c:f>Foglio1!$B$2:$B$7</c:f>
              <c:numCache>
                <c:formatCode>#,##0</c:formatCode>
                <c:ptCount val="6"/>
                <c:pt idx="0">
                  <c:v>10518.82</c:v>
                </c:pt>
                <c:pt idx="1">
                  <c:v>9943.6204367099999</c:v>
                </c:pt>
                <c:pt idx="2">
                  <c:v>9544.429734193538</c:v>
                </c:pt>
                <c:pt idx="3">
                  <c:v>9431.2546780568555</c:v>
                </c:pt>
                <c:pt idx="4">
                  <c:v>8179.7525395115827</c:v>
                </c:pt>
                <c:pt idx="5">
                  <c:v>9201.0714730164036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6FA-4430-8725-50AF218D0D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18824560"/>
        <c:axId val="418813744"/>
      </c:barChart>
      <c:catAx>
        <c:axId val="418824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Montserrat ExtraBold" panose="00000900000000000000" pitchFamily="2" charset="0"/>
                <a:ea typeface="+mn-ea"/>
                <a:cs typeface="+mn-cs"/>
              </a:defRPr>
            </a:pPr>
            <a:endParaRPr lang="it-IT"/>
          </a:p>
        </c:txPr>
        <c:crossAx val="418813744"/>
        <c:crosses val="autoZero"/>
        <c:auto val="1"/>
        <c:lblAlgn val="ctr"/>
        <c:lblOffset val="100"/>
        <c:noMultiLvlLbl val="0"/>
      </c:catAx>
      <c:valAx>
        <c:axId val="418813744"/>
        <c:scaling>
          <c:orientation val="minMax"/>
          <c:min val="0"/>
        </c:scaling>
        <c:delete val="1"/>
        <c:axPos val="b"/>
        <c:numFmt formatCode="#,##0" sourceLinked="1"/>
        <c:majorTickMark val="none"/>
        <c:minorTickMark val="none"/>
        <c:tickLblPos val="nextTo"/>
        <c:crossAx val="41882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719648299332899E-2"/>
          <c:y val="3.3262585852948418E-2"/>
          <c:w val="0.90161677374146765"/>
          <c:h val="0.933474828294103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rgbClr val="7282F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#,##0</c:formatCode>
                <c:ptCount val="1"/>
                <c:pt idx="0">
                  <c:v>4099.2280000000001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62-4E7B-8FFD-EB53393AFA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Digital</c:v>
                </c:pt>
              </c:strCache>
            </c:strRef>
          </c:tx>
          <c:spPr>
            <a:solidFill>
              <a:srgbClr val="FF99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#,##0</c:formatCode>
                <c:ptCount val="1"/>
                <c:pt idx="0">
                  <c:v>4924.7370000000001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0A-4B90-BB9B-52C4E9ED25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OOH</c:v>
                </c:pt>
              </c:strCache>
            </c:strRef>
          </c:tx>
          <c:spPr>
            <a:solidFill>
              <a:srgbClr val="FFE2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#,##0</c:formatCode>
                <c:ptCount val="1"/>
                <c:pt idx="0">
                  <c:v>600.37800000000004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0A-4B90-BB9B-52C4E9ED253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#,##0</c:formatCode>
                <c:ptCount val="1"/>
                <c:pt idx="0">
                  <c:v>467.08600000000001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0A-4B90-BB9B-52C4E9ED253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Quotidiani</c:v>
                </c:pt>
              </c:strCache>
            </c:strRef>
          </c:tx>
          <c:spPr>
            <a:solidFill>
              <a:srgbClr val="CC99F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#,##0</c:formatCode>
                <c:ptCount val="1"/>
                <c:pt idx="0">
                  <c:v>226.68299999999999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0A-4B90-BB9B-52C4E9ED253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Periodici</c:v>
                </c:pt>
              </c:strCache>
            </c:strRef>
          </c:tx>
          <c:spPr>
            <a:solidFill>
              <a:srgbClr val="33CCCC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#,##0</c:formatCode>
                <c:ptCount val="1"/>
                <c:pt idx="0">
                  <c:v>186.982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0A-4B90-BB9B-52C4E9ED253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Cinema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#,##0.0</c:formatCode>
                <c:ptCount val="1"/>
                <c:pt idx="0">
                  <c:v>13.726000000000001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90A-4B90-BB9B-52C4E9ED25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72911264"/>
        <c:axId val="1972911744"/>
      </c:barChart>
      <c:catAx>
        <c:axId val="1972911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72911744"/>
        <c:crosses val="autoZero"/>
        <c:auto val="1"/>
        <c:lblAlgn val="ctr"/>
        <c:lblOffset val="100"/>
        <c:noMultiLvlLbl val="0"/>
      </c:catAx>
      <c:valAx>
        <c:axId val="197291174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97291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rgbClr val="7282F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#,##0</c:formatCode>
                <c:ptCount val="1"/>
                <c:pt idx="0">
                  <c:v>3566.29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62-4E7B-8FFD-EB53393AFA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Digital</c:v>
                </c:pt>
              </c:strCache>
            </c:strRef>
          </c:tx>
          <c:spPr>
            <a:solidFill>
              <a:srgbClr val="FF99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#,##0</c:formatCode>
                <c:ptCount val="1"/>
                <c:pt idx="0">
                  <c:v>5457.6750000000002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0A-4B90-BB9B-52C4E9ED25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OOH</c:v>
                </c:pt>
              </c:strCache>
            </c:strRef>
          </c:tx>
          <c:spPr>
            <a:solidFill>
              <a:srgbClr val="FFE2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#,##0</c:formatCode>
                <c:ptCount val="1"/>
                <c:pt idx="0">
                  <c:v>600.37800000000004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0A-4B90-BB9B-52C4E9ED253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#,##0</c:formatCode>
                <c:ptCount val="1"/>
                <c:pt idx="0">
                  <c:v>467.08600000000001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0A-4B90-BB9B-52C4E9ED253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Quotidiani</c:v>
                </c:pt>
              </c:strCache>
            </c:strRef>
          </c:tx>
          <c:spPr>
            <a:solidFill>
              <a:srgbClr val="CC99F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#,##0</c:formatCode>
                <c:ptCount val="1"/>
                <c:pt idx="0">
                  <c:v>226.68299999999999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0A-4B90-BB9B-52C4E9ED253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Periodici</c:v>
                </c:pt>
              </c:strCache>
            </c:strRef>
          </c:tx>
          <c:spPr>
            <a:solidFill>
              <a:srgbClr val="33CCCC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#,##0</c:formatCode>
                <c:ptCount val="1"/>
                <c:pt idx="0">
                  <c:v>186.982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0A-4B90-BB9B-52C4E9ED253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Cinema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#,##0.0</c:formatCode>
                <c:ptCount val="1"/>
                <c:pt idx="0">
                  <c:v>13.726000000000001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90A-4B90-BB9B-52C4E9ED25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72911264"/>
        <c:axId val="1972911744"/>
      </c:barChart>
      <c:catAx>
        <c:axId val="1972911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72911744"/>
        <c:crosses val="autoZero"/>
        <c:auto val="1"/>
        <c:lblAlgn val="ctr"/>
        <c:lblOffset val="100"/>
        <c:noMultiLvlLbl val="0"/>
      </c:catAx>
      <c:valAx>
        <c:axId val="197291174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97291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Audio</c:v>
                </c:pt>
              </c:strCache>
            </c:strRef>
          </c:tx>
          <c:spPr>
            <a:solidFill>
              <a:srgbClr val="7282F9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5B4-43BE-AA61-544B5809A6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#,##0</c:formatCode>
                <c:ptCount val="1"/>
                <c:pt idx="0">
                  <c:v>539.15099999999995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62-4E7B-8FFD-EB53393AFA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Video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282F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259D-499E-A074-4FCD0D0B14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#,##0</c:formatCode>
                <c:ptCount val="1"/>
                <c:pt idx="0">
                  <c:v>5759.8779999999997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0A-4B90-BB9B-52C4E9ED25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Testo</c:v>
                </c:pt>
              </c:strCache>
            </c:strRef>
          </c:tx>
          <c:spPr>
            <a:solidFill>
              <a:srgbClr val="FFE28F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99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9D-499E-A074-4FCD0D0B149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 SemiBold" panose="00000700000000000000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59D-499E-A074-4FCD0D0B14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#,##0</c:formatCode>
                <c:ptCount val="1"/>
                <c:pt idx="0">
                  <c:v>4219.7910000000002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0A-4B90-BB9B-52C4E9ED25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72911264"/>
        <c:axId val="1972911744"/>
      </c:barChart>
      <c:catAx>
        <c:axId val="1972911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72911744"/>
        <c:crosses val="autoZero"/>
        <c:auto val="1"/>
        <c:lblAlgn val="ctr"/>
        <c:lblOffset val="100"/>
        <c:noMultiLvlLbl val="0"/>
      </c:catAx>
      <c:valAx>
        <c:axId val="197291174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97291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</cx:f>
        <cx:lvl ptCount="4">
          <cx:pt idx="0">Display</cx:pt>
          <cx:pt idx="1">Search</cx:pt>
          <cx:pt idx="2">OOH</cx:pt>
          <cx:pt idx="3">Stampa</cx:pt>
        </cx:lvl>
      </cx:strDim>
      <cx:numDim type="val">
        <cx:f>Sheet1!$B$2:$B$5</cx:f>
        <cx:lvl ptCount="4" formatCode="#.##0">
          <cx:pt idx="0">1684.2139999999999</cx:pt>
          <cx:pt idx="1">1533.0609999999999</cx:pt>
          <cx:pt idx="2">588.851</cx:pt>
          <cx:pt idx="3">413.66500000000002</cx:pt>
        </cx:lvl>
      </cx:numDim>
    </cx:data>
  </cx:chartData>
  <cx:chart>
    <cx:plotArea>
      <cx:plotAreaRegion>
        <cx:series layoutId="waterfall" uniqueId="{EE0C4A30-2E4E-4CBF-98C5-BD2E904D7EB0}">
          <cx:tx>
            <cx:txData>
              <cx:f>Sheet1!$B$1</cx:f>
              <cx:v>Series1</cx:v>
            </cx:txData>
          </cx:tx>
          <cx:spPr>
            <a:solidFill>
              <a:srgbClr val="FFC000"/>
            </a:solidFill>
          </cx:spPr>
          <cx:dataPt idx="0">
            <cx:spPr>
              <a:solidFill>
                <a:srgbClr val="ED7D31"/>
              </a:solidFill>
            </cx:spPr>
          </cx:dataPt>
          <cx:dataPt idx="2">
            <cx:spPr>
              <a:solidFill>
                <a:srgbClr val="FFE28F"/>
              </a:solidFill>
            </cx:spPr>
          </cx:dataPt>
          <cx:dataPt idx="3">
            <cx:spPr>
              <a:solidFill>
                <a:srgbClr val="BED43C"/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2400" b="1">
                    <a:solidFill>
                      <a:schemeClr val="tx1"/>
                    </a:solidFill>
                    <a:latin typeface="Poppins Black" panose="00000A00000000000000" pitchFamily="2" charset="0"/>
                    <a:ea typeface="Poppins Black" panose="00000A00000000000000" pitchFamily="2" charset="0"/>
                    <a:cs typeface="Poppins Black" panose="00000A00000000000000" pitchFamily="2" charset="0"/>
                  </a:defRPr>
                </a:pPr>
                <a:endParaRPr lang="en-US" sz="2400" b="1" i="0" u="none" strike="noStrike" baseline="0">
                  <a:solidFill>
                    <a:schemeClr val="tx1"/>
                  </a:solidFill>
                  <a:latin typeface="Poppins Black" panose="00000A00000000000000" pitchFamily="2" charset="0"/>
                  <a:cs typeface="Poppins Black" panose="00000A00000000000000" pitchFamily="2" charset="0"/>
                </a:endParaRPr>
              </a:p>
            </cx:txP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b="0">
                      <a:latin typeface="Montserrat SemiBold" panose="00000700000000000000" pitchFamily="2" charset="0"/>
                      <a:ea typeface="Montserrat SemiBold" panose="00000700000000000000" pitchFamily="2" charset="0"/>
                      <a:cs typeface="Montserrat SemiBold" panose="00000700000000000000" pitchFamily="2" charset="0"/>
                    </a:defRPr>
                  </a:pPr>
                  <a:r>
                    <a:rPr lang="en-US" sz="1197" b="0" i="0" u="none" strike="noStrike" baseline="0">
                      <a:solidFill>
                        <a:schemeClr val="tx1"/>
                      </a:solidFill>
                      <a:latin typeface="Montserrat SemiBold" panose="00000700000000000000" pitchFamily="2" charset="0"/>
                    </a:rPr>
                    <a:t>1.684</a:t>
                  </a:r>
                </a:p>
              </cx:txPr>
            </cx:dataLabel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b="0">
                      <a:latin typeface="Montserrat SemiBold" panose="00000700000000000000" pitchFamily="2" charset="0"/>
                      <a:ea typeface="Montserrat SemiBold" panose="00000700000000000000" pitchFamily="2" charset="0"/>
                      <a:cs typeface="Montserrat SemiBold" panose="00000700000000000000" pitchFamily="2" charset="0"/>
                    </a:defRPr>
                  </a:pPr>
                  <a:r>
                    <a:rPr lang="en-US" sz="1197" b="0" i="0" u="none" strike="noStrike" baseline="0">
                      <a:solidFill>
                        <a:schemeClr val="tx1"/>
                      </a:solidFill>
                      <a:latin typeface="Montserrat SemiBold" panose="00000700000000000000" pitchFamily="2" charset="0"/>
                    </a:rPr>
                    <a:t>1.533</a:t>
                  </a:r>
                </a:p>
              </cx:txP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b="0">
                      <a:latin typeface="Montserrat SemiBold" panose="00000700000000000000" pitchFamily="2" charset="0"/>
                      <a:ea typeface="Montserrat SemiBold" panose="00000700000000000000" pitchFamily="2" charset="0"/>
                      <a:cs typeface="Montserrat SemiBold" panose="00000700000000000000" pitchFamily="2" charset="0"/>
                    </a:defRPr>
                  </a:pPr>
                  <a:r>
                    <a:rPr lang="en-US" sz="1197" b="0" i="0" u="none" strike="noStrike" baseline="0">
                      <a:solidFill>
                        <a:schemeClr val="tx1"/>
                      </a:solidFill>
                      <a:latin typeface="Montserrat SemiBold" panose="00000700000000000000" pitchFamily="2" charset="0"/>
                    </a:rPr>
                    <a:t>589</a:t>
                  </a:r>
                </a:p>
              </cx:txPr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b="0">
                      <a:latin typeface="Montserrat SemiBold" panose="00000700000000000000" pitchFamily="2" charset="0"/>
                      <a:ea typeface="Montserrat SemiBold" panose="00000700000000000000" pitchFamily="2" charset="0"/>
                      <a:cs typeface="Montserrat SemiBold" panose="00000700000000000000" pitchFamily="2" charset="0"/>
                    </a:defRPr>
                  </a:pPr>
                  <a:r>
                    <a:rPr lang="en-US" sz="1197" b="0" i="0" u="none" strike="noStrike" baseline="0">
                      <a:solidFill>
                        <a:schemeClr val="tx1"/>
                      </a:solidFill>
                      <a:latin typeface="Montserrat SemiBold" panose="00000700000000000000" pitchFamily="2" charset="0"/>
                    </a:rPr>
                    <a:t>414</a:t>
                  </a:r>
                </a:p>
              </cx:txPr>
            </cx:dataLabel>
          </cx:dataLabels>
          <cx:dataId val="0"/>
          <cx:layoutPr>
            <cx:subtotals/>
          </cx:layoutPr>
        </cx:series>
      </cx:plotAreaRegion>
      <cx:axis id="0" hidden="1">
        <cx:catScaling gapWidth="0.5"/>
        <cx:tickLabels/>
        <cx:txPr>
          <a:bodyPr vertOverflow="overflow" horzOverflow="overflow" wrap="square" lIns="0" tIns="0" rIns="0" bIns="0"/>
          <a:lstStyle/>
          <a:p>
            <a:pPr algn="ctr" rtl="0">
              <a:defRPr sz="1197" b="1" i="0">
                <a:solidFill>
                  <a:schemeClr val="tx1"/>
                </a:solidFill>
                <a:latin typeface="Montserrat Medium" panose="00000600000000000000" pitchFamily="2" charset="0"/>
                <a:ea typeface="Montserrat Medium" panose="00000600000000000000" pitchFamily="2" charset="0"/>
                <a:cs typeface="Montserrat Medium" panose="00000600000000000000" pitchFamily="2" charset="0"/>
              </a:defRPr>
            </a:pPr>
            <a:endParaRPr lang="it-IT" b="1">
              <a:solidFill>
                <a:schemeClr val="tx1"/>
              </a:solidFill>
              <a:latin typeface="Montserrat Medium" panose="00000600000000000000" pitchFamily="2" charset="0"/>
            </a:endParaRPr>
          </a:p>
        </cx:txPr>
      </cx:axis>
      <cx:axis id="1" hidden="1">
        <cx:valScaling max="4600"/>
        <cx:tickLabels/>
        <cx:txPr>
          <a:bodyPr vertOverflow="overflow" horzOverflow="overflow" wrap="square" lIns="0" tIns="0" rIns="0" bIns="0"/>
          <a:lstStyle/>
          <a:p>
            <a:pPr algn="ctr" rtl="0">
              <a:defRPr sz="1197" b="0" i="0">
                <a:solidFill>
                  <a:schemeClr val="tx1"/>
                </a:solidFill>
                <a:latin typeface="Montserrat Medium" panose="00000600000000000000" pitchFamily="2" charset="0"/>
                <a:ea typeface="Montserrat Medium" panose="00000600000000000000" pitchFamily="2" charset="0"/>
                <a:cs typeface="Montserrat Medium" panose="00000600000000000000" pitchFamily="2" charset="0"/>
              </a:defRPr>
            </a:pPr>
            <a:endParaRPr lang="it-IT">
              <a:solidFill>
                <a:schemeClr val="tx1"/>
              </a:solidFill>
              <a:latin typeface="Montserrat Medium" panose="00000600000000000000" pitchFamily="2" charset="0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C6B2B-99D1-476F-9B93-CF5F3161B244}" type="datetimeFigureOut">
              <a:rPr lang="it-IT" smtClean="0"/>
              <a:t>14/11/2024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37D79-E4FB-4F0C-B323-BA5F5A250D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08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CROSSROADS </a:t>
            </a:r>
            <a:r>
              <a:rPr lang="it-IT" dirty="0">
                <a:sym typeface="Wingdings" panose="05000000000000000000" pitchFamily="2" charset="2"/>
              </a:rPr>
              <a:t> citazione dal Rapporto COOP 2024, si delinea un mondo al bivio </a:t>
            </a:r>
          </a:p>
          <a:p>
            <a:r>
              <a:rPr lang="it-IT" dirty="0">
                <a:sym typeface="Wingdings" panose="05000000000000000000" pitchFamily="2" charset="2"/>
              </a:rPr>
              <a:t>CROSSROAD  libro di Franzen</a:t>
            </a:r>
          </a:p>
          <a:p>
            <a:r>
              <a:rPr lang="it-IT" b="0" i="0" dirty="0">
                <a:solidFill>
                  <a:srgbClr val="525252"/>
                </a:solidFill>
                <a:effectLst/>
                <a:latin typeface="Noto Serif" panose="02020600060500020200" pitchFamily="18" charset="0"/>
              </a:rPr>
              <a:t>l’intera essenza di “</a:t>
            </a:r>
            <a:r>
              <a:rPr lang="it-IT" b="0" i="0" dirty="0" err="1">
                <a:solidFill>
                  <a:srgbClr val="525252"/>
                </a:solidFill>
                <a:effectLst/>
                <a:latin typeface="Noto Serif" panose="02020600060500020200" pitchFamily="18" charset="0"/>
              </a:rPr>
              <a:t>Crossroads</a:t>
            </a:r>
            <a:r>
              <a:rPr lang="it-IT" b="0" i="0" dirty="0">
                <a:solidFill>
                  <a:srgbClr val="525252"/>
                </a:solidFill>
                <a:effectLst/>
                <a:latin typeface="Noto Serif" panose="02020600060500020200" pitchFamily="18" charset="0"/>
              </a:rPr>
              <a:t>”, in cui i membri della famiglia protagonista, gli </a:t>
            </a:r>
            <a:r>
              <a:rPr lang="it-IT" b="0" i="0" dirty="0" err="1">
                <a:solidFill>
                  <a:srgbClr val="525252"/>
                </a:solidFill>
                <a:effectLst/>
                <a:latin typeface="Noto Serif" panose="02020600060500020200" pitchFamily="18" charset="0"/>
              </a:rPr>
              <a:t>Hildebrandt</a:t>
            </a:r>
            <a:r>
              <a:rPr lang="it-IT" b="0" i="0" dirty="0">
                <a:solidFill>
                  <a:srgbClr val="525252"/>
                </a:solidFill>
                <a:effectLst/>
                <a:latin typeface="Noto Serif" panose="02020600060500020200" pitchFamily="18" charset="0"/>
              </a:rPr>
              <a:t>, vogliono disperatamente essere buoni, bonificare la loro intera essenza, ma si scontrano mestamente con la realtà delle loro pulsioni e dei loro egoismi.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251BB1-9497-9F4B-869A-C31250A050B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350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chemeClr val="bg1"/>
                </a:solidFill>
                <a:latin typeface="Montserrat ExtraBold" panose="00000900000000000000" pitchFamily="2" charset="0"/>
              </a:rPr>
              <a:t>+0,1% </a:t>
            </a:r>
            <a:r>
              <a:rPr lang="it-IT" sz="1200" dirty="0">
                <a:solidFill>
                  <a:schemeClr val="bg1"/>
                </a:solidFill>
                <a:latin typeface="Montserrat Medium" panose="00000600000000000000" pitchFamily="2" charset="0"/>
              </a:rPr>
              <a:t>vs 2022 (senza il Calcio)</a:t>
            </a:r>
            <a:endParaRPr lang="it-IT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1BB1-9497-9F4B-869A-C31250A050B8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3896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1BB1-9497-9F4B-869A-C31250A050B8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4043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1BB1-9497-9F4B-869A-C31250A050B8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9854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251BB1-9497-9F4B-869A-C31250A050B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245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1BB1-9497-9F4B-869A-C31250A050B8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5441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251BB1-9497-9F4B-869A-C31250A050B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935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SPOSNOSRHIP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Wingdings" panose="05000000000000000000" pitchFamily="2" charset="2"/>
              </a:rPr>
              <a:t> 2,0 MLD (c.a. 70% sport) 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EVENTI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Wingdings" panose="05000000000000000000" pitchFamily="2" charset="2"/>
              </a:rPr>
              <a:t> 970 mio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>
                <a:solidFill>
                  <a:prstClr val="black"/>
                </a:solidFill>
                <a:latin typeface="Montserrat" pitchFamily="2" charset="0"/>
              </a:rPr>
              <a:t>qualsiasi tipo di </a:t>
            </a:r>
            <a:r>
              <a:rPr lang="it-IT" sz="1100" dirty="0" err="1">
                <a:solidFill>
                  <a:prstClr val="black"/>
                </a:solidFill>
                <a:latin typeface="Montserrat" pitchFamily="2" charset="0"/>
              </a:rPr>
              <a:t>experience</a:t>
            </a:r>
            <a:r>
              <a:rPr lang="it-IT" sz="1100" dirty="0">
                <a:solidFill>
                  <a:prstClr val="black"/>
                </a:solidFill>
                <a:latin typeface="Montserrat" pitchFamily="2" charset="0"/>
              </a:rPr>
              <a:t> fisica (B2B, B2C o B2I) che preveda il coinvolgimento delle persone in un dato momento e luogo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BRANDED CONTENT</a:t>
            </a:r>
            <a:r>
              <a:rPr kumimoji="0" lang="it-IT" sz="1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Wingdings" panose="05000000000000000000" pitchFamily="2" charset="2"/>
              </a:rPr>
              <a:t> 730 mio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prstClr val="black"/>
                </a:solidFill>
                <a:latin typeface="Montserrat" pitchFamily="2" charset="0"/>
              </a:rPr>
              <a:t>un contenuto creato o commissionato da un’impresa per comunicare la marca e i suoi valori in contesti rilevanti e affini al target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INFLUENCER MARKETING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Wingdings" panose="05000000000000000000" pitchFamily="2" charset="2"/>
              </a:rPr>
              <a:t> 450 mio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>
                <a:solidFill>
                  <a:prstClr val="black"/>
                </a:solidFill>
                <a:latin typeface="Montserrat" pitchFamily="2" charset="0"/>
              </a:rPr>
              <a:t>un insieme di attività che prevedono la collaborazione di un’azienda con un personaggio con un seguito social per aumentare la visibilità e il prestigio del proprio brand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251BB1-9497-9F4B-869A-C31250A050B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546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251BB1-9497-9F4B-869A-C31250A050B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715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1BB1-9497-9F4B-869A-C31250A050B8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573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1BB1-9497-9F4B-869A-C31250A050B8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9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1BB1-9497-9F4B-869A-C31250A050B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3025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1BB1-9497-9F4B-869A-C31250A050B8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01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1BB1-9497-9F4B-869A-C31250A050B8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92550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L’IA premia high tech e retail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1BB1-9497-9F4B-869A-C31250A050B8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37205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L’IA premia high tech e retail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1BB1-9497-9F4B-869A-C31250A050B8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981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1BB1-9497-9F4B-869A-C31250A050B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999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Mercato </a:t>
            </a:r>
            <a:r>
              <a:rPr lang="it-IT" dirty="0" err="1"/>
              <a:t>Adv</a:t>
            </a:r>
            <a:r>
              <a:rPr lang="it-IT" dirty="0"/>
              <a:t> anticiclico</a:t>
            </a:r>
          </a:p>
          <a:p>
            <a:r>
              <a:rPr lang="it-IT" dirty="0"/>
              <a:t>Lo stiamo monitorando da qualche tempo</a:t>
            </a:r>
          </a:p>
          <a:p>
            <a:r>
              <a:rPr lang="it-IT" dirty="0"/>
              <a:t>Gli investitori pubblicitari riconoscono nella comunicazione un ruolo centrale per lavorare sulla propria equity e rafforzare la propria presenza nella testa dei consumatori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1BB1-9497-9F4B-869A-C31250A050B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052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1BB1-9497-9F4B-869A-C31250A050B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3953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esempi</a:t>
            </a:r>
          </a:p>
          <a:p>
            <a:r>
              <a:rPr lang="it-IT" dirty="0"/>
              <a:t>Turismo online: Airbnb, Trivago</a:t>
            </a:r>
          </a:p>
          <a:p>
            <a:r>
              <a:rPr lang="it-IT" dirty="0"/>
              <a:t>Shopping online: Amazon, </a:t>
            </a:r>
            <a:r>
              <a:rPr lang="it-IT" dirty="0" err="1"/>
              <a:t>Wallapop</a:t>
            </a:r>
            <a:r>
              <a:rPr lang="it-IT" dirty="0"/>
              <a:t>, Zalando, </a:t>
            </a:r>
            <a:r>
              <a:rPr lang="it-IT" dirty="0" err="1"/>
              <a:t>Vinted</a:t>
            </a:r>
            <a:endParaRPr lang="it-IT" dirty="0"/>
          </a:p>
          <a:p>
            <a:r>
              <a:rPr lang="it-IT" dirty="0"/>
              <a:t>Assicurazioni online: Prima assicurazione, Allianz, Quixa</a:t>
            </a:r>
          </a:p>
          <a:p>
            <a:r>
              <a:rPr lang="it-IT" b="1" dirty="0"/>
              <a:t>Società a controllo pubblico: </a:t>
            </a:r>
            <a:r>
              <a:rPr lang="it-IT" b="0" dirty="0"/>
              <a:t>Poste Italiane, Ferrovie dello Stato, Enel, Eni, Acea, ITA </a:t>
            </a:r>
            <a:r>
              <a:rPr lang="it-IT" b="0" dirty="0">
                <a:sym typeface="Wingdings" panose="05000000000000000000" pitchFamily="2" charset="2"/>
              </a:rPr>
              <a:t> potrebbero fare +15% nel 2024</a:t>
            </a:r>
            <a:endParaRPr lang="it-IT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1BB1-9497-9F4B-869A-C31250A050B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0735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1BB1-9497-9F4B-869A-C31250A050B8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4964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SMALL BUSINESS </a:t>
            </a:r>
            <a:r>
              <a:rPr lang="it-IT" dirty="0">
                <a:sym typeface="Wingdings" panose="05000000000000000000" pitchFamily="2" charset="2"/>
              </a:rPr>
              <a:t> 55% (2.1 mld)</a:t>
            </a:r>
          </a:p>
          <a:p>
            <a:endParaRPr lang="it-IT" dirty="0">
              <a:sym typeface="Wingdings" panose="05000000000000000000" pitchFamily="2" charset="2"/>
            </a:endParaRP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1BB1-9497-9F4B-869A-C31250A050B8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293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SMALL BUSINESS </a:t>
            </a:r>
            <a:r>
              <a:rPr lang="it-IT" dirty="0">
                <a:sym typeface="Wingdings" panose="05000000000000000000" pitchFamily="2" charset="2"/>
              </a:rPr>
              <a:t> 55% (2.1 mld)</a:t>
            </a:r>
          </a:p>
          <a:p>
            <a:endParaRPr lang="it-IT" dirty="0">
              <a:sym typeface="Wingdings" panose="05000000000000000000" pitchFamily="2" charset="2"/>
            </a:endParaRP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1BB1-9497-9F4B-869A-C31250A050B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9357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343B32-3ECC-8642-9CC5-5F706E6F9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D82A46D-7569-AF43-B64F-671926B2F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9E35F2-C6B1-C942-87DD-8AE37B55F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D2C6-BE31-CD49-B402-C6A4A7466558}" type="datetimeFigureOut">
              <a:rPr lang="it-IT" smtClean="0"/>
              <a:t>14/11/2024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3357D4-BF9D-D249-AEDB-A1FBB6DCC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AA1E55-AE05-0241-B791-BD02D3259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D06F-5F0E-C24C-9B15-77E294E2C6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95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05E242-B217-4B4D-8C17-FBAB28CE8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B14AA52-65D0-9840-AE7E-2D88095B9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2EE716-82C2-CA4A-B936-8842DE29A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D2C6-BE31-CD49-B402-C6A4A7466558}" type="datetimeFigureOut">
              <a:rPr lang="it-IT" smtClean="0"/>
              <a:t>14/11/2024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73AC93-9AEF-664B-AF9F-DAA8A994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0B6536-5F87-0B41-A11B-9E437BF9D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D06F-5F0E-C24C-9B15-77E294E2C6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096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E5B5923-FBAE-284A-9CEC-743DF7DA03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22C81D7-E6BB-2E47-9258-09996672A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F3C298-00EF-9249-AD8E-399A4CC10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D2C6-BE31-CD49-B402-C6A4A7466558}" type="datetimeFigureOut">
              <a:rPr lang="it-IT" smtClean="0"/>
              <a:t>14/11/2024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E04F9F-9D88-D140-9F20-DB3C6B130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ECB256-81E2-F84E-82E4-1CDAE9F13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D06F-5F0E-C24C-9B15-77E294E2C6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163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06AED1-93EB-EC47-897E-E4138A946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9643E2-B27C-9E48-BA54-B42517DAA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110FEB-BBB2-8E40-932E-B4383427B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D2C6-BE31-CD49-B402-C6A4A7466558}" type="datetimeFigureOut">
              <a:rPr lang="it-IT" smtClean="0"/>
              <a:t>14/11/2024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F1778D-8522-1942-8701-6F71C008C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9B03F4-7056-8342-A1ED-F5B4B7801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D06F-5F0E-C24C-9B15-77E294E2C6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626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779723-4303-FC47-A2CA-6A3547950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EE836B-76DA-A043-82C8-9DF9D5A08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5F595C-D6BA-FA42-B3BA-4D66A69BD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D2C6-BE31-CD49-B402-C6A4A7466558}" type="datetimeFigureOut">
              <a:rPr lang="it-IT" smtClean="0"/>
              <a:t>14/11/2024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B6ACE8-4E89-8249-851E-B862D2C6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B57058-1571-BF46-8EBD-619C57702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D06F-5F0E-C24C-9B15-77E294E2C6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23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BC9D25-7BC4-EB44-8361-5151068E0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99DD68-1B94-F442-874A-AEA936443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06DBB34-BFDD-C248-8E14-CA08EAF68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2A1DC1F-024E-D545-B051-875EB5F49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D2C6-BE31-CD49-B402-C6A4A7466558}" type="datetimeFigureOut">
              <a:rPr lang="it-IT" smtClean="0"/>
              <a:t>14/11/2024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D5253D6-334D-4A49-8FB6-8524D46F4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FB17FD8-25F6-E846-B59F-65E23BA92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D06F-5F0E-C24C-9B15-77E294E2C6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659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1F645D-1657-0446-85B5-5AD656E1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BB2F2C-8F85-694F-BC6B-3C4B4B776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1B7174E-A5A6-7F4B-9110-4E6E83FEF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47B3653-DCA1-3F4E-AD0C-200673860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03BF7B9-9CDB-9442-BF30-4FF0913038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3401691-2F6B-584B-83DC-A0071D2F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D2C6-BE31-CD49-B402-C6A4A7466558}" type="datetimeFigureOut">
              <a:rPr lang="it-IT" smtClean="0"/>
              <a:t>14/11/2024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B773394-C5F8-C94F-ABEF-1B5CFC94E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14DE508-60D2-F840-A99B-319C66B87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D06F-5F0E-C24C-9B15-77E294E2C6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015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D614C6-7246-1B4C-9E49-175183803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410A398-5388-3041-BE50-E377F489E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D2C6-BE31-CD49-B402-C6A4A7466558}" type="datetimeFigureOut">
              <a:rPr lang="it-IT" smtClean="0"/>
              <a:t>14/11/2024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63A8F7A-DEAF-5549-AC39-15BDCD97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9F91C79-3D88-734A-B054-0C680BF3F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D06F-5F0E-C24C-9B15-77E294E2C6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62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7460523-FBCD-1149-BCB5-7CA8443D0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D2C6-BE31-CD49-B402-C6A4A7466558}" type="datetimeFigureOut">
              <a:rPr lang="it-IT" smtClean="0"/>
              <a:t>14/11/2024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52D633F-BDA5-4B4D-86F9-5E6371CB0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010D8C2-72F4-7A4A-BCA1-838D91C9F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D06F-5F0E-C24C-9B15-77E294E2C6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380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A7EEA6-CA11-264F-BC48-DF9CAA83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18F5E5-B2C5-A146-8FE8-54A0C6E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53EDD7F-5E71-3D43-8033-AC99838A1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A3218FD-73D9-1647-8903-4F6621233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D2C6-BE31-CD49-B402-C6A4A7466558}" type="datetimeFigureOut">
              <a:rPr lang="it-IT" smtClean="0"/>
              <a:t>14/11/2024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CC697F6-1A61-C946-B64C-2D147CC3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6C089F4-644A-394E-935B-A2878654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D06F-5F0E-C24C-9B15-77E294E2C6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783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47A878-E0B4-1345-8386-F97C80AD1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3962E37-82D8-FB40-B8D0-14AA92FA1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AC4CAC2-C901-744A-91CD-B3E58F783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B4E0435-EFC3-3D4D-949F-29CC142E1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D2C6-BE31-CD49-B402-C6A4A7466558}" type="datetimeFigureOut">
              <a:rPr lang="it-IT" smtClean="0"/>
              <a:t>14/11/2024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0BD7DB5-81A5-9346-A48E-2B12D2A4F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5E8D0AA-20F0-8E41-8383-68B33A4A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D06F-5F0E-C24C-9B15-77E294E2C6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741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1A98BF3-CE6D-B34E-BC9E-52A7402BE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AAC588-EFAD-874F-A98E-4FB9A851C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822C53-8D12-C14E-9267-A95768C31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0D2C6-BE31-CD49-B402-C6A4A7466558}" type="datetimeFigureOut">
              <a:rPr lang="it-IT" smtClean="0"/>
              <a:t>14/11/2024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FE81CB-0CE5-4144-BDFA-6FB2842A2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176DA1-7703-0F46-A06D-E000EF667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4D06F-5F0E-C24C-9B15-77E294E2C6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652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chart" Target="../charts/chart11.xm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2.emf"/><Relationship Id="rId4" Type="http://schemas.openxmlformats.org/officeDocument/2006/relationships/chart" Target="../charts/chart12.xml"/><Relationship Id="rId9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14/relationships/chartEx" Target="../charts/chartEx1.xml"/><Relationship Id="rId3" Type="http://schemas.openxmlformats.org/officeDocument/2006/relationships/image" Target="../media/image3.emf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chart" Target="../charts/chart13.xml"/><Relationship Id="rId10" Type="http://schemas.openxmlformats.org/officeDocument/2006/relationships/chart" Target="../charts/chart14.xml"/><Relationship Id="rId4" Type="http://schemas.openxmlformats.org/officeDocument/2006/relationships/image" Target="../media/image2.emf"/><Relationship Id="rId9" Type="http://schemas.openxmlformats.org/officeDocument/2006/relationships/image" Target="../media/image3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image" Target="../media/image3.emf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chart" Target="../charts/chart15.xml"/><Relationship Id="rId10" Type="http://schemas.openxmlformats.org/officeDocument/2006/relationships/image" Target="../media/image38.png"/><Relationship Id="rId4" Type="http://schemas.openxmlformats.org/officeDocument/2006/relationships/image" Target="../media/image2.emf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.emf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chart" Target="../charts/chart19.xml"/><Relationship Id="rId10" Type="http://schemas.openxmlformats.org/officeDocument/2006/relationships/image" Target="../media/image44.png"/><Relationship Id="rId4" Type="http://schemas.openxmlformats.org/officeDocument/2006/relationships/image" Target="../media/image2.emf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chart" Target="../charts/char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.emf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chart" Target="../charts/chart23.xml"/><Relationship Id="rId9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.emf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chart" Target="../charts/chart2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chart" Target="../charts/chart28.xml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13" Type="http://schemas.openxmlformats.org/officeDocument/2006/relationships/image" Target="../media/image69.png"/><Relationship Id="rId18" Type="http://schemas.openxmlformats.org/officeDocument/2006/relationships/image" Target="../media/image29.png"/><Relationship Id="rId3" Type="http://schemas.openxmlformats.org/officeDocument/2006/relationships/image" Target="../media/image3.emf"/><Relationship Id="rId7" Type="http://schemas.openxmlformats.org/officeDocument/2006/relationships/image" Target="../media/image64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svg"/><Relationship Id="rId11" Type="http://schemas.openxmlformats.org/officeDocument/2006/relationships/image" Target="../media/image67.svg"/><Relationship Id="rId5" Type="http://schemas.openxmlformats.org/officeDocument/2006/relationships/image" Target="../media/image62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2.emf"/><Relationship Id="rId9" Type="http://schemas.openxmlformats.org/officeDocument/2006/relationships/image" Target="../media/image18.png"/><Relationship Id="rId1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.emf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2.emf"/><Relationship Id="rId9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chart" Target="../charts/chart29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chart" Target="../charts/chart5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chart" Target="../charts/chart6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3.emf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jpeg"/><Relationship Id="rId19" Type="http://schemas.openxmlformats.org/officeDocument/2006/relationships/image" Target="../media/image24.png"/><Relationship Id="rId4" Type="http://schemas.openxmlformats.org/officeDocument/2006/relationships/image" Target="../media/image2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E4D8573-9276-A542-BA6F-12518DEF2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34987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39" y="682747"/>
            <a:ext cx="1992407" cy="80044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3997705" y="1082968"/>
            <a:ext cx="642210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CROSSROADS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Un mondo al bivio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600" b="1" dirty="0">
              <a:solidFill>
                <a:prstClr val="black"/>
              </a:solidFill>
              <a:latin typeface="Montserrat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D2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Uno sguardo al mercato pubblicitario ‘24-’25: tra certezze e riserve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96B55-E4C0-EC44-92A6-4966116980E4}"/>
              </a:ext>
            </a:extLst>
          </p:cNvPr>
          <p:cNvSpPr txBox="1"/>
          <p:nvPr/>
        </p:nvSpPr>
        <p:spPr>
          <a:xfrm>
            <a:off x="3997705" y="5810160"/>
            <a:ext cx="3289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Federica Setti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Portavoce Media Hub UNA</a:t>
            </a: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FFD2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AA54DB1-E458-1546-B77F-54B262EDF4A5}"/>
              </a:ext>
            </a:extLst>
          </p:cNvPr>
          <p:cNvSpPr txBox="1"/>
          <p:nvPr/>
        </p:nvSpPr>
        <p:spPr>
          <a:xfrm>
            <a:off x="3997705" y="4591742"/>
            <a:ext cx="2053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13 novembre 2024</a:t>
            </a:r>
          </a:p>
        </p:txBody>
      </p:sp>
    </p:spTree>
    <p:extLst>
      <p:ext uri="{BB962C8B-B14F-4D97-AF65-F5344CB8AC3E}">
        <p14:creationId xmlns:p14="http://schemas.microsoft.com/office/powerpoint/2010/main" val="2691041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465874" y="469556"/>
            <a:ext cx="9638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La </a:t>
            </a:r>
            <a:r>
              <a:rPr lang="it-IT" sz="2800" b="1" dirty="0">
                <a:solidFill>
                  <a:schemeClr val="accent4"/>
                </a:solidFill>
                <a:latin typeface="Montserrat" pitchFamily="2" charset="77"/>
              </a:rPr>
              <a:t>nuova lettura </a:t>
            </a: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del mercato pubblicitario: Video e Testo superano il 90%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96B55-E4C0-EC44-92A6-4966116980E4}"/>
              </a:ext>
            </a:extLst>
          </p:cNvPr>
          <p:cNvSpPr txBox="1"/>
          <p:nvPr/>
        </p:nvSpPr>
        <p:spPr>
          <a:xfrm>
            <a:off x="465874" y="6234555"/>
            <a:ext cx="4294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Fonte: UNA Media Hub su dati Nielsen + stime UNA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151" y="-26174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582FC93-3881-1753-74DD-6D040DD315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3129226"/>
              </p:ext>
            </p:extLst>
          </p:nvPr>
        </p:nvGraphicFramePr>
        <p:xfrm>
          <a:off x="2697017" y="2022575"/>
          <a:ext cx="5292437" cy="3317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CasellaDiTesto 6">
            <a:extLst>
              <a:ext uri="{FF2B5EF4-FFF2-40B4-BE49-F238E27FC236}">
                <a16:creationId xmlns:a16="http://schemas.microsoft.com/office/drawing/2014/main" id="{C7DC8914-52C0-3B81-D010-9B734BF5F53D}"/>
              </a:ext>
            </a:extLst>
          </p:cNvPr>
          <p:cNvSpPr txBox="1"/>
          <p:nvPr/>
        </p:nvSpPr>
        <p:spPr>
          <a:xfrm>
            <a:off x="2849445" y="1650169"/>
            <a:ext cx="5038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Mercato 10.519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mio € net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net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9" name="CasellaDiTesto 6">
            <a:extLst>
              <a:ext uri="{FF2B5EF4-FFF2-40B4-BE49-F238E27FC236}">
                <a16:creationId xmlns:a16="http://schemas.microsoft.com/office/drawing/2014/main" id="{F2969CB2-D51B-4FDB-BC09-BBADE7980E3A}"/>
              </a:ext>
            </a:extLst>
          </p:cNvPr>
          <p:cNvSpPr txBox="1"/>
          <p:nvPr/>
        </p:nvSpPr>
        <p:spPr>
          <a:xfrm>
            <a:off x="6006040" y="5139603"/>
            <a:ext cx="1093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Audio</a:t>
            </a:r>
          </a:p>
        </p:txBody>
      </p:sp>
      <p:sp>
        <p:nvSpPr>
          <p:cNvPr id="10" name="CasellaDiTesto 6">
            <a:extLst>
              <a:ext uri="{FF2B5EF4-FFF2-40B4-BE49-F238E27FC236}">
                <a16:creationId xmlns:a16="http://schemas.microsoft.com/office/drawing/2014/main" id="{AC1D25B0-4E3F-CC8C-5758-963943ED455F}"/>
              </a:ext>
            </a:extLst>
          </p:cNvPr>
          <p:cNvSpPr txBox="1"/>
          <p:nvPr/>
        </p:nvSpPr>
        <p:spPr>
          <a:xfrm>
            <a:off x="6006040" y="5449633"/>
            <a:ext cx="1093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5,1%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64897B-6B1C-DED8-D3B8-A910438EB341}"/>
              </a:ext>
            </a:extLst>
          </p:cNvPr>
          <p:cNvCxnSpPr>
            <a:cxnSpLocks/>
          </p:cNvCxnSpPr>
          <p:nvPr/>
        </p:nvCxnSpPr>
        <p:spPr>
          <a:xfrm>
            <a:off x="6006040" y="5185589"/>
            <a:ext cx="0" cy="10489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6">
            <a:extLst>
              <a:ext uri="{FF2B5EF4-FFF2-40B4-BE49-F238E27FC236}">
                <a16:creationId xmlns:a16="http://schemas.microsoft.com/office/drawing/2014/main" id="{591120E6-6330-F68D-7013-CA651DC1DC59}"/>
              </a:ext>
            </a:extLst>
          </p:cNvPr>
          <p:cNvSpPr txBox="1"/>
          <p:nvPr/>
        </p:nvSpPr>
        <p:spPr>
          <a:xfrm>
            <a:off x="2380981" y="3059721"/>
            <a:ext cx="1093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7282F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Video</a:t>
            </a:r>
          </a:p>
        </p:txBody>
      </p:sp>
      <p:sp>
        <p:nvSpPr>
          <p:cNvPr id="16" name="CasellaDiTesto 6">
            <a:extLst>
              <a:ext uri="{FF2B5EF4-FFF2-40B4-BE49-F238E27FC236}">
                <a16:creationId xmlns:a16="http://schemas.microsoft.com/office/drawing/2014/main" id="{6E4461F8-31CB-4C81-5DE8-C493CB9843EB}"/>
              </a:ext>
            </a:extLst>
          </p:cNvPr>
          <p:cNvSpPr txBox="1"/>
          <p:nvPr/>
        </p:nvSpPr>
        <p:spPr>
          <a:xfrm>
            <a:off x="2380980" y="3369751"/>
            <a:ext cx="1299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7282F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54,8%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4DD2C17-E51C-B6D1-78F5-181AB3598ED7}"/>
              </a:ext>
            </a:extLst>
          </p:cNvPr>
          <p:cNvCxnSpPr>
            <a:cxnSpLocks/>
          </p:cNvCxnSpPr>
          <p:nvPr/>
        </p:nvCxnSpPr>
        <p:spPr>
          <a:xfrm>
            <a:off x="2380981" y="3105707"/>
            <a:ext cx="0" cy="1096857"/>
          </a:xfrm>
          <a:prstGeom prst="line">
            <a:avLst/>
          </a:prstGeom>
          <a:ln w="38100">
            <a:solidFill>
              <a:srgbClr val="7282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6">
            <a:extLst>
              <a:ext uri="{FF2B5EF4-FFF2-40B4-BE49-F238E27FC236}">
                <a16:creationId xmlns:a16="http://schemas.microsoft.com/office/drawing/2014/main" id="{8B264927-0EFD-E3A1-59CF-9E343CD4F9B8}"/>
              </a:ext>
            </a:extLst>
          </p:cNvPr>
          <p:cNvSpPr txBox="1"/>
          <p:nvPr/>
        </p:nvSpPr>
        <p:spPr>
          <a:xfrm>
            <a:off x="6910015" y="2705597"/>
            <a:ext cx="1093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Testo</a:t>
            </a:r>
          </a:p>
        </p:txBody>
      </p:sp>
      <p:sp>
        <p:nvSpPr>
          <p:cNvPr id="20" name="CasellaDiTesto 6">
            <a:extLst>
              <a:ext uri="{FF2B5EF4-FFF2-40B4-BE49-F238E27FC236}">
                <a16:creationId xmlns:a16="http://schemas.microsoft.com/office/drawing/2014/main" id="{2C15CF58-A91E-754B-BC84-3FE4BD9E5FE7}"/>
              </a:ext>
            </a:extLst>
          </p:cNvPr>
          <p:cNvSpPr txBox="1"/>
          <p:nvPr/>
        </p:nvSpPr>
        <p:spPr>
          <a:xfrm>
            <a:off x="6910014" y="3015627"/>
            <a:ext cx="1420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40,1%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7B661D-350B-3D2A-2251-38272FAB5C5A}"/>
              </a:ext>
            </a:extLst>
          </p:cNvPr>
          <p:cNvCxnSpPr>
            <a:cxnSpLocks/>
          </p:cNvCxnSpPr>
          <p:nvPr/>
        </p:nvCxnSpPr>
        <p:spPr>
          <a:xfrm>
            <a:off x="6910015" y="2751583"/>
            <a:ext cx="0" cy="107880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6">
            <a:extLst>
              <a:ext uri="{FF2B5EF4-FFF2-40B4-BE49-F238E27FC236}">
                <a16:creationId xmlns:a16="http://schemas.microsoft.com/office/drawing/2014/main" id="{633C1D61-7E18-3C60-766C-58B367E7ADDA}"/>
              </a:ext>
            </a:extLst>
          </p:cNvPr>
          <p:cNvSpPr txBox="1"/>
          <p:nvPr/>
        </p:nvSpPr>
        <p:spPr>
          <a:xfrm>
            <a:off x="2380980" y="3843926"/>
            <a:ext cx="1506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srgbClr val="7282F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5.760 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7282F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mio €</a:t>
            </a:r>
            <a:endParaRPr kumimoji="0" lang="it-IT" sz="2000" i="0" u="none" strike="noStrike" kern="1200" cap="none" spc="0" normalizeH="0" baseline="0" noProof="0" dirty="0">
              <a:ln>
                <a:noFill/>
              </a:ln>
              <a:solidFill>
                <a:srgbClr val="7282F9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2" name="CasellaDiTesto 6">
            <a:extLst>
              <a:ext uri="{FF2B5EF4-FFF2-40B4-BE49-F238E27FC236}">
                <a16:creationId xmlns:a16="http://schemas.microsoft.com/office/drawing/2014/main" id="{BA6F6DE5-3C17-EA92-FCAC-6DB136AE431F}"/>
              </a:ext>
            </a:extLst>
          </p:cNvPr>
          <p:cNvSpPr txBox="1"/>
          <p:nvPr/>
        </p:nvSpPr>
        <p:spPr>
          <a:xfrm>
            <a:off x="6030929" y="5882773"/>
            <a:ext cx="1299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539 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mio €</a:t>
            </a:r>
            <a:endParaRPr kumimoji="0" lang="it-IT" sz="2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8" name="CasellaDiTesto 6">
            <a:extLst>
              <a:ext uri="{FF2B5EF4-FFF2-40B4-BE49-F238E27FC236}">
                <a16:creationId xmlns:a16="http://schemas.microsoft.com/office/drawing/2014/main" id="{F90733FF-8B09-6AFD-2887-E9DF1F92B79C}"/>
              </a:ext>
            </a:extLst>
          </p:cNvPr>
          <p:cNvSpPr txBox="1"/>
          <p:nvPr/>
        </p:nvSpPr>
        <p:spPr>
          <a:xfrm>
            <a:off x="6937244" y="3455138"/>
            <a:ext cx="1909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4.220 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mio €</a:t>
            </a:r>
            <a:endParaRPr kumimoji="0" lang="it-IT" sz="200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DC8165-AA34-5A04-E134-8B8052CA492B}"/>
              </a:ext>
            </a:extLst>
          </p:cNvPr>
          <p:cNvSpPr txBox="1"/>
          <p:nvPr/>
        </p:nvSpPr>
        <p:spPr>
          <a:xfrm>
            <a:off x="7792800" y="2880570"/>
            <a:ext cx="2895496" cy="1350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Poppins" panose="00000500000000000000" pitchFamily="2" charset="0"/>
                <a:sym typeface="Arial"/>
              </a:rPr>
              <a:t>(Display no video, </a:t>
            </a:r>
            <a:r>
              <a:rPr kumimoji="0" lang="en-AU" sz="90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Poppins" panose="00000500000000000000" pitchFamily="2" charset="0"/>
                <a:sym typeface="Arial"/>
              </a:rPr>
              <a:t>Search</a:t>
            </a:r>
            <a:r>
              <a:rPr kumimoji="0" lang="it-IT" sz="9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Poppins" panose="00000500000000000000" pitchFamily="2" charset="0"/>
                <a:sym typeface="Arial"/>
              </a:rPr>
              <a:t>, OOH no video, Stampa)</a:t>
            </a:r>
            <a:endParaRPr kumimoji="0" lang="en-GB" sz="9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tserrat Medium" panose="00000600000000000000" pitchFamily="2" charset="0"/>
              <a:cs typeface="Poppins" panose="00000500000000000000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5111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465874" y="469556"/>
            <a:ext cx="9638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schemeClr val="accent4"/>
                </a:solidFill>
                <a:latin typeface="Montserrat" pitchFamily="2" charset="77"/>
              </a:rPr>
              <a:t>Video Televisivo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: il formato dominante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96B55-E4C0-EC44-92A6-4966116980E4}"/>
              </a:ext>
            </a:extLst>
          </p:cNvPr>
          <p:cNvSpPr txBox="1"/>
          <p:nvPr/>
        </p:nvSpPr>
        <p:spPr>
          <a:xfrm>
            <a:off x="465874" y="6415504"/>
            <a:ext cx="4294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Fonte: UNA Media Hub su dati Nielsen + stime UNA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6A46FB7-BB0B-3FD2-E236-57CDF3C78D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6040584"/>
              </p:ext>
            </p:extLst>
          </p:nvPr>
        </p:nvGraphicFramePr>
        <p:xfrm>
          <a:off x="-159831" y="2874159"/>
          <a:ext cx="3465835" cy="2172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56CEE7E-D2BD-C192-8692-D824534920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589927"/>
              </p:ext>
            </p:extLst>
          </p:nvPr>
        </p:nvGraphicFramePr>
        <p:xfrm>
          <a:off x="4389796" y="2517692"/>
          <a:ext cx="5815993" cy="2908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asellaDiTesto 6">
            <a:extLst>
              <a:ext uri="{FF2B5EF4-FFF2-40B4-BE49-F238E27FC236}">
                <a16:creationId xmlns:a16="http://schemas.microsoft.com/office/drawing/2014/main" id="{CCA8E157-0C45-C05A-5A5E-6661A0FAC8AA}"/>
              </a:ext>
            </a:extLst>
          </p:cNvPr>
          <p:cNvSpPr txBox="1"/>
          <p:nvPr/>
        </p:nvSpPr>
        <p:spPr>
          <a:xfrm>
            <a:off x="5285286" y="2168555"/>
            <a:ext cx="387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Breakdown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5033E8F-0E80-F090-7FA4-853CF74B313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5836" y="3288598"/>
            <a:ext cx="511419" cy="490286"/>
          </a:xfrm>
          <a:prstGeom prst="rect">
            <a:avLst/>
          </a:prstGeom>
        </p:spPr>
      </p:pic>
      <p:sp>
        <p:nvSpPr>
          <p:cNvPr id="16" name="CasellaDiTesto 6">
            <a:extLst>
              <a:ext uri="{FF2B5EF4-FFF2-40B4-BE49-F238E27FC236}">
                <a16:creationId xmlns:a16="http://schemas.microsoft.com/office/drawing/2014/main" id="{0E36540C-5DE7-B896-8AEC-B5E20E39276B}"/>
              </a:ext>
            </a:extLst>
          </p:cNvPr>
          <p:cNvSpPr txBox="1"/>
          <p:nvPr/>
        </p:nvSpPr>
        <p:spPr>
          <a:xfrm>
            <a:off x="8885543" y="3774980"/>
            <a:ext cx="17477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71,2%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latin typeface="Montserrat" pitchFamily="2" charset="77"/>
              </a:rPr>
              <a:t>(4.099 mio €)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CasellaDiTesto 6">
            <a:extLst>
              <a:ext uri="{FF2B5EF4-FFF2-40B4-BE49-F238E27FC236}">
                <a16:creationId xmlns:a16="http://schemas.microsoft.com/office/drawing/2014/main" id="{09B319A8-B77D-AFD4-5E9C-D4C752B8DC8D}"/>
              </a:ext>
            </a:extLst>
          </p:cNvPr>
          <p:cNvSpPr txBox="1"/>
          <p:nvPr/>
        </p:nvSpPr>
        <p:spPr>
          <a:xfrm>
            <a:off x="8922487" y="4490590"/>
            <a:ext cx="1801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i="1" dirty="0">
                <a:latin typeface="Montserrat" pitchFamily="2" charset="77"/>
              </a:rPr>
              <a:t>+9,6% </a:t>
            </a:r>
            <a:r>
              <a:rPr lang="it-IT" sz="1200" i="1" dirty="0">
                <a:latin typeface="Montserrat" pitchFamily="2" charset="77"/>
              </a:rPr>
              <a:t>vs 2023</a:t>
            </a:r>
            <a:endParaRPr kumimoji="0" lang="it-IT" sz="1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8" name="CasellaDiTesto 6">
            <a:extLst>
              <a:ext uri="{FF2B5EF4-FFF2-40B4-BE49-F238E27FC236}">
                <a16:creationId xmlns:a16="http://schemas.microsoft.com/office/drawing/2014/main" id="{C774AF7F-1E92-F2DB-76F6-E5E2507C829F}"/>
              </a:ext>
            </a:extLst>
          </p:cNvPr>
          <p:cNvSpPr txBox="1"/>
          <p:nvPr/>
        </p:nvSpPr>
        <p:spPr>
          <a:xfrm>
            <a:off x="8864889" y="3327362"/>
            <a:ext cx="690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TV</a:t>
            </a:r>
          </a:p>
        </p:txBody>
      </p:sp>
      <p:sp>
        <p:nvSpPr>
          <p:cNvPr id="19" name="CasellaDiTesto 6">
            <a:extLst>
              <a:ext uri="{FF2B5EF4-FFF2-40B4-BE49-F238E27FC236}">
                <a16:creationId xmlns:a16="http://schemas.microsoft.com/office/drawing/2014/main" id="{58B0A82E-E3CF-9202-3E0D-EB138D117614}"/>
              </a:ext>
            </a:extLst>
          </p:cNvPr>
          <p:cNvSpPr txBox="1"/>
          <p:nvPr/>
        </p:nvSpPr>
        <p:spPr>
          <a:xfrm>
            <a:off x="4387448" y="3774980"/>
            <a:ext cx="1299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28,4%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>
                <a:latin typeface="Montserrat" pitchFamily="2" charset="77"/>
              </a:rPr>
              <a:t>(1.635 mio €)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CasellaDiTesto 6">
            <a:extLst>
              <a:ext uri="{FF2B5EF4-FFF2-40B4-BE49-F238E27FC236}">
                <a16:creationId xmlns:a16="http://schemas.microsoft.com/office/drawing/2014/main" id="{308A05B3-64E4-78F9-0E0A-2FE77A0E0D5F}"/>
              </a:ext>
            </a:extLst>
          </p:cNvPr>
          <p:cNvSpPr txBox="1"/>
          <p:nvPr/>
        </p:nvSpPr>
        <p:spPr>
          <a:xfrm>
            <a:off x="3885703" y="4490590"/>
            <a:ext cx="1801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i="1" dirty="0">
                <a:latin typeface="Montserrat" pitchFamily="2" charset="77"/>
              </a:rPr>
              <a:t>+8,2% </a:t>
            </a:r>
            <a:r>
              <a:rPr lang="it-IT" sz="1200" i="1" dirty="0">
                <a:latin typeface="Montserrat" pitchFamily="2" charset="77"/>
              </a:rPr>
              <a:t>vs 2023</a:t>
            </a:r>
            <a:endParaRPr kumimoji="0" lang="it-IT" sz="1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CasellaDiTesto 6">
            <a:extLst>
              <a:ext uri="{FF2B5EF4-FFF2-40B4-BE49-F238E27FC236}">
                <a16:creationId xmlns:a16="http://schemas.microsoft.com/office/drawing/2014/main" id="{AE78B398-9ED2-6CD5-0226-ED0B053D7380}"/>
              </a:ext>
            </a:extLst>
          </p:cNvPr>
          <p:cNvSpPr txBox="1"/>
          <p:nvPr/>
        </p:nvSpPr>
        <p:spPr>
          <a:xfrm>
            <a:off x="4387448" y="3344451"/>
            <a:ext cx="1299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VOL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CC23587-741E-FAE5-B09B-79B42A2569B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9341" y="3389284"/>
            <a:ext cx="510323" cy="3572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17913E-510A-7B12-FFE3-A396E3BD9E01}"/>
              </a:ext>
            </a:extLst>
          </p:cNvPr>
          <p:cNvSpPr txBox="1"/>
          <p:nvPr/>
        </p:nvSpPr>
        <p:spPr>
          <a:xfrm>
            <a:off x="8461874" y="2167996"/>
            <a:ext cx="1980693" cy="1902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Poppins" panose="00000500000000000000" pitchFamily="2" charset="0"/>
                <a:sym typeface="Arial"/>
              </a:rPr>
              <a:t>Complemento</a:t>
            </a:r>
            <a:r>
              <a:rPr lang="it-IT" sz="1050" kern="0" dirty="0">
                <a:latin typeface="Montserrat Medium" panose="00000600000000000000" pitchFamily="2" charset="0"/>
                <a:cs typeface="Poppins" panose="00000500000000000000" pitchFamily="2" charset="0"/>
                <a:sym typeface="Arial"/>
              </a:rPr>
              <a:t> a 100 (25 mio)</a:t>
            </a:r>
            <a:endParaRPr kumimoji="0" lang="en-GB" sz="105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tserrat Medium" panose="000006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F0F8CE-5332-15DC-B44A-CE0BE381F8AD}"/>
              </a:ext>
            </a:extLst>
          </p:cNvPr>
          <p:cNvSpPr txBox="1"/>
          <p:nvPr/>
        </p:nvSpPr>
        <p:spPr>
          <a:xfrm>
            <a:off x="8461874" y="2531778"/>
            <a:ext cx="1527981" cy="1778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87313" marR="0" lvl="0" indent="-8731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Poppins" panose="00000500000000000000" pitchFamily="2" charset="0"/>
                <a:sym typeface="Arial"/>
              </a:rPr>
              <a:t>Cinema 0,2%</a:t>
            </a:r>
            <a:endParaRPr kumimoji="0" lang="en-GB" sz="105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tserrat Medium" panose="000006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E43974-347F-F6F2-1098-FE9F005935DF}"/>
              </a:ext>
            </a:extLst>
          </p:cNvPr>
          <p:cNvSpPr txBox="1"/>
          <p:nvPr/>
        </p:nvSpPr>
        <p:spPr>
          <a:xfrm>
            <a:off x="8461874" y="2358280"/>
            <a:ext cx="1527981" cy="1778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87313" marR="0" lvl="0" indent="-8731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Poppins" panose="00000500000000000000" pitchFamily="2" charset="0"/>
                <a:sym typeface="Arial"/>
              </a:rPr>
              <a:t>Video OOH 0,2%</a:t>
            </a:r>
            <a:endParaRPr kumimoji="0" lang="en-GB" sz="105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tserrat Medium" panose="00000600000000000000" pitchFamily="2" charset="0"/>
              <a:cs typeface="Poppins" panose="00000500000000000000" pitchFamily="2" charset="0"/>
              <a:sym typeface="Arial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B90B9B-2DBA-6A90-E761-56DE22B9DE41}"/>
              </a:ext>
            </a:extLst>
          </p:cNvPr>
          <p:cNvCxnSpPr/>
          <p:nvPr/>
        </p:nvCxnSpPr>
        <p:spPr>
          <a:xfrm>
            <a:off x="8416518" y="2136501"/>
            <a:ext cx="0" cy="6312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28C88E5-E206-C3D5-6956-DEA289638A37}"/>
              </a:ext>
            </a:extLst>
          </p:cNvPr>
          <p:cNvSpPr txBox="1"/>
          <p:nvPr/>
        </p:nvSpPr>
        <p:spPr>
          <a:xfrm>
            <a:off x="536126" y="1071896"/>
            <a:ext cx="11916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</a:rPr>
              <a:t>Val € net </a:t>
            </a:r>
            <a:r>
              <a:rPr kumimoji="0" lang="it-IT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</a:rPr>
              <a:t>net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39121D4-94F9-E5B2-9943-843354D2DC58}"/>
              </a:ext>
            </a:extLst>
          </p:cNvPr>
          <p:cNvCxnSpPr/>
          <p:nvPr/>
        </p:nvCxnSpPr>
        <p:spPr>
          <a:xfrm>
            <a:off x="8746836" y="3774980"/>
            <a:ext cx="1467690" cy="0"/>
          </a:xfrm>
          <a:prstGeom prst="line">
            <a:avLst/>
          </a:prstGeom>
          <a:ln>
            <a:solidFill>
              <a:srgbClr val="FE4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7393248-7AC1-CEF6-2F3F-CEF134CDAB4A}"/>
              </a:ext>
            </a:extLst>
          </p:cNvPr>
          <p:cNvCxnSpPr>
            <a:cxnSpLocks/>
          </p:cNvCxnSpPr>
          <p:nvPr/>
        </p:nvCxnSpPr>
        <p:spPr>
          <a:xfrm>
            <a:off x="4044098" y="3774980"/>
            <a:ext cx="1811040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78">
            <a:extLst>
              <a:ext uri="{FF2B5EF4-FFF2-40B4-BE49-F238E27FC236}">
                <a16:creationId xmlns:a16="http://schemas.microsoft.com/office/drawing/2014/main" id="{BD64059B-6570-425C-DF1D-323206F16D74}"/>
              </a:ext>
            </a:extLst>
          </p:cNvPr>
          <p:cNvSpPr txBox="1"/>
          <p:nvPr/>
        </p:nvSpPr>
        <p:spPr>
          <a:xfrm>
            <a:off x="8885543" y="4852559"/>
            <a:ext cx="2086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prstClr val="black"/>
                </a:solidFill>
                <a:latin typeface="Montserrat" pitchFamily="2" charset="77"/>
              </a:rPr>
              <a:t>TV Lineare + Calcio su Piattaforme + Advanced</a:t>
            </a:r>
            <a:endParaRPr kumimoji="0" lang="it-IT" sz="9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CasellaDiTesto 78">
            <a:extLst>
              <a:ext uri="{FF2B5EF4-FFF2-40B4-BE49-F238E27FC236}">
                <a16:creationId xmlns:a16="http://schemas.microsoft.com/office/drawing/2014/main" id="{4F568536-E117-D555-1337-740473B60A23}"/>
              </a:ext>
            </a:extLst>
          </p:cNvPr>
          <p:cNvSpPr txBox="1"/>
          <p:nvPr/>
        </p:nvSpPr>
        <p:spPr>
          <a:xfrm>
            <a:off x="2941436" y="4852559"/>
            <a:ext cx="28056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00" dirty="0">
                <a:solidFill>
                  <a:prstClr val="black"/>
                </a:solidFill>
                <a:latin typeface="Montserrat" pitchFamily="2" charset="77"/>
              </a:rPr>
              <a:t>VOL senza componenti Advanced TV</a:t>
            </a:r>
            <a:endParaRPr kumimoji="0" lang="it-IT" sz="9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30" name="CasellaDiTesto 6">
            <a:extLst>
              <a:ext uri="{FF2B5EF4-FFF2-40B4-BE49-F238E27FC236}">
                <a16:creationId xmlns:a16="http://schemas.microsoft.com/office/drawing/2014/main" id="{85E911D3-F3A8-406E-6E0E-94475CAC2D50}"/>
              </a:ext>
            </a:extLst>
          </p:cNvPr>
          <p:cNvSpPr txBox="1"/>
          <p:nvPr/>
        </p:nvSpPr>
        <p:spPr>
          <a:xfrm>
            <a:off x="1584887" y="3728813"/>
            <a:ext cx="91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54,8%</a:t>
            </a:r>
          </a:p>
        </p:txBody>
      </p:sp>
      <p:pic>
        <p:nvPicPr>
          <p:cNvPr id="35" name="Graphic 34" descr="Chevron arrows with solid fill">
            <a:extLst>
              <a:ext uri="{FF2B5EF4-FFF2-40B4-BE49-F238E27FC236}">
                <a16:creationId xmlns:a16="http://schemas.microsoft.com/office/drawing/2014/main" id="{9234C8D5-05CC-B5AF-411B-3972945027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44924" y="3553898"/>
            <a:ext cx="576512" cy="5765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C0DF17-552F-7C0A-97EF-C679D5996FBA}"/>
              </a:ext>
            </a:extLst>
          </p:cNvPr>
          <p:cNvSpPr/>
          <p:nvPr/>
        </p:nvSpPr>
        <p:spPr>
          <a:xfrm>
            <a:off x="3360246" y="1939233"/>
            <a:ext cx="8507647" cy="3935896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14526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38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96B55-E4C0-EC44-92A6-4966116980E4}"/>
              </a:ext>
            </a:extLst>
          </p:cNvPr>
          <p:cNvSpPr txBox="1"/>
          <p:nvPr/>
        </p:nvSpPr>
        <p:spPr>
          <a:xfrm>
            <a:off x="465874" y="6234555"/>
            <a:ext cx="4294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Fonte: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UNA Media Hub su dati Nielsen + stime UNA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833" y="-41418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465874" y="469556"/>
            <a:ext cx="9554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sz="2800" b="1" dirty="0">
                <a:solidFill>
                  <a:schemeClr val="accent4"/>
                </a:solidFill>
                <a:latin typeface="Montserrat" pitchFamily="2" charset="77"/>
              </a:rPr>
              <a:t>TV</a:t>
            </a: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: Linear + Advanced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621533-AF2C-D30B-CD4C-2F6B7B2CD1BB}"/>
              </a:ext>
            </a:extLst>
          </p:cNvPr>
          <p:cNvSpPr/>
          <p:nvPr/>
        </p:nvSpPr>
        <p:spPr>
          <a:xfrm>
            <a:off x="755832" y="2411009"/>
            <a:ext cx="4585180" cy="3442996"/>
          </a:xfrm>
          <a:prstGeom prst="rect">
            <a:avLst/>
          </a:prstGeom>
          <a:solidFill>
            <a:srgbClr val="7282F9"/>
          </a:solidFill>
          <a:ln w="12700" cap="flat">
            <a:solidFill>
              <a:srgbClr val="FFFFF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FCF2BF-D00B-7F41-F558-34A8B2F2CB2F}"/>
              </a:ext>
            </a:extLst>
          </p:cNvPr>
          <p:cNvSpPr txBox="1"/>
          <p:nvPr/>
        </p:nvSpPr>
        <p:spPr>
          <a:xfrm>
            <a:off x="881849" y="2605550"/>
            <a:ext cx="4315391" cy="1231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Montserrat Medium" panose="00000600000000000000" pitchFamily="2" charset="0"/>
              </a:rPr>
              <a:t>Emissione lineare Broadcaster + Calcio </a:t>
            </a:r>
          </a:p>
          <a:p>
            <a:r>
              <a:rPr lang="it-IT" sz="1400" dirty="0">
                <a:solidFill>
                  <a:schemeClr val="bg1"/>
                </a:solidFill>
                <a:latin typeface="Montserrat Medium" panose="00000600000000000000" pitchFamily="2" charset="0"/>
              </a:rPr>
              <a:t>(</a:t>
            </a:r>
            <a:r>
              <a:rPr lang="it-IT" sz="1400" dirty="0" err="1">
                <a:solidFill>
                  <a:schemeClr val="bg1"/>
                </a:solidFill>
                <a:latin typeface="Montserrat Medium" panose="00000600000000000000" pitchFamily="2" charset="0"/>
              </a:rPr>
              <a:t>Dazn</a:t>
            </a:r>
            <a:r>
              <a:rPr lang="it-IT" sz="1400" dirty="0">
                <a:solidFill>
                  <a:schemeClr val="bg1"/>
                </a:solidFill>
                <a:latin typeface="Montserrat Medium" panose="00000600000000000000" pitchFamily="2" charset="0"/>
              </a:rPr>
              <a:t> e Prime)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Regular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Regular"/>
              <a:ea typeface="Arial"/>
              <a:cs typeface="Poppins" panose="000005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Regular"/>
              <a:ea typeface="Arial"/>
              <a:cs typeface="Arial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A2D5E1-5556-71E0-A47B-57CDAAFAC7F2}"/>
              </a:ext>
            </a:extLst>
          </p:cNvPr>
          <p:cNvSpPr/>
          <p:nvPr/>
        </p:nvSpPr>
        <p:spPr>
          <a:xfrm>
            <a:off x="5572690" y="2411009"/>
            <a:ext cx="3771824" cy="10698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rgbClr val="FFFFF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5CEE10-7EBA-B3CC-6173-3F989AF68487}"/>
              </a:ext>
            </a:extLst>
          </p:cNvPr>
          <p:cNvSpPr/>
          <p:nvPr/>
        </p:nvSpPr>
        <p:spPr>
          <a:xfrm>
            <a:off x="5564521" y="4084860"/>
            <a:ext cx="3770778" cy="869120"/>
          </a:xfrm>
          <a:prstGeom prst="rect">
            <a:avLst/>
          </a:prstGeom>
          <a:solidFill>
            <a:srgbClr val="FF5050"/>
          </a:solidFill>
          <a:ln w="12700" cap="flat">
            <a:solidFill>
              <a:srgbClr val="FFFFF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2941EA-B179-4756-9E1F-E10F057EF1BE}"/>
              </a:ext>
            </a:extLst>
          </p:cNvPr>
          <p:cNvSpPr txBox="1"/>
          <p:nvPr/>
        </p:nvSpPr>
        <p:spPr>
          <a:xfrm>
            <a:off x="2040088" y="5421096"/>
            <a:ext cx="2016667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anose="00000900000000000000" pitchFamily="2" charset="0"/>
                <a:cs typeface="Poppins ExtraBold" panose="00000900000000000000" pitchFamily="2" charset="0"/>
                <a:sym typeface="Arial"/>
              </a:rPr>
              <a:t>+6,9%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Arial"/>
                <a:cs typeface="Poppins" panose="00000500000000000000" pitchFamily="2" charset="0"/>
                <a:sym typeface="Arial"/>
              </a:rPr>
              <a:t>vs 2023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1FFAB7-3C5B-FF0D-97AE-FF168BE2BEE3}"/>
              </a:ext>
            </a:extLst>
          </p:cNvPr>
          <p:cNvSpPr/>
          <p:nvPr/>
        </p:nvSpPr>
        <p:spPr>
          <a:xfrm>
            <a:off x="5564521" y="3511431"/>
            <a:ext cx="3770778" cy="522211"/>
          </a:xfrm>
          <a:prstGeom prst="rect">
            <a:avLst/>
          </a:prstGeom>
          <a:solidFill>
            <a:srgbClr val="CCCCFF"/>
          </a:solidFill>
          <a:ln w="12700" cap="flat">
            <a:solidFill>
              <a:srgbClr val="FFFFF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6AD777B-7F21-7FD9-1474-8910856E0391}"/>
              </a:ext>
            </a:extLst>
          </p:cNvPr>
          <p:cNvSpPr txBox="1"/>
          <p:nvPr/>
        </p:nvSpPr>
        <p:spPr>
          <a:xfrm>
            <a:off x="755832" y="1993475"/>
            <a:ext cx="256002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defRPr/>
            </a:pPr>
            <a:r>
              <a:rPr lang="it-IT" b="1" dirty="0">
                <a:solidFill>
                  <a:prstClr val="black"/>
                </a:solidFill>
                <a:latin typeface="Montserrat" pitchFamily="2" charset="77"/>
                <a:sym typeface="Arial"/>
              </a:rPr>
              <a:t>TV LINEARE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4573D29-2E67-894B-5D20-EF554B0A740A}"/>
              </a:ext>
            </a:extLst>
          </p:cNvPr>
          <p:cNvSpPr txBox="1"/>
          <p:nvPr/>
        </p:nvSpPr>
        <p:spPr>
          <a:xfrm>
            <a:off x="5572690" y="1993475"/>
            <a:ext cx="281392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prstClr val="black"/>
                </a:solidFill>
                <a:latin typeface="Montserrat" pitchFamily="2" charset="77"/>
                <a:sym typeface="Arial"/>
              </a:rPr>
              <a:t>ADVANCED TV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6BAA08C-BC3B-6518-E784-7EEBDA39A331}"/>
              </a:ext>
            </a:extLst>
          </p:cNvPr>
          <p:cNvSpPr txBox="1"/>
          <p:nvPr/>
        </p:nvSpPr>
        <p:spPr>
          <a:xfrm>
            <a:off x="6489381" y="5400774"/>
            <a:ext cx="2016667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latin typeface="Montserrat ExtraBold" panose="00000900000000000000" pitchFamily="2" charset="0"/>
                <a:cs typeface="Poppins ExtraBold" panose="00000900000000000000" pitchFamily="2" charset="0"/>
                <a:sym typeface="Arial"/>
              </a:rPr>
              <a:t>+31,2%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ea typeface="Arial"/>
                <a:cs typeface="Poppins" panose="00000500000000000000" pitchFamily="2" charset="0"/>
                <a:sym typeface="Arial"/>
              </a:rPr>
              <a:t>vs 2023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3052EF0-9C20-28A6-39FA-1E31ED420163}"/>
              </a:ext>
            </a:extLst>
          </p:cNvPr>
          <p:cNvSpPr txBox="1"/>
          <p:nvPr/>
        </p:nvSpPr>
        <p:spPr>
          <a:xfrm>
            <a:off x="3577812" y="1993475"/>
            <a:ext cx="178752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defRPr/>
            </a:pPr>
            <a:r>
              <a:rPr lang="it-IT" sz="2000" b="1" dirty="0">
                <a:solidFill>
                  <a:prstClr val="black"/>
                </a:solidFill>
                <a:latin typeface="Montserrat" pitchFamily="2" charset="77"/>
                <a:sym typeface="Arial"/>
              </a:rPr>
              <a:t>3.566 </a:t>
            </a:r>
            <a:r>
              <a:rPr lang="it-IT" sz="1400" dirty="0">
                <a:solidFill>
                  <a:prstClr val="black"/>
                </a:solidFill>
                <a:latin typeface="Montserrat" pitchFamily="2" charset="77"/>
                <a:sym typeface="Arial"/>
              </a:rPr>
              <a:t>mio</a:t>
            </a:r>
            <a:endParaRPr lang="it-IT" sz="2000" dirty="0">
              <a:solidFill>
                <a:prstClr val="black"/>
              </a:solidFill>
              <a:latin typeface="Montserrat" pitchFamily="2" charset="77"/>
              <a:sym typeface="Arial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E286813-CEDF-CE36-F271-953DC55EB70C}"/>
              </a:ext>
            </a:extLst>
          </p:cNvPr>
          <p:cNvSpPr txBox="1"/>
          <p:nvPr/>
        </p:nvSpPr>
        <p:spPr>
          <a:xfrm>
            <a:off x="7516995" y="1993475"/>
            <a:ext cx="178752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defRPr/>
            </a:pPr>
            <a:r>
              <a:rPr lang="it-IT" sz="2000" b="1" dirty="0">
                <a:solidFill>
                  <a:prstClr val="black"/>
                </a:solidFill>
                <a:latin typeface="Montserrat" pitchFamily="2" charset="77"/>
                <a:sym typeface="Arial"/>
              </a:rPr>
              <a:t>533 </a:t>
            </a:r>
            <a:r>
              <a:rPr lang="it-IT" sz="1400" dirty="0">
                <a:solidFill>
                  <a:prstClr val="black"/>
                </a:solidFill>
                <a:latin typeface="Montserrat" pitchFamily="2" charset="77"/>
                <a:sym typeface="Arial"/>
              </a:rPr>
              <a:t>mio</a:t>
            </a:r>
            <a:endParaRPr lang="it-IT" sz="2000" dirty="0">
              <a:solidFill>
                <a:prstClr val="black"/>
              </a:solidFill>
              <a:latin typeface="Montserrat" pitchFamily="2" charset="77"/>
              <a:sym typeface="Arial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1C21F1D-D16D-29D0-E486-A898D9D82671}"/>
              </a:ext>
            </a:extLst>
          </p:cNvPr>
          <p:cNvGrpSpPr/>
          <p:nvPr/>
        </p:nvGrpSpPr>
        <p:grpSpPr>
          <a:xfrm>
            <a:off x="755832" y="1216621"/>
            <a:ext cx="8588682" cy="523220"/>
            <a:chOff x="919464" y="1858220"/>
            <a:chExt cx="8588682" cy="523220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38929DA-DD60-55DD-095A-4FC761D39682}"/>
                </a:ext>
              </a:extLst>
            </p:cNvPr>
            <p:cNvCxnSpPr>
              <a:cxnSpLocks/>
            </p:cNvCxnSpPr>
            <p:nvPr/>
          </p:nvCxnSpPr>
          <p:spPr>
            <a:xfrm>
              <a:off x="919464" y="2175782"/>
              <a:ext cx="85886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729C1E9-C380-9C11-AA1F-FA376718F3F9}"/>
                </a:ext>
              </a:extLst>
            </p:cNvPr>
            <p:cNvSpPr txBox="1"/>
            <p:nvPr/>
          </p:nvSpPr>
          <p:spPr>
            <a:xfrm>
              <a:off x="2535772" y="1858220"/>
              <a:ext cx="639792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latin typeface="Montserrat Medium" panose="00000600000000000000" pitchFamily="2" charset="0"/>
                </a:rPr>
                <a:t>TV &amp; ADVANCED TV</a:t>
              </a:r>
              <a:r>
                <a:rPr lang="it-IT" b="1" dirty="0">
                  <a:latin typeface="Montserrat Medium" panose="00000600000000000000" pitchFamily="2" charset="0"/>
                </a:rPr>
                <a:t>: </a:t>
              </a:r>
              <a:r>
                <a:rPr lang="it-IT" sz="2800" b="1" dirty="0">
                  <a:latin typeface="Montserrat Black" panose="00000A00000000000000" pitchFamily="2" charset="0"/>
                </a:rPr>
                <a:t>4.099</a:t>
              </a:r>
              <a:r>
                <a:rPr lang="it-IT" b="1" dirty="0">
                  <a:latin typeface="Montserrat Medium" panose="00000600000000000000" pitchFamily="2" charset="0"/>
                </a:rPr>
                <a:t> </a:t>
              </a:r>
              <a:r>
                <a:rPr lang="it-IT" dirty="0">
                  <a:latin typeface="Montserrat Medium" panose="00000600000000000000" pitchFamily="2" charset="0"/>
                </a:rPr>
                <a:t>mio  </a:t>
              </a:r>
              <a:r>
                <a:rPr lang="it-IT" sz="1600" dirty="0">
                  <a:latin typeface="Montserrat Medium" panose="00000600000000000000" pitchFamily="2" charset="0"/>
                </a:rPr>
                <a:t>(+9,6% </a:t>
              </a:r>
              <a:r>
                <a:rPr lang="it-IT" sz="1200" dirty="0">
                  <a:latin typeface="Montserrat Medium" panose="00000600000000000000" pitchFamily="2" charset="0"/>
                </a:rPr>
                <a:t>vs. 2023</a:t>
              </a:r>
              <a:r>
                <a:rPr lang="it-IT" sz="1600" dirty="0">
                  <a:latin typeface="Montserrat Medium" panose="00000600000000000000" pitchFamily="2" charset="0"/>
                </a:rPr>
                <a:t>) 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51C5854E-0AB4-D2E5-BE4E-E6E0B368029E}"/>
              </a:ext>
            </a:extLst>
          </p:cNvPr>
          <p:cNvSpPr txBox="1"/>
          <p:nvPr/>
        </p:nvSpPr>
        <p:spPr>
          <a:xfrm>
            <a:off x="713480" y="1274832"/>
            <a:ext cx="11916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</a:rPr>
              <a:t>Val € net </a:t>
            </a:r>
            <a:r>
              <a:rPr kumimoji="0" lang="it-IT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</a:rPr>
              <a:t>net</a:t>
            </a:r>
            <a:endParaRPr kumimoji="0" lang="it-IT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E722A5C-02C0-2EEF-6EC7-EBDFA596AFCE}"/>
              </a:ext>
            </a:extLst>
          </p:cNvPr>
          <p:cNvSpPr txBox="1"/>
          <p:nvPr/>
        </p:nvSpPr>
        <p:spPr>
          <a:xfrm>
            <a:off x="5603471" y="2616439"/>
            <a:ext cx="3731828" cy="485598"/>
          </a:xfrm>
          <a:prstGeom prst="rect">
            <a:avLst/>
          </a:prstGeom>
          <a:noFill/>
          <a:ln w="63500" cap="rnd">
            <a:noFill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it-IT" sz="1400" dirty="0">
                <a:solidFill>
                  <a:schemeClr val="tx1"/>
                </a:solidFill>
                <a:latin typeface="Montserrat Medium" panose="00000600000000000000" pitchFamily="2" charset="0"/>
              </a:rPr>
              <a:t>La TV </a:t>
            </a:r>
            <a:r>
              <a:rPr lang="it-IT" sz="1400" dirty="0" err="1">
                <a:solidFill>
                  <a:schemeClr val="tx1"/>
                </a:solidFill>
                <a:latin typeface="Montserrat Medium" panose="00000600000000000000" pitchFamily="2" charset="0"/>
              </a:rPr>
              <a:t>Addressable</a:t>
            </a:r>
            <a:r>
              <a:rPr lang="it-IT" sz="1400" dirty="0">
                <a:solidFill>
                  <a:schemeClr val="tx1"/>
                </a:solidFill>
                <a:latin typeface="Montserrat Medium" panose="00000600000000000000" pitchFamily="2" charset="0"/>
              </a:rPr>
              <a:t> e On Demand dei Broadcaster </a:t>
            </a:r>
            <a:r>
              <a:rPr lang="it-IT" sz="1200" dirty="0">
                <a:solidFill>
                  <a:schemeClr val="tx1"/>
                </a:solidFill>
                <a:latin typeface="Montserrat Medium" panose="00000600000000000000" pitchFamily="2" charset="0"/>
              </a:rPr>
              <a:t>(1° e 2° screen)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F085E88-4883-4205-F906-D63517D1BC61}"/>
              </a:ext>
            </a:extLst>
          </p:cNvPr>
          <p:cNvSpPr txBox="1"/>
          <p:nvPr/>
        </p:nvSpPr>
        <p:spPr>
          <a:xfrm>
            <a:off x="5590897" y="3591975"/>
            <a:ext cx="3713621" cy="369332"/>
          </a:xfrm>
          <a:prstGeom prst="rect">
            <a:avLst/>
          </a:prstGeom>
          <a:noFill/>
          <a:ln w="63500" cap="rnd">
            <a:noFill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sz="1400" dirty="0">
                <a:solidFill>
                  <a:schemeClr val="tx1"/>
                </a:solidFill>
                <a:latin typeface="Montserrat Medium" panose="00000600000000000000" pitchFamily="2" charset="0"/>
              </a:rPr>
              <a:t>Gli Streamer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8C21B5E-DE9D-5948-23C3-1D4FF231D031}"/>
              </a:ext>
            </a:extLst>
          </p:cNvPr>
          <p:cNvSpPr txBox="1"/>
          <p:nvPr/>
        </p:nvSpPr>
        <p:spPr>
          <a:xfrm>
            <a:off x="5584711" y="4295770"/>
            <a:ext cx="3719807" cy="369332"/>
          </a:xfrm>
          <a:prstGeom prst="rect">
            <a:avLst/>
          </a:prstGeom>
          <a:noFill/>
          <a:ln w="63500" cap="rnd">
            <a:noFill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sz="1400" dirty="0">
                <a:solidFill>
                  <a:schemeClr val="tx1"/>
                </a:solidFill>
                <a:latin typeface="Montserrat Medium" panose="00000600000000000000" pitchFamily="2" charset="0"/>
              </a:rPr>
              <a:t>Digital da CTV</a:t>
            </a:r>
          </a:p>
        </p:txBody>
      </p:sp>
      <p:pic>
        <p:nvPicPr>
          <p:cNvPr id="1030" name="Picture 6" descr="YouTube CTV advertising case studies - Think with Google">
            <a:extLst>
              <a:ext uri="{FF2B5EF4-FFF2-40B4-BE49-F238E27FC236}">
                <a16:creationId xmlns:a16="http://schemas.microsoft.com/office/drawing/2014/main" id="{2B8B6389-D1B3-1DE4-ABB6-68A91F645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035" y="4155061"/>
            <a:ext cx="1158605" cy="65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mart tv video streaming service icon Royalty Free Vector">
            <a:extLst>
              <a:ext uri="{FF2B5EF4-FFF2-40B4-BE49-F238E27FC236}">
                <a16:creationId xmlns:a16="http://schemas.microsoft.com/office/drawing/2014/main" id="{5EC85665-7725-25B6-DC38-B6ED50673D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30265" r="24545" b="32930"/>
          <a:stretch/>
        </p:blipFill>
        <p:spPr bwMode="auto">
          <a:xfrm>
            <a:off x="9485578" y="3594813"/>
            <a:ext cx="474058" cy="37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730BC4B-B960-CFB1-0652-DF2F706065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8169" y="2671561"/>
            <a:ext cx="604569" cy="58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36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83F32A5-59C5-694D-3598-100E5A8B9EE7}"/>
              </a:ext>
            </a:extLst>
          </p:cNvPr>
          <p:cNvSpPr/>
          <p:nvPr/>
        </p:nvSpPr>
        <p:spPr>
          <a:xfrm>
            <a:off x="3107153" y="1915842"/>
            <a:ext cx="8507647" cy="3935896"/>
          </a:xfrm>
          <a:prstGeom prst="rect">
            <a:avLst/>
          </a:prstGeom>
          <a:noFill/>
          <a:ln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465874" y="469556"/>
            <a:ext cx="9701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schemeClr val="accent4"/>
                </a:solidFill>
                <a:latin typeface="Montserrat" pitchFamily="2" charset="77"/>
              </a:rPr>
              <a:t>Testo: </a:t>
            </a: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Display e </a:t>
            </a:r>
            <a:r>
              <a:rPr lang="it-IT" sz="2800" b="1" dirty="0" err="1">
                <a:solidFill>
                  <a:prstClr val="black"/>
                </a:solidFill>
                <a:latin typeface="Montserrat" pitchFamily="2" charset="77"/>
              </a:rPr>
              <a:t>Search</a:t>
            </a: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 rappresentano oltre il 76% ma con trend opposti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96B55-E4C0-EC44-92A6-4966116980E4}"/>
              </a:ext>
            </a:extLst>
          </p:cNvPr>
          <p:cNvSpPr txBox="1"/>
          <p:nvPr/>
        </p:nvSpPr>
        <p:spPr>
          <a:xfrm>
            <a:off x="465874" y="6234555"/>
            <a:ext cx="4294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Fonte: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UNA Media Hub su dati Nielsen + stime UNA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785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C17239B-CCBF-7988-8F73-99D2744F3C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7292832"/>
              </p:ext>
            </p:extLst>
          </p:nvPr>
        </p:nvGraphicFramePr>
        <p:xfrm>
          <a:off x="-253093" y="2879474"/>
          <a:ext cx="3465835" cy="2172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asellaDiTesto 6">
            <a:extLst>
              <a:ext uri="{FF2B5EF4-FFF2-40B4-BE49-F238E27FC236}">
                <a16:creationId xmlns:a16="http://schemas.microsoft.com/office/drawing/2014/main" id="{5FD14F80-3B2B-92AC-88F7-EFE7D4BA34B1}"/>
              </a:ext>
            </a:extLst>
          </p:cNvPr>
          <p:cNvSpPr txBox="1"/>
          <p:nvPr/>
        </p:nvSpPr>
        <p:spPr>
          <a:xfrm>
            <a:off x="1466741" y="3632039"/>
            <a:ext cx="1299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itchFamily="2" charset="77"/>
                <a:ea typeface="+mn-ea"/>
                <a:cs typeface="+mn-cs"/>
              </a:rPr>
              <a:t>40,1%</a:t>
            </a:r>
          </a:p>
        </p:txBody>
      </p:sp>
      <p:pic>
        <p:nvPicPr>
          <p:cNvPr id="10" name="Graphic 9" descr="Chevron arrows with solid fill">
            <a:extLst>
              <a:ext uri="{FF2B5EF4-FFF2-40B4-BE49-F238E27FC236}">
                <a16:creationId xmlns:a16="http://schemas.microsoft.com/office/drawing/2014/main" id="{92142B20-D0F5-A306-0037-C4D44D3CD0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78185" y="3559213"/>
            <a:ext cx="576512" cy="576512"/>
          </a:xfrm>
          <a:prstGeom prst="rect">
            <a:avLst/>
          </a:prstGeom>
        </p:spPr>
      </p:pic>
      <p:sp>
        <p:nvSpPr>
          <p:cNvPr id="13" name="CasellaDiTesto 6">
            <a:extLst>
              <a:ext uri="{FF2B5EF4-FFF2-40B4-BE49-F238E27FC236}">
                <a16:creationId xmlns:a16="http://schemas.microsoft.com/office/drawing/2014/main" id="{D165B7ED-881D-8695-9E54-5A306475693A}"/>
              </a:ext>
            </a:extLst>
          </p:cNvPr>
          <p:cNvSpPr txBox="1"/>
          <p:nvPr/>
        </p:nvSpPr>
        <p:spPr>
          <a:xfrm>
            <a:off x="4994575" y="1933307"/>
            <a:ext cx="387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prstClr val="black"/>
                </a:solidFill>
                <a:latin typeface="Montserrat" pitchFamily="2" charset="77"/>
              </a:rPr>
              <a:t>B</a:t>
            </a:r>
            <a:r>
              <a:rPr kumimoji="0" lang="it-IT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reakdown</a:t>
            </a:r>
            <a:endParaRPr kumimoji="0" lang="it-IT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9" name="Chart 18">
                <a:extLst>
                  <a:ext uri="{FF2B5EF4-FFF2-40B4-BE49-F238E27FC236}">
                    <a16:creationId xmlns:a16="http://schemas.microsoft.com/office/drawing/2014/main" id="{16EE431A-C7A0-1819-2DBB-EAD998CE9C3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20282330"/>
                  </p:ext>
                </p:extLst>
              </p:nvPr>
            </p:nvGraphicFramePr>
            <p:xfrm>
              <a:off x="3221479" y="2879474"/>
              <a:ext cx="3486590" cy="255087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8"/>
              </a:graphicData>
            </a:graphic>
          </p:graphicFrame>
        </mc:Choice>
        <mc:Fallback xmlns="">
          <p:pic>
            <p:nvPicPr>
              <p:cNvPr id="19" name="Chart 18">
                <a:extLst>
                  <a:ext uri="{FF2B5EF4-FFF2-40B4-BE49-F238E27FC236}">
                    <a16:creationId xmlns:a16="http://schemas.microsoft.com/office/drawing/2014/main" id="{16EE431A-C7A0-1819-2DBB-EAD998CE9C3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21479" y="2879474"/>
                <a:ext cx="3486590" cy="2550878"/>
              </a:xfrm>
              <a:prstGeom prst="rect">
                <a:avLst/>
              </a:prstGeom>
            </p:spPr>
          </p:pic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A37C59F-5621-2B66-ECE6-DB0997309BC5}"/>
              </a:ext>
            </a:extLst>
          </p:cNvPr>
          <p:cNvCxnSpPr>
            <a:cxnSpLocks/>
          </p:cNvCxnSpPr>
          <p:nvPr/>
        </p:nvCxnSpPr>
        <p:spPr>
          <a:xfrm>
            <a:off x="3475285" y="2762026"/>
            <a:ext cx="31214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6">
            <a:extLst>
              <a:ext uri="{FF2B5EF4-FFF2-40B4-BE49-F238E27FC236}">
                <a16:creationId xmlns:a16="http://schemas.microsoft.com/office/drawing/2014/main" id="{FD8A93CD-2641-EA72-8714-82403BBBDA92}"/>
              </a:ext>
            </a:extLst>
          </p:cNvPr>
          <p:cNvSpPr txBox="1"/>
          <p:nvPr/>
        </p:nvSpPr>
        <p:spPr>
          <a:xfrm>
            <a:off x="4338639" y="2561971"/>
            <a:ext cx="15880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Black" panose="00000A00000000000000" pitchFamily="2" charset="0"/>
              </a:rPr>
              <a:t>4.220</a:t>
            </a: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</a:t>
            </a:r>
            <a:r>
              <a:rPr kumimoji="0" lang="it-IT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mio €</a:t>
            </a:r>
            <a:endParaRPr kumimoji="0" lang="it-IT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3" name="CasellaDiTesto 6">
            <a:extLst>
              <a:ext uri="{FF2B5EF4-FFF2-40B4-BE49-F238E27FC236}">
                <a16:creationId xmlns:a16="http://schemas.microsoft.com/office/drawing/2014/main" id="{9A780E83-50F7-B68F-AED0-304915D90224}"/>
              </a:ext>
            </a:extLst>
          </p:cNvPr>
          <p:cNvSpPr txBox="1"/>
          <p:nvPr/>
        </p:nvSpPr>
        <p:spPr>
          <a:xfrm rot="16200000">
            <a:off x="2533654" y="4814344"/>
            <a:ext cx="15880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mio € e share</a:t>
            </a:r>
            <a:endParaRPr kumimoji="0" lang="it-IT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36197729-3498-D2D4-4496-ADCFD3078A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3238192"/>
              </p:ext>
            </p:extLst>
          </p:nvPr>
        </p:nvGraphicFramePr>
        <p:xfrm>
          <a:off x="7138089" y="2879474"/>
          <a:ext cx="3512306" cy="2640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033D1B7-774A-7951-8304-88363304D74F}"/>
              </a:ext>
            </a:extLst>
          </p:cNvPr>
          <p:cNvCxnSpPr>
            <a:cxnSpLocks/>
          </p:cNvCxnSpPr>
          <p:nvPr/>
        </p:nvCxnSpPr>
        <p:spPr>
          <a:xfrm>
            <a:off x="7272000" y="2762026"/>
            <a:ext cx="30627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6">
            <a:extLst>
              <a:ext uri="{FF2B5EF4-FFF2-40B4-BE49-F238E27FC236}">
                <a16:creationId xmlns:a16="http://schemas.microsoft.com/office/drawing/2014/main" id="{7E550EEA-60E9-BE77-CF00-5D214B0B96F0}"/>
              </a:ext>
            </a:extLst>
          </p:cNvPr>
          <p:cNvSpPr txBox="1"/>
          <p:nvPr/>
        </p:nvSpPr>
        <p:spPr>
          <a:xfrm>
            <a:off x="8076645" y="2561971"/>
            <a:ext cx="15880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Black" panose="00000A00000000000000" pitchFamily="2" charset="0"/>
              </a:rPr>
              <a:t>+1,5%</a:t>
            </a: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</a:t>
            </a:r>
            <a:r>
              <a:rPr kumimoji="0" lang="it-IT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vs 2023</a:t>
            </a:r>
            <a:endParaRPr kumimoji="0" lang="it-IT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58" name="CasellaDiTesto 6">
            <a:extLst>
              <a:ext uri="{FF2B5EF4-FFF2-40B4-BE49-F238E27FC236}">
                <a16:creationId xmlns:a16="http://schemas.microsoft.com/office/drawing/2014/main" id="{3BF43AE4-7CFF-B12A-4B7A-8B1526C55055}"/>
              </a:ext>
            </a:extLst>
          </p:cNvPr>
          <p:cNvSpPr txBox="1"/>
          <p:nvPr/>
        </p:nvSpPr>
        <p:spPr>
          <a:xfrm rot="16200000">
            <a:off x="6558584" y="4763519"/>
            <a:ext cx="14268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var% </a:t>
            </a:r>
            <a:r>
              <a:rPr kumimoji="0" lang="it-IT" sz="9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YoY</a:t>
            </a:r>
            <a:endParaRPr kumimoji="0" lang="it-IT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59" name="CasellaDiTesto 6">
            <a:extLst>
              <a:ext uri="{FF2B5EF4-FFF2-40B4-BE49-F238E27FC236}">
                <a16:creationId xmlns:a16="http://schemas.microsoft.com/office/drawing/2014/main" id="{1406903E-12FC-E4D8-A6CD-834ED78FF731}"/>
              </a:ext>
            </a:extLst>
          </p:cNvPr>
          <p:cNvSpPr txBox="1"/>
          <p:nvPr/>
        </p:nvSpPr>
        <p:spPr>
          <a:xfrm>
            <a:off x="4248812" y="3752985"/>
            <a:ext cx="647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</a:rPr>
              <a:t>36,3%</a:t>
            </a:r>
          </a:p>
        </p:txBody>
      </p:sp>
      <p:sp>
        <p:nvSpPr>
          <p:cNvPr id="62" name="CasellaDiTesto 6">
            <a:extLst>
              <a:ext uri="{FF2B5EF4-FFF2-40B4-BE49-F238E27FC236}">
                <a16:creationId xmlns:a16="http://schemas.microsoft.com/office/drawing/2014/main" id="{08B2E382-2A8E-669E-A112-1217DC275D61}"/>
              </a:ext>
            </a:extLst>
          </p:cNvPr>
          <p:cNvSpPr txBox="1"/>
          <p:nvPr/>
        </p:nvSpPr>
        <p:spPr>
          <a:xfrm>
            <a:off x="3404038" y="4570455"/>
            <a:ext cx="647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</a:rPr>
              <a:t>39,9%</a:t>
            </a:r>
          </a:p>
        </p:txBody>
      </p:sp>
      <p:sp>
        <p:nvSpPr>
          <p:cNvPr id="63" name="CasellaDiTesto 6">
            <a:extLst>
              <a:ext uri="{FF2B5EF4-FFF2-40B4-BE49-F238E27FC236}">
                <a16:creationId xmlns:a16="http://schemas.microsoft.com/office/drawing/2014/main" id="{C36589BC-5ED8-9A4F-CFE1-D9B12C99C92F}"/>
              </a:ext>
            </a:extLst>
          </p:cNvPr>
          <p:cNvSpPr txBox="1"/>
          <p:nvPr/>
        </p:nvSpPr>
        <p:spPr>
          <a:xfrm>
            <a:off x="5077685" y="3407062"/>
            <a:ext cx="647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</a:rPr>
              <a:t>14,0%</a:t>
            </a:r>
          </a:p>
        </p:txBody>
      </p:sp>
      <p:sp>
        <p:nvSpPr>
          <p:cNvPr id="64" name="CasellaDiTesto 6">
            <a:extLst>
              <a:ext uri="{FF2B5EF4-FFF2-40B4-BE49-F238E27FC236}">
                <a16:creationId xmlns:a16="http://schemas.microsoft.com/office/drawing/2014/main" id="{066346A0-4446-0D84-FEB3-327FFBBF86D2}"/>
              </a:ext>
            </a:extLst>
          </p:cNvPr>
          <p:cNvSpPr txBox="1"/>
          <p:nvPr/>
        </p:nvSpPr>
        <p:spPr>
          <a:xfrm>
            <a:off x="5882919" y="3153146"/>
            <a:ext cx="647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</a:rPr>
              <a:t>9,8%</a:t>
            </a:r>
          </a:p>
        </p:txBody>
      </p:sp>
      <p:sp>
        <p:nvSpPr>
          <p:cNvPr id="65" name="CasellaDiTesto 6">
            <a:extLst>
              <a:ext uri="{FF2B5EF4-FFF2-40B4-BE49-F238E27FC236}">
                <a16:creationId xmlns:a16="http://schemas.microsoft.com/office/drawing/2014/main" id="{D1B21708-4795-D63D-A6C7-3EEC7115BA7C}"/>
              </a:ext>
            </a:extLst>
          </p:cNvPr>
          <p:cNvSpPr txBox="1"/>
          <p:nvPr/>
        </p:nvSpPr>
        <p:spPr>
          <a:xfrm>
            <a:off x="3247819" y="5430352"/>
            <a:ext cx="9599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</a:rPr>
              <a:t>Display</a:t>
            </a:r>
            <a:endParaRPr kumimoji="0" lang="it-IT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SemiBold" panose="00000700000000000000" pitchFamily="2" charset="0"/>
            </a:endParaRPr>
          </a:p>
        </p:txBody>
      </p:sp>
      <p:sp>
        <p:nvSpPr>
          <p:cNvPr id="66" name="CasellaDiTesto 6">
            <a:extLst>
              <a:ext uri="{FF2B5EF4-FFF2-40B4-BE49-F238E27FC236}">
                <a16:creationId xmlns:a16="http://schemas.microsoft.com/office/drawing/2014/main" id="{385262FB-7D2B-7B37-C69D-F4777C32492A}"/>
              </a:ext>
            </a:extLst>
          </p:cNvPr>
          <p:cNvSpPr txBox="1"/>
          <p:nvPr/>
        </p:nvSpPr>
        <p:spPr>
          <a:xfrm>
            <a:off x="4076032" y="5430352"/>
            <a:ext cx="9599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</a:rPr>
              <a:t>Search</a:t>
            </a:r>
            <a:endParaRPr kumimoji="0" lang="en-AU" sz="200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Montserrat SemiBold" panose="00000700000000000000" pitchFamily="2" charset="0"/>
            </a:endParaRPr>
          </a:p>
        </p:txBody>
      </p:sp>
      <p:sp>
        <p:nvSpPr>
          <p:cNvPr id="67" name="CasellaDiTesto 6">
            <a:extLst>
              <a:ext uri="{FF2B5EF4-FFF2-40B4-BE49-F238E27FC236}">
                <a16:creationId xmlns:a16="http://schemas.microsoft.com/office/drawing/2014/main" id="{42D5750F-15AD-E45E-6FBA-105D434535AC}"/>
              </a:ext>
            </a:extLst>
          </p:cNvPr>
          <p:cNvSpPr txBox="1"/>
          <p:nvPr/>
        </p:nvSpPr>
        <p:spPr>
          <a:xfrm>
            <a:off x="4871225" y="5430352"/>
            <a:ext cx="9599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</a:rPr>
              <a:t>OOH</a:t>
            </a:r>
            <a:endParaRPr kumimoji="0" lang="it-IT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SemiBold" panose="00000700000000000000" pitchFamily="2" charset="0"/>
            </a:endParaRPr>
          </a:p>
        </p:txBody>
      </p:sp>
      <p:sp>
        <p:nvSpPr>
          <p:cNvPr id="68" name="CasellaDiTesto 6">
            <a:extLst>
              <a:ext uri="{FF2B5EF4-FFF2-40B4-BE49-F238E27FC236}">
                <a16:creationId xmlns:a16="http://schemas.microsoft.com/office/drawing/2014/main" id="{CB2B0927-784A-C1A8-348A-ADEA9980E9A1}"/>
              </a:ext>
            </a:extLst>
          </p:cNvPr>
          <p:cNvSpPr txBox="1"/>
          <p:nvPr/>
        </p:nvSpPr>
        <p:spPr>
          <a:xfrm>
            <a:off x="5739326" y="5430352"/>
            <a:ext cx="9599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</a:rPr>
              <a:t>Stampa</a:t>
            </a:r>
            <a:endParaRPr kumimoji="0" lang="it-IT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SemiBold" panose="00000700000000000000" pitchFamily="2" charset="0"/>
            </a:endParaRPr>
          </a:p>
        </p:txBody>
      </p:sp>
      <p:sp>
        <p:nvSpPr>
          <p:cNvPr id="69" name="CasellaDiTesto 6">
            <a:extLst>
              <a:ext uri="{FF2B5EF4-FFF2-40B4-BE49-F238E27FC236}">
                <a16:creationId xmlns:a16="http://schemas.microsoft.com/office/drawing/2014/main" id="{4D0985D0-EE67-8307-B683-B26C2DCE91C0}"/>
              </a:ext>
            </a:extLst>
          </p:cNvPr>
          <p:cNvSpPr txBox="1"/>
          <p:nvPr/>
        </p:nvSpPr>
        <p:spPr>
          <a:xfrm>
            <a:off x="7199769" y="5430352"/>
            <a:ext cx="9599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</a:rPr>
              <a:t>Display</a:t>
            </a:r>
            <a:endParaRPr kumimoji="0" lang="it-IT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SemiBold" panose="00000700000000000000" pitchFamily="2" charset="0"/>
            </a:endParaRPr>
          </a:p>
        </p:txBody>
      </p:sp>
      <p:sp>
        <p:nvSpPr>
          <p:cNvPr id="70" name="CasellaDiTesto 6">
            <a:extLst>
              <a:ext uri="{FF2B5EF4-FFF2-40B4-BE49-F238E27FC236}">
                <a16:creationId xmlns:a16="http://schemas.microsoft.com/office/drawing/2014/main" id="{503221F0-5D18-7A97-65E2-CE63078C57E9}"/>
              </a:ext>
            </a:extLst>
          </p:cNvPr>
          <p:cNvSpPr txBox="1"/>
          <p:nvPr/>
        </p:nvSpPr>
        <p:spPr>
          <a:xfrm>
            <a:off x="8027982" y="5430352"/>
            <a:ext cx="9599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</a:rPr>
              <a:t>Search</a:t>
            </a:r>
            <a:endParaRPr kumimoji="0" lang="en-AU" sz="200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Montserrat SemiBold" panose="00000700000000000000" pitchFamily="2" charset="0"/>
            </a:endParaRPr>
          </a:p>
        </p:txBody>
      </p:sp>
      <p:sp>
        <p:nvSpPr>
          <p:cNvPr id="71" name="CasellaDiTesto 6">
            <a:extLst>
              <a:ext uri="{FF2B5EF4-FFF2-40B4-BE49-F238E27FC236}">
                <a16:creationId xmlns:a16="http://schemas.microsoft.com/office/drawing/2014/main" id="{17983100-49A3-8F2E-D485-572847AA8E79}"/>
              </a:ext>
            </a:extLst>
          </p:cNvPr>
          <p:cNvSpPr txBox="1"/>
          <p:nvPr/>
        </p:nvSpPr>
        <p:spPr>
          <a:xfrm>
            <a:off x="8823175" y="5430352"/>
            <a:ext cx="9599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</a:rPr>
              <a:t>OOH</a:t>
            </a:r>
            <a:endParaRPr kumimoji="0" lang="it-IT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SemiBold" panose="00000700000000000000" pitchFamily="2" charset="0"/>
            </a:endParaRPr>
          </a:p>
        </p:txBody>
      </p:sp>
      <p:sp>
        <p:nvSpPr>
          <p:cNvPr id="72" name="CasellaDiTesto 6">
            <a:extLst>
              <a:ext uri="{FF2B5EF4-FFF2-40B4-BE49-F238E27FC236}">
                <a16:creationId xmlns:a16="http://schemas.microsoft.com/office/drawing/2014/main" id="{73210332-C781-F6F8-B378-3E57EB99EFA4}"/>
              </a:ext>
            </a:extLst>
          </p:cNvPr>
          <p:cNvSpPr txBox="1"/>
          <p:nvPr/>
        </p:nvSpPr>
        <p:spPr>
          <a:xfrm>
            <a:off x="9691276" y="5430352"/>
            <a:ext cx="9599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</a:rPr>
              <a:t>Stampa</a:t>
            </a:r>
            <a:endParaRPr kumimoji="0" lang="it-IT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SemiBold" panose="00000700000000000000" pitchFamily="2" charset="0"/>
            </a:endParaRPr>
          </a:p>
        </p:txBody>
      </p:sp>
      <p:sp>
        <p:nvSpPr>
          <p:cNvPr id="73" name="CasellaDiTesto 6">
            <a:extLst>
              <a:ext uri="{FF2B5EF4-FFF2-40B4-BE49-F238E27FC236}">
                <a16:creationId xmlns:a16="http://schemas.microsoft.com/office/drawing/2014/main" id="{91658E6E-8A3A-8167-63A9-5B175031A475}"/>
              </a:ext>
            </a:extLst>
          </p:cNvPr>
          <p:cNvSpPr txBox="1"/>
          <p:nvPr/>
        </p:nvSpPr>
        <p:spPr>
          <a:xfrm>
            <a:off x="4632804" y="2337228"/>
            <a:ext cx="1026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SPLIT</a:t>
            </a:r>
          </a:p>
        </p:txBody>
      </p:sp>
      <p:sp>
        <p:nvSpPr>
          <p:cNvPr id="74" name="CasellaDiTesto 6">
            <a:extLst>
              <a:ext uri="{FF2B5EF4-FFF2-40B4-BE49-F238E27FC236}">
                <a16:creationId xmlns:a16="http://schemas.microsoft.com/office/drawing/2014/main" id="{A1E53876-0C92-2972-C2FC-10871EF42921}"/>
              </a:ext>
            </a:extLst>
          </p:cNvPr>
          <p:cNvSpPr txBox="1"/>
          <p:nvPr/>
        </p:nvSpPr>
        <p:spPr>
          <a:xfrm>
            <a:off x="8408743" y="2337228"/>
            <a:ext cx="1026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DELTA</a:t>
            </a:r>
          </a:p>
        </p:txBody>
      </p:sp>
      <p:sp>
        <p:nvSpPr>
          <p:cNvPr id="75" name="CasellaDiTesto 6">
            <a:extLst>
              <a:ext uri="{FF2B5EF4-FFF2-40B4-BE49-F238E27FC236}">
                <a16:creationId xmlns:a16="http://schemas.microsoft.com/office/drawing/2014/main" id="{16C9C220-FE27-9C95-E264-32DA7BD8CC97}"/>
              </a:ext>
            </a:extLst>
          </p:cNvPr>
          <p:cNvSpPr txBox="1"/>
          <p:nvPr/>
        </p:nvSpPr>
        <p:spPr>
          <a:xfrm>
            <a:off x="3232137" y="5632365"/>
            <a:ext cx="1012733" cy="23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(no video)</a:t>
            </a:r>
            <a:endParaRPr kumimoji="0" lang="it-IT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76" name="CasellaDiTesto 6">
            <a:extLst>
              <a:ext uri="{FF2B5EF4-FFF2-40B4-BE49-F238E27FC236}">
                <a16:creationId xmlns:a16="http://schemas.microsoft.com/office/drawing/2014/main" id="{E2C04516-E160-3440-07B8-0130DDAD5C45}"/>
              </a:ext>
            </a:extLst>
          </p:cNvPr>
          <p:cNvSpPr txBox="1"/>
          <p:nvPr/>
        </p:nvSpPr>
        <p:spPr>
          <a:xfrm>
            <a:off x="7174499" y="5632365"/>
            <a:ext cx="1012733" cy="23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(no video)</a:t>
            </a:r>
            <a:endParaRPr kumimoji="0" lang="it-IT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675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83F32A5-59C5-694D-3598-100E5A8B9EE7}"/>
              </a:ext>
            </a:extLst>
          </p:cNvPr>
          <p:cNvSpPr/>
          <p:nvPr/>
        </p:nvSpPr>
        <p:spPr>
          <a:xfrm>
            <a:off x="3360246" y="1939233"/>
            <a:ext cx="8507647" cy="3935896"/>
          </a:xfrm>
          <a:prstGeom prst="rect">
            <a:avLst/>
          </a:prstGeom>
          <a:noFill/>
          <a:ln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465874" y="469556"/>
            <a:ext cx="9701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schemeClr val="accent4"/>
                </a:solidFill>
                <a:latin typeface="Montserrat" pitchFamily="2" charset="77"/>
              </a:rPr>
              <a:t>Audio: </a:t>
            </a: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il mondo della Radio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96B55-E4C0-EC44-92A6-4966116980E4}"/>
              </a:ext>
            </a:extLst>
          </p:cNvPr>
          <p:cNvSpPr txBox="1"/>
          <p:nvPr/>
        </p:nvSpPr>
        <p:spPr>
          <a:xfrm>
            <a:off x="465874" y="6234555"/>
            <a:ext cx="4102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Fonte: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UNA Media Hub 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su dati Nielsen + stime UNA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785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C17239B-CCBF-7988-8F73-99D2744F3C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0869297"/>
              </p:ext>
            </p:extLst>
          </p:nvPr>
        </p:nvGraphicFramePr>
        <p:xfrm>
          <a:off x="0" y="2902865"/>
          <a:ext cx="3465835" cy="2172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asellaDiTesto 6">
            <a:extLst>
              <a:ext uri="{FF2B5EF4-FFF2-40B4-BE49-F238E27FC236}">
                <a16:creationId xmlns:a16="http://schemas.microsoft.com/office/drawing/2014/main" id="{5FD14F80-3B2B-92AC-88F7-EFE7D4BA34B1}"/>
              </a:ext>
            </a:extLst>
          </p:cNvPr>
          <p:cNvSpPr txBox="1"/>
          <p:nvPr/>
        </p:nvSpPr>
        <p:spPr>
          <a:xfrm>
            <a:off x="1716125" y="2651598"/>
            <a:ext cx="1299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5,1%</a:t>
            </a:r>
          </a:p>
        </p:txBody>
      </p:sp>
      <p:pic>
        <p:nvPicPr>
          <p:cNvPr id="10" name="Graphic 9" descr="Chevron arrows with solid fill">
            <a:extLst>
              <a:ext uri="{FF2B5EF4-FFF2-40B4-BE49-F238E27FC236}">
                <a16:creationId xmlns:a16="http://schemas.microsoft.com/office/drawing/2014/main" id="{92142B20-D0F5-A306-0037-C4D44D3CD0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31278" y="3582604"/>
            <a:ext cx="576512" cy="576512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069D05A-72C9-CC7C-A836-12FF83FAC6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2037965"/>
              </p:ext>
            </p:extLst>
          </p:nvPr>
        </p:nvGraphicFramePr>
        <p:xfrm>
          <a:off x="4341792" y="2704772"/>
          <a:ext cx="5815993" cy="2908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" name="CasellaDiTesto 6">
            <a:extLst>
              <a:ext uri="{FF2B5EF4-FFF2-40B4-BE49-F238E27FC236}">
                <a16:creationId xmlns:a16="http://schemas.microsoft.com/office/drawing/2014/main" id="{D165B7ED-881D-8695-9E54-5A306475693A}"/>
              </a:ext>
            </a:extLst>
          </p:cNvPr>
          <p:cNvSpPr txBox="1"/>
          <p:nvPr/>
        </p:nvSpPr>
        <p:spPr>
          <a:xfrm>
            <a:off x="5285286" y="2168555"/>
            <a:ext cx="387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Breakdown</a:t>
            </a:r>
          </a:p>
        </p:txBody>
      </p:sp>
      <p:sp>
        <p:nvSpPr>
          <p:cNvPr id="15" name="CasellaDiTesto 6">
            <a:extLst>
              <a:ext uri="{FF2B5EF4-FFF2-40B4-BE49-F238E27FC236}">
                <a16:creationId xmlns:a16="http://schemas.microsoft.com/office/drawing/2014/main" id="{795FFA58-7EAD-E3C9-420B-F3D5DFC00FB3}"/>
              </a:ext>
            </a:extLst>
          </p:cNvPr>
          <p:cNvSpPr txBox="1"/>
          <p:nvPr/>
        </p:nvSpPr>
        <p:spPr>
          <a:xfrm>
            <a:off x="8530095" y="3283525"/>
            <a:ext cx="17477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86,6%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latin typeface="Montserrat" pitchFamily="2" charset="77"/>
              </a:rPr>
              <a:t>(467 mio €)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6" name="CasellaDiTesto 6">
            <a:extLst>
              <a:ext uri="{FF2B5EF4-FFF2-40B4-BE49-F238E27FC236}">
                <a16:creationId xmlns:a16="http://schemas.microsoft.com/office/drawing/2014/main" id="{4F730699-CECB-C670-34E6-12B0F2429123}"/>
              </a:ext>
            </a:extLst>
          </p:cNvPr>
          <p:cNvSpPr txBox="1"/>
          <p:nvPr/>
        </p:nvSpPr>
        <p:spPr>
          <a:xfrm>
            <a:off x="8572996" y="3933590"/>
            <a:ext cx="1801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i="1" dirty="0">
                <a:latin typeface="Montserrat" pitchFamily="2" charset="77"/>
              </a:rPr>
              <a:t>+6,0% </a:t>
            </a:r>
            <a:r>
              <a:rPr lang="it-IT" sz="1200" i="1" dirty="0">
                <a:latin typeface="Montserrat" pitchFamily="2" charset="77"/>
              </a:rPr>
              <a:t>vs 2023</a:t>
            </a:r>
            <a:endParaRPr kumimoji="0" lang="it-IT" sz="1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CasellaDiTesto 6">
            <a:extLst>
              <a:ext uri="{FF2B5EF4-FFF2-40B4-BE49-F238E27FC236}">
                <a16:creationId xmlns:a16="http://schemas.microsoft.com/office/drawing/2014/main" id="{70D41A51-5986-2404-3F97-50DAE0DEF30F}"/>
              </a:ext>
            </a:extLst>
          </p:cNvPr>
          <p:cNvSpPr txBox="1"/>
          <p:nvPr/>
        </p:nvSpPr>
        <p:spPr>
          <a:xfrm>
            <a:off x="8492520" y="2888256"/>
            <a:ext cx="158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Radio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37CA9F3-F5F1-50DE-A73F-1377A7879F07}"/>
              </a:ext>
            </a:extLst>
          </p:cNvPr>
          <p:cNvCxnSpPr>
            <a:cxnSpLocks/>
          </p:cNvCxnSpPr>
          <p:nvPr/>
        </p:nvCxnSpPr>
        <p:spPr>
          <a:xfrm>
            <a:off x="8298782" y="3300753"/>
            <a:ext cx="2048775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F6E378C-9DA5-9B6B-C52D-DE1F441A39DB}"/>
              </a:ext>
            </a:extLst>
          </p:cNvPr>
          <p:cNvCxnSpPr>
            <a:cxnSpLocks/>
          </p:cNvCxnSpPr>
          <p:nvPr/>
        </p:nvCxnSpPr>
        <p:spPr>
          <a:xfrm>
            <a:off x="3868462" y="3928252"/>
            <a:ext cx="20487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6">
            <a:extLst>
              <a:ext uri="{FF2B5EF4-FFF2-40B4-BE49-F238E27FC236}">
                <a16:creationId xmlns:a16="http://schemas.microsoft.com/office/drawing/2014/main" id="{7CF83D3F-BDA8-A3AD-045C-74FC924D02CF}"/>
              </a:ext>
            </a:extLst>
          </p:cNvPr>
          <p:cNvSpPr txBox="1"/>
          <p:nvPr/>
        </p:nvSpPr>
        <p:spPr>
          <a:xfrm>
            <a:off x="3798793" y="3555234"/>
            <a:ext cx="192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Digital audio</a:t>
            </a:r>
          </a:p>
        </p:txBody>
      </p:sp>
      <p:sp>
        <p:nvSpPr>
          <p:cNvPr id="37" name="CasellaDiTesto 6">
            <a:extLst>
              <a:ext uri="{FF2B5EF4-FFF2-40B4-BE49-F238E27FC236}">
                <a16:creationId xmlns:a16="http://schemas.microsoft.com/office/drawing/2014/main" id="{EE81EA3F-A6F1-EF6D-2DB9-D0FE015BA6A0}"/>
              </a:ext>
            </a:extLst>
          </p:cNvPr>
          <p:cNvSpPr txBox="1"/>
          <p:nvPr/>
        </p:nvSpPr>
        <p:spPr>
          <a:xfrm>
            <a:off x="3824179" y="3911527"/>
            <a:ext cx="17477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13,4%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latin typeface="Montserrat" pitchFamily="2" charset="77"/>
              </a:rPr>
              <a:t>(72 mio €)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38" name="CasellaDiTesto 6">
            <a:extLst>
              <a:ext uri="{FF2B5EF4-FFF2-40B4-BE49-F238E27FC236}">
                <a16:creationId xmlns:a16="http://schemas.microsoft.com/office/drawing/2014/main" id="{1C483FF6-D053-7000-3B3D-95C32D550AEB}"/>
              </a:ext>
            </a:extLst>
          </p:cNvPr>
          <p:cNvSpPr txBox="1"/>
          <p:nvPr/>
        </p:nvSpPr>
        <p:spPr>
          <a:xfrm>
            <a:off x="3867080" y="4565963"/>
            <a:ext cx="1801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i="1" dirty="0">
                <a:latin typeface="Montserrat" pitchFamily="2" charset="77"/>
              </a:rPr>
              <a:t>+4,1% </a:t>
            </a:r>
            <a:r>
              <a:rPr lang="it-IT" sz="1200" i="1" dirty="0">
                <a:latin typeface="Montserrat" pitchFamily="2" charset="77"/>
              </a:rPr>
              <a:t>vs 2023</a:t>
            </a:r>
            <a:endParaRPr kumimoji="0" lang="it-IT" sz="1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8F77C7C-38BA-D4D1-30F2-1A1FF97BFAA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11280" y="2887579"/>
            <a:ext cx="947563" cy="4578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93491AF-EE35-71FC-3A29-54268DAFFC9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1258" y="3419171"/>
            <a:ext cx="422013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25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465873" y="469556"/>
            <a:ext cx="9789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Il Mercato da un’</a:t>
            </a: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altra prospettiva,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senza la 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coda lunga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96B55-E4C0-EC44-92A6-4966116980E4}"/>
              </a:ext>
            </a:extLst>
          </p:cNvPr>
          <p:cNvSpPr txBox="1"/>
          <p:nvPr/>
        </p:nvSpPr>
        <p:spPr>
          <a:xfrm>
            <a:off x="465874" y="6234555"/>
            <a:ext cx="4294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Fonte: UNA Media Hub su dati Nielsen + stime UNA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B9EC4E3-AC02-B247-AA55-0CD3CC3FB3BF}"/>
              </a:ext>
            </a:extLst>
          </p:cNvPr>
          <p:cNvSpPr txBox="1"/>
          <p:nvPr/>
        </p:nvSpPr>
        <p:spPr>
          <a:xfrm>
            <a:off x="1422004" y="2412065"/>
            <a:ext cx="2685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Valori in milioni di euro </a:t>
            </a:r>
            <a:r>
              <a:rPr lang="it-IT" sz="1200" b="1" dirty="0">
                <a:solidFill>
                  <a:schemeClr val="accent4"/>
                </a:solidFill>
                <a:latin typeface="Montserrat" pitchFamily="2" charset="77"/>
              </a:rPr>
              <a:t>net </a:t>
            </a:r>
            <a:r>
              <a:rPr lang="it-IT" sz="1200" b="1" dirty="0" err="1">
                <a:solidFill>
                  <a:schemeClr val="accent4"/>
                </a:solidFill>
                <a:latin typeface="Montserrat" pitchFamily="2" charset="77"/>
              </a:rPr>
              <a:t>net</a:t>
            </a:r>
            <a:endParaRPr lang="it-IT" sz="1200" b="1" dirty="0">
              <a:solidFill>
                <a:schemeClr val="accent4"/>
              </a:solidFill>
              <a:latin typeface="Montserrat" pitchFamily="2" charset="77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4526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graphicFrame>
        <p:nvGraphicFramePr>
          <p:cNvPr id="3" name="Grafico 10">
            <a:extLst>
              <a:ext uri="{FF2B5EF4-FFF2-40B4-BE49-F238E27FC236}">
                <a16:creationId xmlns:a16="http://schemas.microsoft.com/office/drawing/2014/main" id="{A418A4D6-EE7A-20D8-7391-201AABC51B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4108930"/>
              </p:ext>
            </p:extLst>
          </p:nvPr>
        </p:nvGraphicFramePr>
        <p:xfrm>
          <a:off x="415832" y="2465854"/>
          <a:ext cx="8128000" cy="1452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306F7961-0141-F082-C0D4-8F29F05599CE}"/>
              </a:ext>
            </a:extLst>
          </p:cNvPr>
          <p:cNvSpPr txBox="1"/>
          <p:nvPr/>
        </p:nvSpPr>
        <p:spPr>
          <a:xfrm>
            <a:off x="1610807" y="3038434"/>
            <a:ext cx="529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itchFamily="2" charset="0"/>
                <a:ea typeface="+mn-ea"/>
                <a:cs typeface="+mn-cs"/>
              </a:rPr>
              <a:t>Mercato </a:t>
            </a:r>
            <a:r>
              <a:rPr kumimoji="0" lang="it-IT" b="1" i="0" u="sng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itchFamily="2" charset="0"/>
                <a:ea typeface="+mn-ea"/>
                <a:cs typeface="+mn-cs"/>
              </a:rPr>
              <a:t>comprensivo</a:t>
            </a:r>
            <a:r>
              <a:rPr kumimoji="0" lang="it-IT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itchFamily="2" charset="0"/>
                <a:ea typeface="+mn-ea"/>
                <a:cs typeface="+mn-cs"/>
              </a:rPr>
              <a:t> di coda lunga</a:t>
            </a:r>
          </a:p>
        </p:txBody>
      </p:sp>
      <p:sp>
        <p:nvSpPr>
          <p:cNvPr id="21" name="CasellaDiTesto 7">
            <a:extLst>
              <a:ext uri="{FF2B5EF4-FFF2-40B4-BE49-F238E27FC236}">
                <a16:creationId xmlns:a16="http://schemas.microsoft.com/office/drawing/2014/main" id="{F651E702-9B1B-12C8-40FF-F42702375CE1}"/>
              </a:ext>
            </a:extLst>
          </p:cNvPr>
          <p:cNvSpPr txBox="1"/>
          <p:nvPr/>
        </p:nvSpPr>
        <p:spPr>
          <a:xfrm>
            <a:off x="521252" y="1475033"/>
            <a:ext cx="9247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Che cos’è la coda lunga?  </a:t>
            </a: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E’ tutta quella parte afferente a investimenti minimali non rilevanti per gli operatori professionali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dirty="0">
                <a:latin typeface="Montserrat" pitchFamily="2" charset="77"/>
              </a:rPr>
              <a:t>Quanto rappresenta? </a:t>
            </a:r>
            <a:r>
              <a:rPr lang="it-IT" sz="1100" dirty="0">
                <a:latin typeface="Montserrat" pitchFamily="2" charset="77"/>
              </a:rPr>
              <a:t>Circa il 52% delle revenue degli OTT proviene dalle piccole e micro imprese (coda lunga)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aphicFrame>
        <p:nvGraphicFramePr>
          <p:cNvPr id="25" name="Grafico 10">
            <a:extLst>
              <a:ext uri="{FF2B5EF4-FFF2-40B4-BE49-F238E27FC236}">
                <a16:creationId xmlns:a16="http://schemas.microsoft.com/office/drawing/2014/main" id="{48990751-42A4-DCEA-3CA6-2F1B095CBD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9281180"/>
              </p:ext>
            </p:extLst>
          </p:nvPr>
        </p:nvGraphicFramePr>
        <p:xfrm>
          <a:off x="515915" y="4359875"/>
          <a:ext cx="7228017" cy="1452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F4469FCC-4DD2-CDF9-F893-17335C019923}"/>
              </a:ext>
            </a:extLst>
          </p:cNvPr>
          <p:cNvSpPr txBox="1"/>
          <p:nvPr/>
        </p:nvSpPr>
        <p:spPr>
          <a:xfrm>
            <a:off x="1660848" y="4915930"/>
            <a:ext cx="529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itchFamily="2" charset="0"/>
                <a:ea typeface="+mn-ea"/>
                <a:cs typeface="+mn-cs"/>
              </a:rPr>
              <a:t>Mercato </a:t>
            </a:r>
            <a:r>
              <a:rPr kumimoji="0" lang="it-IT" b="1" i="0" u="sng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itchFamily="2" charset="0"/>
                <a:ea typeface="+mn-ea"/>
                <a:cs typeface="+mn-cs"/>
              </a:rPr>
              <a:t>senza</a:t>
            </a:r>
            <a:r>
              <a:rPr kumimoji="0" lang="it-IT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itchFamily="2" charset="0"/>
                <a:ea typeface="+mn-ea"/>
                <a:cs typeface="+mn-cs"/>
              </a:rPr>
              <a:t> coda lunga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D0900F1-818C-FDB9-B72A-730145D2B02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02"/>
          <a:stretch/>
        </p:blipFill>
        <p:spPr>
          <a:xfrm>
            <a:off x="7527555" y="4915930"/>
            <a:ext cx="392855" cy="353322"/>
          </a:xfrm>
          <a:prstGeom prst="rect">
            <a:avLst/>
          </a:prstGeom>
        </p:spPr>
      </p:pic>
      <p:sp>
        <p:nvSpPr>
          <p:cNvPr id="35" name="CasellaDiTesto 32">
            <a:extLst>
              <a:ext uri="{FF2B5EF4-FFF2-40B4-BE49-F238E27FC236}">
                <a16:creationId xmlns:a16="http://schemas.microsoft.com/office/drawing/2014/main" id="{2918566D-7956-0814-A757-792A853630EA}"/>
              </a:ext>
            </a:extLst>
          </p:cNvPr>
          <p:cNvSpPr txBox="1"/>
          <p:nvPr/>
        </p:nvSpPr>
        <p:spPr>
          <a:xfrm>
            <a:off x="7985735" y="4871963"/>
            <a:ext cx="205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Montserrat" pitchFamily="2" charset="77"/>
                <a:ea typeface="+mn-ea"/>
                <a:cs typeface="+mn-cs"/>
              </a:rPr>
              <a:t>+5,0% </a:t>
            </a:r>
            <a:r>
              <a:rPr lang="it-IT" sz="1400" dirty="0">
                <a:latin typeface="Montserrat" pitchFamily="2" charset="77"/>
              </a:rPr>
              <a:t>vs 2023</a:t>
            </a:r>
          </a:p>
        </p:txBody>
      </p:sp>
      <p:sp>
        <p:nvSpPr>
          <p:cNvPr id="38" name="CasellaDiTesto 32">
            <a:extLst>
              <a:ext uri="{FF2B5EF4-FFF2-40B4-BE49-F238E27FC236}">
                <a16:creationId xmlns:a16="http://schemas.microsoft.com/office/drawing/2014/main" id="{31DA92CB-1101-F61C-C2E6-59E8CE6A5D63}"/>
              </a:ext>
            </a:extLst>
          </p:cNvPr>
          <p:cNvSpPr txBox="1"/>
          <p:nvPr/>
        </p:nvSpPr>
        <p:spPr>
          <a:xfrm>
            <a:off x="8496950" y="2961489"/>
            <a:ext cx="205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Montserrat" pitchFamily="2" charset="77"/>
                <a:ea typeface="+mn-ea"/>
                <a:cs typeface="+mn-cs"/>
              </a:rPr>
              <a:t>+5,8% 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Montserrat" pitchFamily="2" charset="77"/>
                <a:ea typeface="+mn-ea"/>
                <a:cs typeface="+mn-cs"/>
              </a:rPr>
              <a:t>vs 2023</a:t>
            </a:r>
            <a:endParaRPr kumimoji="0" lang="it-IT" sz="2400" i="0" u="none" strike="noStrike" kern="1200" cap="none" spc="0" normalizeH="0" baseline="0" noProof="0" dirty="0">
              <a:ln>
                <a:noFill/>
              </a:ln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A803CB-D1F1-91E5-410E-3DFB22C262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9393" y="3009535"/>
            <a:ext cx="558589" cy="36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12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465874" y="469556"/>
            <a:ext cx="9601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Come cambiano le share dei mezzi nel Mercato con e senza 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coda lunga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96B55-E4C0-EC44-92A6-4966116980E4}"/>
              </a:ext>
            </a:extLst>
          </p:cNvPr>
          <p:cNvSpPr txBox="1"/>
          <p:nvPr/>
        </p:nvSpPr>
        <p:spPr>
          <a:xfrm>
            <a:off x="465874" y="6234555"/>
            <a:ext cx="4294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Fonte: UNA Media Hub su dati Nielsen + stime UNA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7638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63E2820-6523-4740-5D30-30411D12D7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8567222"/>
              </p:ext>
            </p:extLst>
          </p:nvPr>
        </p:nvGraphicFramePr>
        <p:xfrm>
          <a:off x="1911321" y="1819909"/>
          <a:ext cx="6628522" cy="4199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CasellaDiTesto 9">
            <a:extLst>
              <a:ext uri="{FF2B5EF4-FFF2-40B4-BE49-F238E27FC236}">
                <a16:creationId xmlns:a16="http://schemas.microsoft.com/office/drawing/2014/main" id="{DFC370A4-740E-6FF5-9587-EC083270E972}"/>
              </a:ext>
            </a:extLst>
          </p:cNvPr>
          <p:cNvSpPr txBox="1"/>
          <p:nvPr/>
        </p:nvSpPr>
        <p:spPr>
          <a:xfrm rot="16200000">
            <a:off x="1648425" y="4050192"/>
            <a:ext cx="22124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Share % </a:t>
            </a:r>
            <a:r>
              <a:rPr lang="it-IT" sz="1050" dirty="0">
                <a:latin typeface="Montserrat" pitchFamily="2" charset="77"/>
              </a:rPr>
              <a:t>2024 s</a:t>
            </a:r>
            <a:r>
              <a:rPr kumimoji="0" lang="it-IT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 valori </a:t>
            </a:r>
            <a:r>
              <a:rPr kumimoji="0" lang="it-IT" sz="105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net </a:t>
            </a:r>
            <a:r>
              <a:rPr kumimoji="0" lang="it-IT" sz="105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net</a:t>
            </a:r>
            <a:endParaRPr kumimoji="0" lang="it-IT" sz="105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6EA2B2-329F-62A5-22D4-3A2D23DD63CC}"/>
              </a:ext>
            </a:extLst>
          </p:cNvPr>
          <p:cNvSpPr txBox="1"/>
          <p:nvPr/>
        </p:nvSpPr>
        <p:spPr>
          <a:xfrm>
            <a:off x="2955121" y="2090147"/>
            <a:ext cx="1393638" cy="4068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8804">
              <a:defRPr/>
            </a:pPr>
            <a:r>
              <a:rPr lang="it-IT" sz="2400" b="1" kern="0" dirty="0">
                <a:solidFill>
                  <a:srgbClr val="011627"/>
                </a:solidFill>
                <a:latin typeface="Montserrat ExtraBold" panose="00000900000000000000" pitchFamily="2" charset="0"/>
                <a:cs typeface="Arial" panose="020B0604020202020204" pitchFamily="34" charset="0"/>
                <a:sym typeface="Arial"/>
              </a:rPr>
              <a:t>10,5 </a:t>
            </a:r>
            <a:r>
              <a:rPr lang="it-IT" sz="1400" kern="0" dirty="0">
                <a:solidFill>
                  <a:srgbClr val="011627"/>
                </a:solidFill>
                <a:latin typeface="Montserrat" panose="00000500000000000000" pitchFamily="2" charset="0"/>
                <a:cs typeface="Arial" panose="020B0604020202020204" pitchFamily="34" charset="0"/>
                <a:sym typeface="Arial"/>
              </a:rPr>
              <a:t>mld €</a:t>
            </a:r>
            <a:endParaRPr lang="it-IT" sz="1100" kern="0" dirty="0">
              <a:solidFill>
                <a:srgbClr val="011627"/>
              </a:solidFill>
              <a:latin typeface="Montserrat" panose="00000500000000000000" pitchFamily="2" charset="0"/>
              <a:cs typeface="Arial" panose="020B0604020202020204" pitchFamily="34" charset="0"/>
              <a:sym typeface="Arial"/>
            </a:endParaRPr>
          </a:p>
          <a:p>
            <a:pPr algn="ctr" defTabSz="1218804">
              <a:defRPr/>
            </a:pPr>
            <a:endParaRPr lang="it-IT" b="1" kern="0" dirty="0">
              <a:solidFill>
                <a:srgbClr val="011627"/>
              </a:solidFill>
              <a:latin typeface="Montserrat ExtraBold" panose="000009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5D2B19-F7D8-E1FE-6E10-BF17CA0E6E5C}"/>
              </a:ext>
            </a:extLst>
          </p:cNvPr>
          <p:cNvSpPr txBox="1"/>
          <p:nvPr/>
        </p:nvSpPr>
        <p:spPr>
          <a:xfrm>
            <a:off x="6176955" y="2089989"/>
            <a:ext cx="1393638" cy="4068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8804">
              <a:defRPr/>
            </a:pPr>
            <a:r>
              <a:rPr lang="it-IT" sz="2400" b="1" kern="0" dirty="0">
                <a:solidFill>
                  <a:srgbClr val="011627"/>
                </a:solidFill>
                <a:latin typeface="Montserrat ExtraBold" panose="00000900000000000000" pitchFamily="2" charset="0"/>
                <a:cs typeface="Arial" panose="020B0604020202020204" pitchFamily="34" charset="0"/>
                <a:sym typeface="Arial"/>
              </a:rPr>
              <a:t>8,3 </a:t>
            </a:r>
            <a:r>
              <a:rPr lang="it-IT" sz="1400" kern="0" dirty="0">
                <a:solidFill>
                  <a:srgbClr val="011627"/>
                </a:solidFill>
                <a:latin typeface="Montserrat" panose="00000500000000000000" pitchFamily="2" charset="0"/>
                <a:cs typeface="Arial" panose="020B0604020202020204" pitchFamily="34" charset="0"/>
                <a:sym typeface="Arial"/>
              </a:rPr>
              <a:t>mld €</a:t>
            </a:r>
            <a:endParaRPr lang="it-IT" sz="1100" kern="0" dirty="0">
              <a:solidFill>
                <a:srgbClr val="011627"/>
              </a:solidFill>
              <a:latin typeface="Montserrat" panose="00000500000000000000" pitchFamily="2" charset="0"/>
              <a:cs typeface="Arial" panose="020B0604020202020204" pitchFamily="34" charset="0"/>
              <a:sym typeface="Arial"/>
            </a:endParaRPr>
          </a:p>
          <a:p>
            <a:pPr algn="ctr" defTabSz="1218804">
              <a:defRPr/>
            </a:pPr>
            <a:endParaRPr lang="it-IT" b="1" kern="0" dirty="0">
              <a:solidFill>
                <a:srgbClr val="011627"/>
              </a:solidFill>
              <a:latin typeface="Montserrat ExtraBold" panose="000009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2FD0C9-BB4B-2F3E-A58D-9E93921F7ED4}"/>
              </a:ext>
            </a:extLst>
          </p:cNvPr>
          <p:cNvSpPr txBox="1"/>
          <p:nvPr/>
        </p:nvSpPr>
        <p:spPr>
          <a:xfrm>
            <a:off x="2691912" y="1758712"/>
            <a:ext cx="1920056" cy="4059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8804">
              <a:defRPr/>
            </a:pPr>
            <a:r>
              <a:rPr lang="it-IT" b="1" kern="0" dirty="0">
                <a:latin typeface="Montserrat ExtraBold" panose="00000900000000000000" pitchFamily="2" charset="0"/>
                <a:cs typeface="Arial" panose="020B0604020202020204" pitchFamily="34" charset="0"/>
                <a:sym typeface="Arial"/>
              </a:rPr>
              <a:t>Tot Mercato</a:t>
            </a:r>
            <a:endParaRPr lang="it-IT" sz="1400" b="1" kern="0" dirty="0">
              <a:latin typeface="Montserrat ExtraBold" panose="00000900000000000000" pitchFamily="2" charset="0"/>
              <a:cs typeface="Arial" panose="020B0604020202020204" pitchFamily="34" charset="0"/>
              <a:sym typeface="Arial"/>
            </a:endParaRPr>
          </a:p>
          <a:p>
            <a:pPr algn="ctr" defTabSz="1218804">
              <a:defRPr/>
            </a:pPr>
            <a:endParaRPr lang="it-IT" sz="1400" b="1" kern="0" dirty="0">
              <a:solidFill>
                <a:srgbClr val="011627"/>
              </a:solidFill>
              <a:latin typeface="Georgia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8DF0C1-9592-832F-AD6A-C98364DFCDA8}"/>
              </a:ext>
            </a:extLst>
          </p:cNvPr>
          <p:cNvSpPr txBox="1"/>
          <p:nvPr/>
        </p:nvSpPr>
        <p:spPr>
          <a:xfrm>
            <a:off x="5579937" y="1763644"/>
            <a:ext cx="2587675" cy="4059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8804">
              <a:defRPr/>
            </a:pPr>
            <a:r>
              <a:rPr lang="it-IT" b="1" kern="0" dirty="0">
                <a:latin typeface="Montserrat ExtraBold" panose="00000900000000000000" pitchFamily="2" charset="0"/>
                <a:cs typeface="Arial" panose="020B0604020202020204" pitchFamily="34" charset="0"/>
                <a:sym typeface="Arial"/>
              </a:rPr>
              <a:t>Senza</a:t>
            </a:r>
            <a:r>
              <a:rPr lang="it-IT" b="1" i="1" kern="0" dirty="0">
                <a:latin typeface="Montserrat ExtraBold" panose="00000900000000000000" pitchFamily="2" charset="0"/>
                <a:cs typeface="Arial" panose="020B0604020202020204" pitchFamily="34" charset="0"/>
                <a:sym typeface="Arial"/>
              </a:rPr>
              <a:t> coda lunga</a:t>
            </a:r>
            <a:endParaRPr lang="it-IT" sz="1400" b="1" i="1" kern="0" dirty="0">
              <a:latin typeface="Montserrat ExtraBold" panose="00000900000000000000" pitchFamily="2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06E9156-EA55-6A39-A032-DEA2DD9F06A6}"/>
              </a:ext>
            </a:extLst>
          </p:cNvPr>
          <p:cNvGrpSpPr/>
          <p:nvPr/>
        </p:nvGrpSpPr>
        <p:grpSpPr>
          <a:xfrm>
            <a:off x="7619695" y="2751672"/>
            <a:ext cx="216000" cy="216000"/>
            <a:chOff x="4405534" y="2600118"/>
            <a:chExt cx="396000" cy="396000"/>
          </a:xfrm>
        </p:grpSpPr>
        <p:pic>
          <p:nvPicPr>
            <p:cNvPr id="30" name="Graphic 41">
              <a:extLst>
                <a:ext uri="{FF2B5EF4-FFF2-40B4-BE49-F238E27FC236}">
                  <a16:creationId xmlns:a16="http://schemas.microsoft.com/office/drawing/2014/main" id="{73BA005F-A364-33FD-BEC2-BCB89877E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5534" y="2600118"/>
              <a:ext cx="396000" cy="396000"/>
            </a:xfrm>
            <a:prstGeom prst="rect">
              <a:avLst/>
            </a:prstGeom>
          </p:spPr>
        </p:pic>
        <p:pic>
          <p:nvPicPr>
            <p:cNvPr id="31" name="Graphic 40">
              <a:extLst>
                <a:ext uri="{FF2B5EF4-FFF2-40B4-BE49-F238E27FC236}">
                  <a16:creationId xmlns:a16="http://schemas.microsoft.com/office/drawing/2014/main" id="{5E73EA64-9E61-3977-3515-7719A91C9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20860" y="2785219"/>
              <a:ext cx="165347" cy="165347"/>
            </a:xfrm>
            <a:prstGeom prst="rect">
              <a:avLst/>
            </a:prstGeom>
          </p:spPr>
        </p:pic>
      </p:grpSp>
      <p:pic>
        <p:nvPicPr>
          <p:cNvPr id="32" name="Picture 4" descr="Newspaper icon">
            <a:extLst>
              <a:ext uri="{FF2B5EF4-FFF2-40B4-BE49-F238E27FC236}">
                <a16:creationId xmlns:a16="http://schemas.microsoft.com/office/drawing/2014/main" id="{30B9884E-290C-2B3D-DB8D-A99E80FA3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36733">
            <a:off x="7568812" y="2567679"/>
            <a:ext cx="227576" cy="22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Magazine icon">
            <a:extLst>
              <a:ext uri="{FF2B5EF4-FFF2-40B4-BE49-F238E27FC236}">
                <a16:creationId xmlns:a16="http://schemas.microsoft.com/office/drawing/2014/main" id="{E5100A0E-D53F-32DD-41A5-E6A326B34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28" y="2568825"/>
            <a:ext cx="210349" cy="21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Maps and Flags icon">
            <a:extLst>
              <a:ext uri="{FF2B5EF4-FFF2-40B4-BE49-F238E27FC236}">
                <a16:creationId xmlns:a16="http://schemas.microsoft.com/office/drawing/2014/main" id="{F61733D0-929E-8F78-D2EB-9369931B1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695" y="2978693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C0ADF984-08F6-628B-0BEB-EC0D68005E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90769" y="4918712"/>
            <a:ext cx="364671" cy="364671"/>
          </a:xfrm>
          <a:prstGeom prst="rect">
            <a:avLst/>
          </a:prstGeom>
        </p:spPr>
      </p:pic>
      <p:sp>
        <p:nvSpPr>
          <p:cNvPr id="40" name="CasellaDiTesto 9">
            <a:extLst>
              <a:ext uri="{FF2B5EF4-FFF2-40B4-BE49-F238E27FC236}">
                <a16:creationId xmlns:a16="http://schemas.microsoft.com/office/drawing/2014/main" id="{1FB19FB9-F501-299D-2324-2C8913C559C8}"/>
              </a:ext>
            </a:extLst>
          </p:cNvPr>
          <p:cNvSpPr txBox="1"/>
          <p:nvPr/>
        </p:nvSpPr>
        <p:spPr>
          <a:xfrm>
            <a:off x="8127906" y="4945280"/>
            <a:ext cx="2059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Tv lineare + Advanced TV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DF3C4EB-7C22-1D80-B68E-F134806A7332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0593" y="3525115"/>
            <a:ext cx="469048" cy="405960"/>
          </a:xfrm>
          <a:prstGeom prst="rect">
            <a:avLst/>
          </a:prstGeom>
        </p:spPr>
      </p:pic>
      <p:sp>
        <p:nvSpPr>
          <p:cNvPr id="43" name="CasellaDiTesto 9">
            <a:extLst>
              <a:ext uri="{FF2B5EF4-FFF2-40B4-BE49-F238E27FC236}">
                <a16:creationId xmlns:a16="http://schemas.microsoft.com/office/drawing/2014/main" id="{07DFC559-368E-C20D-19A4-84C593246390}"/>
              </a:ext>
            </a:extLst>
          </p:cNvPr>
          <p:cNvSpPr txBox="1"/>
          <p:nvPr/>
        </p:nvSpPr>
        <p:spPr>
          <a:xfrm>
            <a:off x="8127906" y="3607025"/>
            <a:ext cx="2059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Digital</a:t>
            </a:r>
          </a:p>
        </p:txBody>
      </p:sp>
      <p:sp>
        <p:nvSpPr>
          <p:cNvPr id="44" name="CasellaDiTesto 9">
            <a:extLst>
              <a:ext uri="{FF2B5EF4-FFF2-40B4-BE49-F238E27FC236}">
                <a16:creationId xmlns:a16="http://schemas.microsoft.com/office/drawing/2014/main" id="{A34FC549-7D4E-11BC-FEF3-05672FD357A4}"/>
              </a:ext>
            </a:extLst>
          </p:cNvPr>
          <p:cNvSpPr txBox="1"/>
          <p:nvPr/>
        </p:nvSpPr>
        <p:spPr>
          <a:xfrm>
            <a:off x="8127906" y="2943615"/>
            <a:ext cx="2059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OOH</a:t>
            </a:r>
          </a:p>
        </p:txBody>
      </p:sp>
      <p:sp>
        <p:nvSpPr>
          <p:cNvPr id="45" name="CasellaDiTesto 9">
            <a:extLst>
              <a:ext uri="{FF2B5EF4-FFF2-40B4-BE49-F238E27FC236}">
                <a16:creationId xmlns:a16="http://schemas.microsoft.com/office/drawing/2014/main" id="{2BBB74D1-9AEF-B068-5F5C-B2466C5B948E}"/>
              </a:ext>
            </a:extLst>
          </p:cNvPr>
          <p:cNvSpPr txBox="1"/>
          <p:nvPr/>
        </p:nvSpPr>
        <p:spPr>
          <a:xfrm>
            <a:off x="8127906" y="2730497"/>
            <a:ext cx="2059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Radio</a:t>
            </a:r>
          </a:p>
        </p:txBody>
      </p:sp>
      <p:sp>
        <p:nvSpPr>
          <p:cNvPr id="46" name="CasellaDiTesto 9">
            <a:extLst>
              <a:ext uri="{FF2B5EF4-FFF2-40B4-BE49-F238E27FC236}">
                <a16:creationId xmlns:a16="http://schemas.microsoft.com/office/drawing/2014/main" id="{06D684B8-CA53-C706-BE3F-B657A900877B}"/>
              </a:ext>
            </a:extLst>
          </p:cNvPr>
          <p:cNvSpPr txBox="1"/>
          <p:nvPr/>
        </p:nvSpPr>
        <p:spPr>
          <a:xfrm>
            <a:off x="8127906" y="2601138"/>
            <a:ext cx="20597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8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Quotidiani</a:t>
            </a:r>
          </a:p>
        </p:txBody>
      </p:sp>
      <p:sp>
        <p:nvSpPr>
          <p:cNvPr id="47" name="CasellaDiTesto 9">
            <a:extLst>
              <a:ext uri="{FF2B5EF4-FFF2-40B4-BE49-F238E27FC236}">
                <a16:creationId xmlns:a16="http://schemas.microsoft.com/office/drawing/2014/main" id="{A36BAAE1-E3FE-B68E-D9B1-8CEFE63AA08F}"/>
              </a:ext>
            </a:extLst>
          </p:cNvPr>
          <p:cNvSpPr txBox="1"/>
          <p:nvPr/>
        </p:nvSpPr>
        <p:spPr>
          <a:xfrm>
            <a:off x="8127906" y="2491194"/>
            <a:ext cx="20597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8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Periodici</a:t>
            </a:r>
          </a:p>
        </p:txBody>
      </p:sp>
    </p:spTree>
    <p:extLst>
      <p:ext uri="{BB962C8B-B14F-4D97-AF65-F5344CB8AC3E}">
        <p14:creationId xmlns:p14="http://schemas.microsoft.com/office/powerpoint/2010/main" val="18260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B272D8-3B2C-3355-43F5-9C1E5EEACB09}"/>
              </a:ext>
            </a:extLst>
          </p:cNvPr>
          <p:cNvSpPr/>
          <p:nvPr/>
        </p:nvSpPr>
        <p:spPr>
          <a:xfrm>
            <a:off x="0" y="1"/>
            <a:ext cx="11644243" cy="685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638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sp>
        <p:nvSpPr>
          <p:cNvPr id="8" name="CasellaDiTesto 6">
            <a:extLst>
              <a:ext uri="{FF2B5EF4-FFF2-40B4-BE49-F238E27FC236}">
                <a16:creationId xmlns:a16="http://schemas.microsoft.com/office/drawing/2014/main" id="{79C1ACE8-9525-A496-5454-C9FDE97C27BA}"/>
              </a:ext>
            </a:extLst>
          </p:cNvPr>
          <p:cNvSpPr txBox="1"/>
          <p:nvPr/>
        </p:nvSpPr>
        <p:spPr>
          <a:xfrm>
            <a:off x="2259338" y="3069973"/>
            <a:ext cx="7763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Montserrat" pitchFamily="2" charset="77"/>
              </a:rPr>
              <a:t>Il Mercato oltre il Media Classico</a:t>
            </a:r>
          </a:p>
        </p:txBody>
      </p:sp>
    </p:spTree>
    <p:extLst>
      <p:ext uri="{BB962C8B-B14F-4D97-AF65-F5344CB8AC3E}">
        <p14:creationId xmlns:p14="http://schemas.microsoft.com/office/powerpoint/2010/main" val="3152785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96B55-E4C0-EC44-92A6-4966116980E4}"/>
              </a:ext>
            </a:extLst>
          </p:cNvPr>
          <p:cNvSpPr txBox="1"/>
          <p:nvPr/>
        </p:nvSpPr>
        <p:spPr>
          <a:xfrm>
            <a:off x="465873" y="6234555"/>
            <a:ext cx="10469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Fonte: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UNA Media Hub su dati R</a:t>
            </a:r>
            <a:r>
              <a:rPr lang="it-IT" sz="1200" b="1" dirty="0">
                <a:solidFill>
                  <a:prstClr val="white">
                    <a:lumMod val="50000"/>
                  </a:prstClr>
                </a:solidFill>
                <a:latin typeface="Montserrat" pitchFamily="2" charset="77"/>
              </a:rPr>
              <a:t>apporto SIAE - Ufficio Studi Coop-Nomisma su dati "The state of Influencer Marketing 2024"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785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sp>
        <p:nvSpPr>
          <p:cNvPr id="5" name="CasellaDiTesto 6">
            <a:extLst>
              <a:ext uri="{FF2B5EF4-FFF2-40B4-BE49-F238E27FC236}">
                <a16:creationId xmlns:a16="http://schemas.microsoft.com/office/drawing/2014/main" id="{8C5FB6AE-D972-446D-3694-E88E9759E229}"/>
              </a:ext>
            </a:extLst>
          </p:cNvPr>
          <p:cNvSpPr txBox="1"/>
          <p:nvPr/>
        </p:nvSpPr>
        <p:spPr>
          <a:xfrm>
            <a:off x="465874" y="469556"/>
            <a:ext cx="9701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Le </a:t>
            </a:r>
            <a:r>
              <a:rPr lang="it-IT" sz="2800" b="1" dirty="0">
                <a:solidFill>
                  <a:schemeClr val="accent4"/>
                </a:solidFill>
                <a:latin typeface="Montserrat" pitchFamily="2" charset="77"/>
              </a:rPr>
              <a:t>forze trainanti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195F1D2-2F0E-B5EE-370E-AA3FE60DC95F}"/>
              </a:ext>
            </a:extLst>
          </p:cNvPr>
          <p:cNvGrpSpPr/>
          <p:nvPr/>
        </p:nvGrpSpPr>
        <p:grpSpPr>
          <a:xfrm>
            <a:off x="424264" y="1327121"/>
            <a:ext cx="3384985" cy="4789084"/>
            <a:chOff x="424264" y="1327121"/>
            <a:chExt cx="3384985" cy="478908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10740ED-BA71-913E-F2A5-FF37DAC130DC}"/>
                </a:ext>
              </a:extLst>
            </p:cNvPr>
            <p:cNvSpPr/>
            <p:nvPr/>
          </p:nvSpPr>
          <p:spPr>
            <a:xfrm>
              <a:off x="530527" y="1682998"/>
              <a:ext cx="3240713" cy="4433207"/>
            </a:xfrm>
            <a:prstGeom prst="rect">
              <a:avLst/>
            </a:prstGeom>
            <a:solidFill>
              <a:srgbClr val="7282F9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5086AF8-0803-12CE-163E-492182600D56}"/>
                </a:ext>
              </a:extLst>
            </p:cNvPr>
            <p:cNvCxnSpPr>
              <a:cxnSpLocks/>
            </p:cNvCxnSpPr>
            <p:nvPr/>
          </p:nvCxnSpPr>
          <p:spPr>
            <a:xfrm>
              <a:off x="530527" y="1682998"/>
              <a:ext cx="324071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DF0508-64F7-717E-67FF-6FF3CD90E1D7}"/>
                </a:ext>
              </a:extLst>
            </p:cNvPr>
            <p:cNvSpPr txBox="1"/>
            <p:nvPr/>
          </p:nvSpPr>
          <p:spPr>
            <a:xfrm>
              <a:off x="1248524" y="1327121"/>
              <a:ext cx="18431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LIVE PASSION</a:t>
              </a:r>
              <a:endParaRPr kumimoji="0" lang="it-IT" sz="11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587C0F8-F3CD-4A82-2F87-DEF58E3512E5}"/>
                </a:ext>
              </a:extLst>
            </p:cNvPr>
            <p:cNvSpPr txBox="1"/>
            <p:nvPr/>
          </p:nvSpPr>
          <p:spPr>
            <a:xfrm>
              <a:off x="660425" y="1824682"/>
              <a:ext cx="18431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200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28,2</a:t>
              </a:r>
              <a:r>
                <a:rPr kumimoji="0" lang="it-IT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 </a:t>
              </a:r>
              <a:r>
                <a:rPr kumimoji="0" lang="it-IT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milioni</a:t>
              </a:r>
              <a:endParaRPr kumimoji="0" lang="it-IT" sz="2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6084E60-F25B-190B-35DC-E8F40FB09163}"/>
                </a:ext>
              </a:extLst>
            </p:cNvPr>
            <p:cNvSpPr txBox="1"/>
            <p:nvPr/>
          </p:nvSpPr>
          <p:spPr>
            <a:xfrm>
              <a:off x="660426" y="2320153"/>
              <a:ext cx="2621885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400" kern="0" dirty="0">
                  <a:solidFill>
                    <a:srgbClr val="FF5050"/>
                  </a:solidFill>
                  <a:latin typeface="Montserrat Medium" panose="00000600000000000000" pitchFamily="2" charset="0"/>
                  <a:cs typeface="Arial" panose="020B0604020202020204" pitchFamily="34" charset="0"/>
                  <a:sym typeface="Georgia"/>
                </a:rPr>
                <a:t>Spettatori</a:t>
              </a:r>
              <a:r>
                <a:rPr lang="it-IT" sz="1400" kern="0" dirty="0">
                  <a:latin typeface="Montserrat Medium" panose="00000600000000000000" pitchFamily="2" charset="0"/>
                  <a:cs typeface="Arial" panose="020B0604020202020204" pitchFamily="34" charset="0"/>
                  <a:sym typeface="Georgia"/>
                </a:rPr>
                <a:t> concerti 2023</a:t>
              </a:r>
              <a:endParaRPr kumimoji="0" lang="it-IT" sz="16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3913F9DB-3C69-D7A5-2B88-C3E3CF23A42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73145905"/>
                </p:ext>
              </p:extLst>
            </p:nvPr>
          </p:nvGraphicFramePr>
          <p:xfrm>
            <a:off x="424264" y="3281837"/>
            <a:ext cx="3384985" cy="17216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61EE75-B2F3-3440-4BB0-E33D16CCE6C9}"/>
                </a:ext>
              </a:extLst>
            </p:cNvPr>
            <p:cNvSpPr txBox="1"/>
            <p:nvPr/>
          </p:nvSpPr>
          <p:spPr>
            <a:xfrm>
              <a:off x="660214" y="2771659"/>
              <a:ext cx="2768842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800" i="1" kern="0" dirty="0">
                  <a:latin typeface="Montserrat Medium" panose="00000600000000000000" pitchFamily="2" charset="0"/>
                  <a:cs typeface="Arial" panose="020B0604020202020204" pitchFamily="34" charset="0"/>
                  <a:sym typeface="Georgia"/>
                </a:rPr>
                <a:t>Spesa media per partecipante ai concerti – €</a:t>
              </a:r>
              <a:endParaRPr kumimoji="0" lang="it-IT" sz="900" b="0" i="1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EF10AAF-9F8C-49E2-A98D-E1A7FBEC91CD}"/>
                </a:ext>
              </a:extLst>
            </p:cNvPr>
            <p:cNvCxnSpPr>
              <a:cxnSpLocks/>
            </p:cNvCxnSpPr>
            <p:nvPr/>
          </p:nvCxnSpPr>
          <p:spPr>
            <a:xfrm>
              <a:off x="659214" y="5283971"/>
              <a:ext cx="2915083" cy="0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8D9DDF-5C9E-9C0E-5E05-06C282063CF3}"/>
                </a:ext>
              </a:extLst>
            </p:cNvPr>
            <p:cNvSpPr txBox="1"/>
            <p:nvPr/>
          </p:nvSpPr>
          <p:spPr>
            <a:xfrm>
              <a:off x="1663136" y="5065887"/>
              <a:ext cx="1011942" cy="461665"/>
            </a:xfrm>
            <a:prstGeom prst="rect">
              <a:avLst/>
            </a:prstGeom>
            <a:solidFill>
              <a:srgbClr val="EEF0FE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+70</a:t>
              </a:r>
              <a:r>
                <a:rPr kumimoji="0" lang="it-IT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%</a:t>
              </a:r>
              <a:endParaRPr kumimoji="0" lang="it-IT" sz="3600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SemiBold" panose="00000700000000000000" pitchFamily="2" charset="0"/>
                <a:cs typeface="Poppins ExtraBold" panose="00000900000000000000" pitchFamily="2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FF01074-CF0C-B983-5F66-44A01A05C12B}"/>
                </a:ext>
              </a:extLst>
            </p:cNvPr>
            <p:cNvCxnSpPr>
              <a:cxnSpLocks/>
            </p:cNvCxnSpPr>
            <p:nvPr/>
          </p:nvCxnSpPr>
          <p:spPr>
            <a:xfrm>
              <a:off x="2675078" y="5695890"/>
              <a:ext cx="899219" cy="0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C05AFB-717A-2251-A8EF-C7D7861D4EC6}"/>
                </a:ext>
              </a:extLst>
            </p:cNvPr>
            <p:cNvSpPr txBox="1"/>
            <p:nvPr/>
          </p:nvSpPr>
          <p:spPr>
            <a:xfrm>
              <a:off x="2857556" y="5565369"/>
              <a:ext cx="571500" cy="276999"/>
            </a:xfrm>
            <a:prstGeom prst="rect">
              <a:avLst/>
            </a:prstGeom>
            <a:solidFill>
              <a:srgbClr val="EEF0FE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+16</a:t>
              </a:r>
              <a:r>
                <a:rPr kumimoji="0" lang="it-IT" sz="1050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%</a:t>
              </a:r>
              <a:endParaRPr kumimoji="0" lang="it-IT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SemiBold" panose="00000700000000000000" pitchFamily="2" charset="0"/>
                <a:cs typeface="Poppins ExtraBold" panose="00000900000000000000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1BC9214-2A6E-B378-CEF2-08AF189228BB}"/>
              </a:ext>
            </a:extLst>
          </p:cNvPr>
          <p:cNvGrpSpPr/>
          <p:nvPr/>
        </p:nvGrpSpPr>
        <p:grpSpPr>
          <a:xfrm>
            <a:off x="3874860" y="1327121"/>
            <a:ext cx="3352441" cy="4789083"/>
            <a:chOff x="3874860" y="1327121"/>
            <a:chExt cx="3352441" cy="478908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3E71C6B-24B4-919B-FFDD-EED39F40B629}"/>
                </a:ext>
              </a:extLst>
            </p:cNvPr>
            <p:cNvCxnSpPr>
              <a:cxnSpLocks/>
            </p:cNvCxnSpPr>
            <p:nvPr/>
          </p:nvCxnSpPr>
          <p:spPr>
            <a:xfrm>
              <a:off x="3903054" y="1682997"/>
              <a:ext cx="3231870" cy="1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C9CB776-8B5F-18F0-0750-6A7A2900C338}"/>
                </a:ext>
              </a:extLst>
            </p:cNvPr>
            <p:cNvSpPr txBox="1"/>
            <p:nvPr/>
          </p:nvSpPr>
          <p:spPr>
            <a:xfrm>
              <a:off x="4128655" y="1327121"/>
              <a:ext cx="26470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CREATOR ECONOMY</a:t>
              </a:r>
              <a:endParaRPr kumimoji="0" lang="it-IT" sz="11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3C863F0-DF27-626F-5896-0B1CABB8ABD7}"/>
                </a:ext>
              </a:extLst>
            </p:cNvPr>
            <p:cNvSpPr/>
            <p:nvPr/>
          </p:nvSpPr>
          <p:spPr>
            <a:xfrm>
              <a:off x="3903054" y="1682997"/>
              <a:ext cx="3240713" cy="4433207"/>
            </a:xfrm>
            <a:prstGeom prst="rect">
              <a:avLst/>
            </a:prstGeom>
            <a:solidFill>
              <a:srgbClr val="7282F9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aphicFrame>
          <p:nvGraphicFramePr>
            <p:cNvPr id="31" name="Chart 30">
              <a:extLst>
                <a:ext uri="{FF2B5EF4-FFF2-40B4-BE49-F238E27FC236}">
                  <a16:creationId xmlns:a16="http://schemas.microsoft.com/office/drawing/2014/main" id="{57CDD6BB-6739-AFAB-38CA-4B84C28C45B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08985118"/>
                </p:ext>
              </p:extLst>
            </p:nvPr>
          </p:nvGraphicFramePr>
          <p:xfrm>
            <a:off x="3874860" y="3131797"/>
            <a:ext cx="3352441" cy="26639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F3CC806-7ACC-8393-C5B7-1DDEDEECC4A3}"/>
                </a:ext>
              </a:extLst>
            </p:cNvPr>
            <p:cNvSpPr txBox="1"/>
            <p:nvPr/>
          </p:nvSpPr>
          <p:spPr>
            <a:xfrm>
              <a:off x="3901138" y="2021295"/>
              <a:ext cx="3067032" cy="877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400" dirty="0">
                  <a:latin typeface="Montserrat ExtraBold" panose="00000900000000000000" pitchFamily="2" charset="0"/>
                  <a:cs typeface="Poppins ExtraBold" panose="00000900000000000000" pitchFamily="2" charset="0"/>
                  <a:sym typeface="Georgia"/>
                </a:rPr>
                <a:t>Tipologie di Influencer utilizzate dai brand 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1400" dirty="0">
                <a:latin typeface="Montserrat ExtraBold" panose="00000900000000000000" pitchFamily="2" charset="0"/>
                <a:cs typeface="Poppins ExtraBold" panose="00000900000000000000" pitchFamily="2" charset="0"/>
                <a:sym typeface="Georgia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800" i="1" kern="0" dirty="0">
                  <a:latin typeface="Montserrat Medium" panose="00000600000000000000" pitchFamily="2" charset="0"/>
                  <a:cs typeface="Arial" panose="020B0604020202020204" pitchFamily="34" charset="0"/>
                  <a:sym typeface="Georgia"/>
                </a:rPr>
                <a:t>(operatori marketing e rappresentanti imprese)</a:t>
              </a:r>
              <a:endParaRPr kumimoji="0" lang="it-IT" sz="1200" b="0" i="1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E1AFA-8411-FE6F-DACC-D526AAD68A4E}"/>
              </a:ext>
            </a:extLst>
          </p:cNvPr>
          <p:cNvGrpSpPr/>
          <p:nvPr/>
        </p:nvGrpSpPr>
        <p:grpSpPr>
          <a:xfrm>
            <a:off x="7254903" y="1327121"/>
            <a:ext cx="3240713" cy="4789083"/>
            <a:chOff x="7254903" y="1327121"/>
            <a:chExt cx="3240713" cy="478908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A0D3EB6-B19C-EAD1-A9ED-8C441C98A072}"/>
                </a:ext>
              </a:extLst>
            </p:cNvPr>
            <p:cNvCxnSpPr>
              <a:cxnSpLocks/>
            </p:cNvCxnSpPr>
            <p:nvPr/>
          </p:nvCxnSpPr>
          <p:spPr>
            <a:xfrm>
              <a:off x="7254903" y="1682998"/>
              <a:ext cx="323316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146FBF9-0F27-8A9A-B3F9-470ABB30AE98}"/>
                </a:ext>
              </a:extLst>
            </p:cNvPr>
            <p:cNvSpPr txBox="1"/>
            <p:nvPr/>
          </p:nvSpPr>
          <p:spPr>
            <a:xfrm>
              <a:off x="7569170" y="1327121"/>
              <a:ext cx="25641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SPORT ADDICTED</a:t>
              </a:r>
              <a:endParaRPr kumimoji="0" lang="it-IT" sz="11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370C43F-5C09-F882-4081-34B9B27582C7}"/>
                </a:ext>
              </a:extLst>
            </p:cNvPr>
            <p:cNvSpPr/>
            <p:nvPr/>
          </p:nvSpPr>
          <p:spPr>
            <a:xfrm>
              <a:off x="7254903" y="1682997"/>
              <a:ext cx="3240713" cy="4433207"/>
            </a:xfrm>
            <a:prstGeom prst="rect">
              <a:avLst/>
            </a:prstGeom>
            <a:solidFill>
              <a:srgbClr val="7282F9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EF179E8-2350-6CEE-2DA1-0148BA43EE9A}"/>
                </a:ext>
              </a:extLst>
            </p:cNvPr>
            <p:cNvSpPr txBox="1"/>
            <p:nvPr/>
          </p:nvSpPr>
          <p:spPr>
            <a:xfrm>
              <a:off x="7275581" y="1976649"/>
              <a:ext cx="18431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200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36,7</a:t>
              </a:r>
              <a:r>
                <a:rPr kumimoji="0" lang="it-IT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 </a:t>
              </a:r>
              <a:r>
                <a:rPr kumimoji="0" lang="it-IT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milioni</a:t>
              </a:r>
              <a:endParaRPr kumimoji="0" lang="it-IT" sz="2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367E198-DBA3-FFAA-09E5-2977B4FDFBF5}"/>
                </a:ext>
              </a:extLst>
            </p:cNvPr>
            <p:cNvSpPr txBox="1"/>
            <p:nvPr/>
          </p:nvSpPr>
          <p:spPr>
            <a:xfrm>
              <a:off x="7275581" y="2501509"/>
              <a:ext cx="3151353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400" kern="0" dirty="0">
                  <a:solidFill>
                    <a:srgbClr val="FF5050"/>
                  </a:solidFill>
                  <a:latin typeface="Montserrat Medium" panose="00000600000000000000" pitchFamily="2" charset="0"/>
                  <a:cs typeface="Arial" panose="020B0604020202020204" pitchFamily="34" charset="0"/>
                  <a:sym typeface="Georgia"/>
                </a:rPr>
                <a:t>Spettatori</a:t>
              </a:r>
              <a:r>
                <a:rPr lang="it-IT" sz="1400" kern="0" dirty="0">
                  <a:latin typeface="Montserrat Medium" panose="00000600000000000000" pitchFamily="2" charset="0"/>
                  <a:cs typeface="Arial" panose="020B0604020202020204" pitchFamily="34" charset="0"/>
                  <a:sym typeface="Georgia"/>
                </a:rPr>
                <a:t> eventi sportivi ‘23</a:t>
              </a:r>
              <a:endParaRPr kumimoji="0" lang="it-IT" sz="16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3F8702D-590E-85E8-A781-613C2FB06A59}"/>
                </a:ext>
              </a:extLst>
            </p:cNvPr>
            <p:cNvSpPr txBox="1"/>
            <p:nvPr/>
          </p:nvSpPr>
          <p:spPr>
            <a:xfrm>
              <a:off x="7275581" y="4520369"/>
              <a:ext cx="18431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200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804</a:t>
              </a:r>
              <a:r>
                <a:rPr kumimoji="0" lang="it-IT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 </a:t>
              </a:r>
              <a:r>
                <a:rPr kumimoji="0" lang="it-IT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milioni</a:t>
              </a:r>
              <a:endParaRPr kumimoji="0" lang="it-IT" sz="2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5FB04CF-6576-467B-5151-50C221051DD5}"/>
                </a:ext>
              </a:extLst>
            </p:cNvPr>
            <p:cNvSpPr txBox="1"/>
            <p:nvPr/>
          </p:nvSpPr>
          <p:spPr>
            <a:xfrm>
              <a:off x="7275581" y="5015840"/>
              <a:ext cx="3151353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400" kern="0" dirty="0">
                  <a:solidFill>
                    <a:srgbClr val="FF5050"/>
                  </a:solidFill>
                  <a:latin typeface="Montserrat Medium" panose="00000600000000000000" pitchFamily="2" charset="0"/>
                  <a:cs typeface="Arial" panose="020B0604020202020204" pitchFamily="34" charset="0"/>
                  <a:sym typeface="Georgia"/>
                </a:rPr>
                <a:t>Spesa</a:t>
              </a:r>
              <a:r>
                <a:rPr lang="it-IT" sz="1400" kern="0" dirty="0">
                  <a:latin typeface="Montserrat Medium" panose="00000600000000000000" pitchFamily="2" charset="0"/>
                  <a:cs typeface="Arial" panose="020B0604020202020204" pitchFamily="34" charset="0"/>
                  <a:sym typeface="Georgia"/>
                </a:rPr>
                <a:t> eventi sportivi ‘23</a:t>
              </a:r>
              <a:endParaRPr kumimoji="0" lang="it-IT" sz="16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2B239B6-75C0-9C12-798E-D7B9A737D9F5}"/>
                </a:ext>
              </a:extLst>
            </p:cNvPr>
            <p:cNvSpPr txBox="1"/>
            <p:nvPr/>
          </p:nvSpPr>
          <p:spPr>
            <a:xfrm>
              <a:off x="7275581" y="2762465"/>
              <a:ext cx="1843166" cy="369332"/>
            </a:xfrm>
            <a:prstGeom prst="rect">
              <a:avLst/>
            </a:prstGeom>
            <a:solidFill>
              <a:srgbClr val="EEF0FE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+45,2% </a:t>
              </a:r>
              <a:r>
                <a:rPr lang="it-IT" sz="1000" kern="0" dirty="0">
                  <a:latin typeface="Montserrat Medium" panose="00000600000000000000" pitchFamily="2" charset="0"/>
                  <a:cs typeface="Arial" panose="020B0604020202020204" pitchFamily="34" charset="0"/>
                </a:rPr>
                <a:t>vs 2022</a:t>
              </a:r>
              <a:endParaRPr lang="it-IT" sz="1400" kern="0" dirty="0">
                <a:latin typeface="Montserrat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FBC5717-6082-997B-3980-496CFA5C2884}"/>
                </a:ext>
              </a:extLst>
            </p:cNvPr>
            <p:cNvSpPr txBox="1"/>
            <p:nvPr/>
          </p:nvSpPr>
          <p:spPr>
            <a:xfrm>
              <a:off x="7275581" y="5347250"/>
              <a:ext cx="1843166" cy="369332"/>
            </a:xfrm>
            <a:prstGeom prst="rect">
              <a:avLst/>
            </a:prstGeom>
            <a:solidFill>
              <a:srgbClr val="EEF0FE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+65,9</a:t>
              </a:r>
              <a:r>
                <a:rPr kumimoji="0" lang="it-IT" sz="1400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% </a:t>
              </a:r>
              <a:r>
                <a:rPr lang="it-IT" sz="1000" kern="0" dirty="0">
                  <a:latin typeface="Montserrat Medium" panose="00000600000000000000" pitchFamily="2" charset="0"/>
                  <a:cs typeface="Arial" panose="020B0604020202020204" pitchFamily="34" charset="0"/>
                </a:rPr>
                <a:t>vs 2022</a:t>
              </a:r>
              <a:endParaRPr lang="it-IT" sz="1400" kern="0" dirty="0">
                <a:latin typeface="Montserrat Medium" panose="00000600000000000000" pitchFamily="2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490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465874" y="432612"/>
            <a:ext cx="9701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Trend </a:t>
            </a:r>
            <a:r>
              <a:rPr lang="it-IT" sz="2800" b="1" dirty="0" err="1">
                <a:solidFill>
                  <a:schemeClr val="accent4"/>
                </a:solidFill>
                <a:latin typeface="Montserrat" pitchFamily="2" charset="77"/>
              </a:rPr>
              <a:t>Experiential</a:t>
            </a:r>
            <a:r>
              <a:rPr lang="it-IT" sz="2800" b="1" dirty="0">
                <a:solidFill>
                  <a:schemeClr val="accent4"/>
                </a:solidFill>
                <a:latin typeface="Montserrat" pitchFamily="2" charset="77"/>
              </a:rPr>
              <a:t> Market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96B55-E4C0-EC44-92A6-4966116980E4}"/>
              </a:ext>
            </a:extLst>
          </p:cNvPr>
          <p:cNvSpPr txBox="1"/>
          <p:nvPr/>
        </p:nvSpPr>
        <p:spPr>
          <a:xfrm>
            <a:off x="465874" y="6234555"/>
            <a:ext cx="3156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Fonte: UNA Media Hub su stime UNA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2371" y="0"/>
            <a:ext cx="1759607" cy="6858000"/>
          </a:xfrm>
          <a:prstGeom prst="rect">
            <a:avLst/>
          </a:prstGeom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968C90C-B101-D57D-2A36-D60DA419AB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3296178"/>
              </p:ext>
            </p:extLst>
          </p:nvPr>
        </p:nvGraphicFramePr>
        <p:xfrm>
          <a:off x="794107" y="2323428"/>
          <a:ext cx="9490697" cy="37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A8E5B14-22D3-76FF-D2E5-2996B284004A}"/>
              </a:ext>
            </a:extLst>
          </p:cNvPr>
          <p:cNvSpPr txBox="1"/>
          <p:nvPr/>
        </p:nvSpPr>
        <p:spPr>
          <a:xfrm>
            <a:off x="676372" y="3298195"/>
            <a:ext cx="905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</a:rPr>
              <a:t>Miliardi €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8A73F4-3CDC-2B00-5E0E-9EB44BE58F31}"/>
              </a:ext>
            </a:extLst>
          </p:cNvPr>
          <p:cNvSpPr txBox="1"/>
          <p:nvPr/>
        </p:nvSpPr>
        <p:spPr>
          <a:xfrm>
            <a:off x="8206166" y="1451895"/>
            <a:ext cx="15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uLnTx/>
                <a:uFillTx/>
                <a:latin typeface="Montserrat Black" panose="00000A00000000000000" pitchFamily="2" charset="0"/>
                <a:cs typeface="Poppins ExtraBold" panose="00000900000000000000" pitchFamily="2" charset="0"/>
              </a:rPr>
              <a:t>+47%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schemeClr val="accent4"/>
                </a:solidFill>
                <a:latin typeface="Montserrat ExtraBold" panose="00000900000000000000" pitchFamily="2" charset="0"/>
                <a:cs typeface="Poppins ExtraBold" panose="00000900000000000000" pitchFamily="2" charset="0"/>
              </a:rPr>
              <a:t>i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 ExtraBold" panose="00000900000000000000" pitchFamily="2" charset="0"/>
                <a:cs typeface="Poppins ExtraBold" panose="00000900000000000000" pitchFamily="2" charset="0"/>
              </a:rPr>
              <a:t>n 4 anni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D7D4463-0250-31BC-A703-0C8450BA0ECF}"/>
              </a:ext>
            </a:extLst>
          </p:cNvPr>
          <p:cNvCxnSpPr>
            <a:cxnSpLocks/>
          </p:cNvCxnSpPr>
          <p:nvPr/>
        </p:nvCxnSpPr>
        <p:spPr>
          <a:xfrm flipV="1">
            <a:off x="2087418" y="2043494"/>
            <a:ext cx="6456218" cy="1081396"/>
          </a:xfrm>
          <a:prstGeom prst="straightConnector1">
            <a:avLst/>
          </a:prstGeom>
          <a:ln>
            <a:solidFill>
              <a:schemeClr val="tx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5">
            <a:extLst>
              <a:ext uri="{FF2B5EF4-FFF2-40B4-BE49-F238E27FC236}">
                <a16:creationId xmlns:a16="http://schemas.microsoft.com/office/drawing/2014/main" id="{5B13F4F8-B486-E547-6838-EFE05E2AB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02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B272D8-3B2C-3355-43F5-9C1E5EEACB09}"/>
              </a:ext>
            </a:extLst>
          </p:cNvPr>
          <p:cNvSpPr/>
          <p:nvPr/>
        </p:nvSpPr>
        <p:spPr>
          <a:xfrm>
            <a:off x="0" y="1"/>
            <a:ext cx="11644243" cy="685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638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sp>
        <p:nvSpPr>
          <p:cNvPr id="8" name="CasellaDiTesto 6">
            <a:extLst>
              <a:ext uri="{FF2B5EF4-FFF2-40B4-BE49-F238E27FC236}">
                <a16:creationId xmlns:a16="http://schemas.microsoft.com/office/drawing/2014/main" id="{79C1ACE8-9525-A496-5454-C9FDE97C27BA}"/>
              </a:ext>
            </a:extLst>
          </p:cNvPr>
          <p:cNvSpPr txBox="1"/>
          <p:nvPr/>
        </p:nvSpPr>
        <p:spPr>
          <a:xfrm>
            <a:off x="2259338" y="3069973"/>
            <a:ext cx="7763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Montserrat" pitchFamily="2" charset="77"/>
              </a:rPr>
              <a:t>Dove eravamo rimasti</a:t>
            </a:r>
          </a:p>
        </p:txBody>
      </p:sp>
    </p:spTree>
    <p:extLst>
      <p:ext uri="{BB962C8B-B14F-4D97-AF65-F5344CB8AC3E}">
        <p14:creationId xmlns:p14="http://schemas.microsoft.com/office/powerpoint/2010/main" val="196114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465874" y="432612"/>
            <a:ext cx="9701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sz="2800" b="1" dirty="0" err="1">
                <a:solidFill>
                  <a:schemeClr val="accent4"/>
                </a:solidFill>
                <a:latin typeface="Montserrat" pitchFamily="2" charset="77"/>
              </a:rPr>
              <a:t>Experential</a:t>
            </a:r>
            <a:r>
              <a:rPr lang="it-IT" sz="2800" b="1" dirty="0">
                <a:solidFill>
                  <a:schemeClr val="accent4"/>
                </a:solidFill>
                <a:latin typeface="Montserrat" pitchFamily="2" charset="77"/>
              </a:rPr>
              <a:t> Market: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un Mercato con </a:t>
            </a: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anime diverse</a:t>
            </a:r>
            <a:endParaRPr kumimoji="0" lang="it-IT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96B55-E4C0-EC44-92A6-4966116980E4}"/>
              </a:ext>
            </a:extLst>
          </p:cNvPr>
          <p:cNvSpPr txBox="1"/>
          <p:nvPr/>
        </p:nvSpPr>
        <p:spPr>
          <a:xfrm>
            <a:off x="465874" y="6234555"/>
            <a:ext cx="3156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Fonte: UNA Media Hub su stime UNA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2371" y="0"/>
            <a:ext cx="1759607" cy="6858000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55E331D-D08A-6CF9-C661-DEA5CE46264D}"/>
              </a:ext>
            </a:extLst>
          </p:cNvPr>
          <p:cNvGraphicFramePr/>
          <p:nvPr/>
        </p:nvGraphicFramePr>
        <p:xfrm>
          <a:off x="951424" y="2068829"/>
          <a:ext cx="2477696" cy="3360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27D3218-D2FE-2BCB-55D7-73DC5D611379}"/>
              </a:ext>
            </a:extLst>
          </p:cNvPr>
          <p:cNvSpPr txBox="1"/>
          <p:nvPr/>
        </p:nvSpPr>
        <p:spPr>
          <a:xfrm>
            <a:off x="814292" y="2119200"/>
            <a:ext cx="905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</a:rPr>
              <a:t>Miliardi €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B68224-B73B-C2A4-3AB3-C1953957EAA2}"/>
              </a:ext>
            </a:extLst>
          </p:cNvPr>
          <p:cNvGrpSpPr/>
          <p:nvPr/>
        </p:nvGrpSpPr>
        <p:grpSpPr>
          <a:xfrm>
            <a:off x="4837986" y="1903297"/>
            <a:ext cx="645980" cy="693416"/>
            <a:chOff x="6743995" y="2613814"/>
            <a:chExt cx="645980" cy="693416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A1418AF-3B6D-7648-CD0F-937A152C0221}"/>
                </a:ext>
              </a:extLst>
            </p:cNvPr>
            <p:cNvSpPr/>
            <p:nvPr/>
          </p:nvSpPr>
          <p:spPr>
            <a:xfrm>
              <a:off x="6743995" y="2613814"/>
              <a:ext cx="531142" cy="693416"/>
            </a:xfrm>
            <a:custGeom>
              <a:avLst/>
              <a:gdLst>
                <a:gd name="connsiteX0" fmla="*/ 346708 w 531142"/>
                <a:gd name="connsiteY0" fmla="*/ 0 h 693416"/>
                <a:gd name="connsiteX1" fmla="*/ 481663 w 531142"/>
                <a:gd name="connsiteY1" fmla="*/ 27246 h 693416"/>
                <a:gd name="connsiteX2" fmla="*/ 531142 w 531142"/>
                <a:gd name="connsiteY2" fmla="*/ 54102 h 693416"/>
                <a:gd name="connsiteX3" fmla="*/ 531142 w 531142"/>
                <a:gd name="connsiteY3" fmla="*/ 639314 h 693416"/>
                <a:gd name="connsiteX4" fmla="*/ 481663 w 531142"/>
                <a:gd name="connsiteY4" fmla="*/ 666170 h 693416"/>
                <a:gd name="connsiteX5" fmla="*/ 346708 w 531142"/>
                <a:gd name="connsiteY5" fmla="*/ 693416 h 693416"/>
                <a:gd name="connsiteX6" fmla="*/ 0 w 531142"/>
                <a:gd name="connsiteY6" fmla="*/ 346708 h 693416"/>
                <a:gd name="connsiteX7" fmla="*/ 346708 w 531142"/>
                <a:gd name="connsiteY7" fmla="*/ 0 h 69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142" h="693416">
                  <a:moveTo>
                    <a:pt x="346708" y="0"/>
                  </a:moveTo>
                  <a:cubicBezTo>
                    <a:pt x="394578" y="0"/>
                    <a:pt x="440183" y="9702"/>
                    <a:pt x="481663" y="27246"/>
                  </a:cubicBezTo>
                  <a:lnTo>
                    <a:pt x="531142" y="54102"/>
                  </a:lnTo>
                  <a:lnTo>
                    <a:pt x="531142" y="639314"/>
                  </a:lnTo>
                  <a:lnTo>
                    <a:pt x="481663" y="666170"/>
                  </a:lnTo>
                  <a:cubicBezTo>
                    <a:pt x="440183" y="683715"/>
                    <a:pt x="394578" y="693416"/>
                    <a:pt x="346708" y="693416"/>
                  </a:cubicBezTo>
                  <a:cubicBezTo>
                    <a:pt x="155226" y="693416"/>
                    <a:pt x="0" y="538190"/>
                    <a:pt x="0" y="346708"/>
                  </a:cubicBezTo>
                  <a:cubicBezTo>
                    <a:pt x="0" y="155226"/>
                    <a:pt x="155226" y="0"/>
                    <a:pt x="346708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9AA9B67-B8C5-F773-83B9-AD4BF78CDABA}"/>
                </a:ext>
              </a:extLst>
            </p:cNvPr>
            <p:cNvSpPr/>
            <p:nvPr/>
          </p:nvSpPr>
          <p:spPr>
            <a:xfrm>
              <a:off x="7275137" y="2644775"/>
              <a:ext cx="114838" cy="6624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0" name="Picture 9" descr="sponsorship Icon 2210104">
            <a:extLst>
              <a:ext uri="{FF2B5EF4-FFF2-40B4-BE49-F238E27FC236}">
                <a16:creationId xmlns:a16="http://schemas.microsoft.com/office/drawing/2014/main" id="{7E675730-F3E5-72DB-7941-F563AE3D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05" y="2009427"/>
            <a:ext cx="479140" cy="51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29C5B4-9897-8B51-580A-CB98140FAF31}"/>
              </a:ext>
            </a:extLst>
          </p:cNvPr>
          <p:cNvSpPr txBox="1"/>
          <p:nvPr/>
        </p:nvSpPr>
        <p:spPr>
          <a:xfrm>
            <a:off x="5369128" y="1965311"/>
            <a:ext cx="4194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SPONSORIZZAZIONE (Sponsorship)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263B31-CE74-D9C8-E7D3-44AFFCF9B433}"/>
              </a:ext>
            </a:extLst>
          </p:cNvPr>
          <p:cNvSpPr txBox="1"/>
          <p:nvPr/>
        </p:nvSpPr>
        <p:spPr>
          <a:xfrm>
            <a:off x="5369128" y="2297013"/>
            <a:ext cx="441716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u="sng" dirty="0">
                <a:solidFill>
                  <a:prstClr val="black"/>
                </a:solidFill>
                <a:latin typeface="Montserrat" pitchFamily="2" charset="0"/>
              </a:rPr>
              <a:t>Fonte</a:t>
            </a:r>
            <a:r>
              <a:rPr lang="it-IT" sz="900" dirty="0">
                <a:solidFill>
                  <a:prstClr val="black"/>
                </a:solidFill>
                <a:latin typeface="Montserrat" pitchFamily="2" charset="0"/>
              </a:rPr>
              <a:t>: stime Una Media Hub su base dati Nielsen Sponsorship</a:t>
            </a:r>
            <a:endParaRPr lang="it-IT" sz="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1E101E-2DFC-8EFE-F3ED-C7C315EA8E02}"/>
              </a:ext>
            </a:extLst>
          </p:cNvPr>
          <p:cNvSpPr txBox="1"/>
          <p:nvPr/>
        </p:nvSpPr>
        <p:spPr>
          <a:xfrm>
            <a:off x="3580744" y="2094242"/>
            <a:ext cx="1183650" cy="3576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chemeClr val="accent2"/>
                </a:solidFill>
                <a:latin typeface="Montserrat" pitchFamily="2" charset="77"/>
              </a:rPr>
              <a:t>49,1%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B888FE-B6C5-59E9-E513-C0E5302600B0}"/>
              </a:ext>
            </a:extLst>
          </p:cNvPr>
          <p:cNvGrpSpPr/>
          <p:nvPr/>
        </p:nvGrpSpPr>
        <p:grpSpPr>
          <a:xfrm>
            <a:off x="4837986" y="2873644"/>
            <a:ext cx="645980" cy="693416"/>
            <a:chOff x="6743995" y="2613814"/>
            <a:chExt cx="645980" cy="69341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1C6B4A2-90E1-3D30-69C9-DEF558FB4ADB}"/>
                </a:ext>
              </a:extLst>
            </p:cNvPr>
            <p:cNvSpPr/>
            <p:nvPr/>
          </p:nvSpPr>
          <p:spPr>
            <a:xfrm>
              <a:off x="6743995" y="2613814"/>
              <a:ext cx="531142" cy="693416"/>
            </a:xfrm>
            <a:custGeom>
              <a:avLst/>
              <a:gdLst>
                <a:gd name="connsiteX0" fmla="*/ 346708 w 531142"/>
                <a:gd name="connsiteY0" fmla="*/ 0 h 693416"/>
                <a:gd name="connsiteX1" fmla="*/ 481663 w 531142"/>
                <a:gd name="connsiteY1" fmla="*/ 27246 h 693416"/>
                <a:gd name="connsiteX2" fmla="*/ 531142 w 531142"/>
                <a:gd name="connsiteY2" fmla="*/ 54102 h 693416"/>
                <a:gd name="connsiteX3" fmla="*/ 531142 w 531142"/>
                <a:gd name="connsiteY3" fmla="*/ 639314 h 693416"/>
                <a:gd name="connsiteX4" fmla="*/ 481663 w 531142"/>
                <a:gd name="connsiteY4" fmla="*/ 666170 h 693416"/>
                <a:gd name="connsiteX5" fmla="*/ 346708 w 531142"/>
                <a:gd name="connsiteY5" fmla="*/ 693416 h 693416"/>
                <a:gd name="connsiteX6" fmla="*/ 0 w 531142"/>
                <a:gd name="connsiteY6" fmla="*/ 346708 h 693416"/>
                <a:gd name="connsiteX7" fmla="*/ 346708 w 531142"/>
                <a:gd name="connsiteY7" fmla="*/ 0 h 69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142" h="693416">
                  <a:moveTo>
                    <a:pt x="346708" y="0"/>
                  </a:moveTo>
                  <a:cubicBezTo>
                    <a:pt x="394578" y="0"/>
                    <a:pt x="440183" y="9702"/>
                    <a:pt x="481663" y="27246"/>
                  </a:cubicBezTo>
                  <a:lnTo>
                    <a:pt x="531142" y="54102"/>
                  </a:lnTo>
                  <a:lnTo>
                    <a:pt x="531142" y="639314"/>
                  </a:lnTo>
                  <a:lnTo>
                    <a:pt x="481663" y="666170"/>
                  </a:lnTo>
                  <a:cubicBezTo>
                    <a:pt x="440183" y="683715"/>
                    <a:pt x="394578" y="693416"/>
                    <a:pt x="346708" y="693416"/>
                  </a:cubicBezTo>
                  <a:cubicBezTo>
                    <a:pt x="155226" y="693416"/>
                    <a:pt x="0" y="538190"/>
                    <a:pt x="0" y="346708"/>
                  </a:cubicBezTo>
                  <a:cubicBezTo>
                    <a:pt x="0" y="155226"/>
                    <a:pt x="155226" y="0"/>
                    <a:pt x="346708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D4C7871-BADD-9A83-5535-BD27CBE47F23}"/>
                </a:ext>
              </a:extLst>
            </p:cNvPr>
            <p:cNvSpPr/>
            <p:nvPr/>
          </p:nvSpPr>
          <p:spPr>
            <a:xfrm>
              <a:off x="7275137" y="2644775"/>
              <a:ext cx="114838" cy="6624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F66523C-DBAD-63FF-F237-DCF73413B839}"/>
              </a:ext>
            </a:extLst>
          </p:cNvPr>
          <p:cNvSpPr txBox="1"/>
          <p:nvPr/>
        </p:nvSpPr>
        <p:spPr>
          <a:xfrm>
            <a:off x="5369128" y="2935658"/>
            <a:ext cx="4194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EVENTI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1EFE11-CB92-AED1-E50D-38AD3B66F67C}"/>
              </a:ext>
            </a:extLst>
          </p:cNvPr>
          <p:cNvSpPr txBox="1"/>
          <p:nvPr/>
        </p:nvSpPr>
        <p:spPr>
          <a:xfrm>
            <a:off x="5369128" y="3267360"/>
            <a:ext cx="441716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u="sng" dirty="0">
                <a:solidFill>
                  <a:prstClr val="black"/>
                </a:solidFill>
                <a:latin typeface="Montserrat" pitchFamily="2" charset="0"/>
              </a:rPr>
              <a:t>Fonte</a:t>
            </a:r>
            <a:r>
              <a:rPr lang="it-IT" sz="900" i="1" dirty="0">
                <a:solidFill>
                  <a:prstClr val="black"/>
                </a:solidFill>
                <a:latin typeface="Montserrat" pitchFamily="2" charset="0"/>
              </a:rPr>
              <a:t>: </a:t>
            </a:r>
            <a:r>
              <a:rPr lang="it-IT" sz="900" dirty="0">
                <a:solidFill>
                  <a:prstClr val="black"/>
                </a:solidFill>
                <a:latin typeface="Montserrat" pitchFamily="2" charset="0"/>
              </a:rPr>
              <a:t>stime Una Media Hub su base dati </a:t>
            </a:r>
            <a:r>
              <a:rPr lang="it-IT" sz="900" dirty="0" err="1">
                <a:solidFill>
                  <a:prstClr val="black"/>
                </a:solidFill>
                <a:latin typeface="Montserrat" pitchFamily="2" charset="0"/>
              </a:rPr>
              <a:t>Astraricerche</a:t>
            </a:r>
            <a:endParaRPr lang="it-IT" sz="9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308DB0-5747-5DF9-E5EA-5BEF83EE71BD}"/>
              </a:ext>
            </a:extLst>
          </p:cNvPr>
          <p:cNvSpPr txBox="1"/>
          <p:nvPr/>
        </p:nvSpPr>
        <p:spPr>
          <a:xfrm>
            <a:off x="3580744" y="3064589"/>
            <a:ext cx="1183650" cy="3576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chemeClr val="accent2"/>
                </a:solidFill>
                <a:latin typeface="Montserrat" pitchFamily="2" charset="77"/>
              </a:rPr>
              <a:t>23,0%</a:t>
            </a:r>
          </a:p>
        </p:txBody>
      </p:sp>
      <p:pic>
        <p:nvPicPr>
          <p:cNvPr id="25" name="Picture 24" descr="concert Icon 3852489">
            <a:extLst>
              <a:ext uri="{FF2B5EF4-FFF2-40B4-BE49-F238E27FC236}">
                <a16:creationId xmlns:a16="http://schemas.microsoft.com/office/drawing/2014/main" id="{CF898684-BEF1-5B8D-2721-63FD38CAB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820" y="3010561"/>
            <a:ext cx="372092" cy="39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17E72BF-98E5-A4D5-42F8-5444EAE5369A}"/>
              </a:ext>
            </a:extLst>
          </p:cNvPr>
          <p:cNvGrpSpPr/>
          <p:nvPr/>
        </p:nvGrpSpPr>
        <p:grpSpPr>
          <a:xfrm>
            <a:off x="4837986" y="3804472"/>
            <a:ext cx="645980" cy="693416"/>
            <a:chOff x="6743995" y="2613814"/>
            <a:chExt cx="645980" cy="693416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33A76CA-AF56-9B91-D7F4-CA36F22A0A85}"/>
                </a:ext>
              </a:extLst>
            </p:cNvPr>
            <p:cNvSpPr/>
            <p:nvPr/>
          </p:nvSpPr>
          <p:spPr>
            <a:xfrm>
              <a:off x="6743995" y="2613814"/>
              <a:ext cx="531142" cy="693416"/>
            </a:xfrm>
            <a:custGeom>
              <a:avLst/>
              <a:gdLst>
                <a:gd name="connsiteX0" fmla="*/ 346708 w 531142"/>
                <a:gd name="connsiteY0" fmla="*/ 0 h 693416"/>
                <a:gd name="connsiteX1" fmla="*/ 481663 w 531142"/>
                <a:gd name="connsiteY1" fmla="*/ 27246 h 693416"/>
                <a:gd name="connsiteX2" fmla="*/ 531142 w 531142"/>
                <a:gd name="connsiteY2" fmla="*/ 54102 h 693416"/>
                <a:gd name="connsiteX3" fmla="*/ 531142 w 531142"/>
                <a:gd name="connsiteY3" fmla="*/ 639314 h 693416"/>
                <a:gd name="connsiteX4" fmla="*/ 481663 w 531142"/>
                <a:gd name="connsiteY4" fmla="*/ 666170 h 693416"/>
                <a:gd name="connsiteX5" fmla="*/ 346708 w 531142"/>
                <a:gd name="connsiteY5" fmla="*/ 693416 h 693416"/>
                <a:gd name="connsiteX6" fmla="*/ 0 w 531142"/>
                <a:gd name="connsiteY6" fmla="*/ 346708 h 693416"/>
                <a:gd name="connsiteX7" fmla="*/ 346708 w 531142"/>
                <a:gd name="connsiteY7" fmla="*/ 0 h 69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142" h="693416">
                  <a:moveTo>
                    <a:pt x="346708" y="0"/>
                  </a:moveTo>
                  <a:cubicBezTo>
                    <a:pt x="394578" y="0"/>
                    <a:pt x="440183" y="9702"/>
                    <a:pt x="481663" y="27246"/>
                  </a:cubicBezTo>
                  <a:lnTo>
                    <a:pt x="531142" y="54102"/>
                  </a:lnTo>
                  <a:lnTo>
                    <a:pt x="531142" y="639314"/>
                  </a:lnTo>
                  <a:lnTo>
                    <a:pt x="481663" y="666170"/>
                  </a:lnTo>
                  <a:cubicBezTo>
                    <a:pt x="440183" y="683715"/>
                    <a:pt x="394578" y="693416"/>
                    <a:pt x="346708" y="693416"/>
                  </a:cubicBezTo>
                  <a:cubicBezTo>
                    <a:pt x="155226" y="693416"/>
                    <a:pt x="0" y="538190"/>
                    <a:pt x="0" y="346708"/>
                  </a:cubicBezTo>
                  <a:cubicBezTo>
                    <a:pt x="0" y="155226"/>
                    <a:pt x="155226" y="0"/>
                    <a:pt x="346708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494FF3E-3AAC-BD90-D718-A2213413FB6B}"/>
                </a:ext>
              </a:extLst>
            </p:cNvPr>
            <p:cNvSpPr/>
            <p:nvPr/>
          </p:nvSpPr>
          <p:spPr>
            <a:xfrm>
              <a:off x="7275137" y="2644775"/>
              <a:ext cx="114838" cy="6624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0863F5A-C361-BE1E-0011-46BF31B92374}"/>
              </a:ext>
            </a:extLst>
          </p:cNvPr>
          <p:cNvSpPr txBox="1"/>
          <p:nvPr/>
        </p:nvSpPr>
        <p:spPr>
          <a:xfrm>
            <a:off x="5369128" y="3866486"/>
            <a:ext cx="4194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BRANDED CONTENT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15AD85-E58F-E65B-67EC-1374011168CC}"/>
              </a:ext>
            </a:extLst>
          </p:cNvPr>
          <p:cNvSpPr txBox="1"/>
          <p:nvPr/>
        </p:nvSpPr>
        <p:spPr>
          <a:xfrm>
            <a:off x="5369128" y="4198188"/>
            <a:ext cx="4417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u="sng" dirty="0">
                <a:solidFill>
                  <a:prstClr val="black"/>
                </a:solidFill>
                <a:latin typeface="Montserrat" pitchFamily="2" charset="0"/>
              </a:rPr>
              <a:t>Fonte</a:t>
            </a:r>
            <a:r>
              <a:rPr lang="it-IT" sz="900" dirty="0">
                <a:solidFill>
                  <a:prstClr val="black"/>
                </a:solidFill>
                <a:latin typeface="Montserrat" pitchFamily="2" charset="0"/>
              </a:rPr>
              <a:t>: stime UNA su base dati OBE – Osservatorio </a:t>
            </a:r>
            <a:r>
              <a:rPr lang="it-IT" sz="900" dirty="0" err="1">
                <a:solidFill>
                  <a:prstClr val="black"/>
                </a:solidFill>
                <a:latin typeface="Montserrat" pitchFamily="2" charset="0"/>
              </a:rPr>
              <a:t>Branded</a:t>
            </a:r>
            <a:r>
              <a:rPr lang="it-IT" sz="900" dirty="0">
                <a:solidFill>
                  <a:prstClr val="black"/>
                </a:solidFill>
                <a:latin typeface="Montserrat" pitchFamily="2" charset="0"/>
              </a:rPr>
              <a:t> Entertainment</a:t>
            </a:r>
            <a:endParaRPr lang="it-IT" sz="9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E7B5EA-A41D-78D5-7F62-FF64E907426C}"/>
              </a:ext>
            </a:extLst>
          </p:cNvPr>
          <p:cNvSpPr txBox="1"/>
          <p:nvPr/>
        </p:nvSpPr>
        <p:spPr>
          <a:xfrm>
            <a:off x="3580744" y="3995417"/>
            <a:ext cx="1183650" cy="3576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chemeClr val="accent2"/>
                </a:solidFill>
                <a:latin typeface="Montserrat" pitchFamily="2" charset="77"/>
              </a:rPr>
              <a:t>17,2%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5D67389-0526-880A-B471-9815C1094450}"/>
              </a:ext>
            </a:extLst>
          </p:cNvPr>
          <p:cNvGrpSpPr/>
          <p:nvPr/>
        </p:nvGrpSpPr>
        <p:grpSpPr>
          <a:xfrm>
            <a:off x="4837986" y="4774819"/>
            <a:ext cx="645980" cy="693416"/>
            <a:chOff x="6743995" y="2613814"/>
            <a:chExt cx="645980" cy="693416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4810C37-6F08-946A-477D-F8E7A4D9C1F2}"/>
                </a:ext>
              </a:extLst>
            </p:cNvPr>
            <p:cNvSpPr/>
            <p:nvPr/>
          </p:nvSpPr>
          <p:spPr>
            <a:xfrm>
              <a:off x="6743995" y="2613814"/>
              <a:ext cx="531142" cy="693416"/>
            </a:xfrm>
            <a:custGeom>
              <a:avLst/>
              <a:gdLst>
                <a:gd name="connsiteX0" fmla="*/ 346708 w 531142"/>
                <a:gd name="connsiteY0" fmla="*/ 0 h 693416"/>
                <a:gd name="connsiteX1" fmla="*/ 481663 w 531142"/>
                <a:gd name="connsiteY1" fmla="*/ 27246 h 693416"/>
                <a:gd name="connsiteX2" fmla="*/ 531142 w 531142"/>
                <a:gd name="connsiteY2" fmla="*/ 54102 h 693416"/>
                <a:gd name="connsiteX3" fmla="*/ 531142 w 531142"/>
                <a:gd name="connsiteY3" fmla="*/ 639314 h 693416"/>
                <a:gd name="connsiteX4" fmla="*/ 481663 w 531142"/>
                <a:gd name="connsiteY4" fmla="*/ 666170 h 693416"/>
                <a:gd name="connsiteX5" fmla="*/ 346708 w 531142"/>
                <a:gd name="connsiteY5" fmla="*/ 693416 h 693416"/>
                <a:gd name="connsiteX6" fmla="*/ 0 w 531142"/>
                <a:gd name="connsiteY6" fmla="*/ 346708 h 693416"/>
                <a:gd name="connsiteX7" fmla="*/ 346708 w 531142"/>
                <a:gd name="connsiteY7" fmla="*/ 0 h 69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142" h="693416">
                  <a:moveTo>
                    <a:pt x="346708" y="0"/>
                  </a:moveTo>
                  <a:cubicBezTo>
                    <a:pt x="394578" y="0"/>
                    <a:pt x="440183" y="9702"/>
                    <a:pt x="481663" y="27246"/>
                  </a:cubicBezTo>
                  <a:lnTo>
                    <a:pt x="531142" y="54102"/>
                  </a:lnTo>
                  <a:lnTo>
                    <a:pt x="531142" y="639314"/>
                  </a:lnTo>
                  <a:lnTo>
                    <a:pt x="481663" y="666170"/>
                  </a:lnTo>
                  <a:cubicBezTo>
                    <a:pt x="440183" y="683715"/>
                    <a:pt x="394578" y="693416"/>
                    <a:pt x="346708" y="693416"/>
                  </a:cubicBezTo>
                  <a:cubicBezTo>
                    <a:pt x="155226" y="693416"/>
                    <a:pt x="0" y="538190"/>
                    <a:pt x="0" y="346708"/>
                  </a:cubicBezTo>
                  <a:cubicBezTo>
                    <a:pt x="0" y="155226"/>
                    <a:pt x="155226" y="0"/>
                    <a:pt x="346708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B138589-60FC-7C0F-9001-2BDBA98F4B23}"/>
                </a:ext>
              </a:extLst>
            </p:cNvPr>
            <p:cNvSpPr/>
            <p:nvPr/>
          </p:nvSpPr>
          <p:spPr>
            <a:xfrm>
              <a:off x="7275137" y="2644775"/>
              <a:ext cx="114838" cy="6624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1B853F1-122A-2C45-8240-7266758B4A44}"/>
              </a:ext>
            </a:extLst>
          </p:cNvPr>
          <p:cNvSpPr txBox="1"/>
          <p:nvPr/>
        </p:nvSpPr>
        <p:spPr>
          <a:xfrm>
            <a:off x="5369128" y="4836833"/>
            <a:ext cx="4194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INFLUENCER MARKETING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95628DB-8D6C-6F5D-83E1-9D159570FFD1}"/>
              </a:ext>
            </a:extLst>
          </p:cNvPr>
          <p:cNvSpPr txBox="1"/>
          <p:nvPr/>
        </p:nvSpPr>
        <p:spPr>
          <a:xfrm>
            <a:off x="5369128" y="5168535"/>
            <a:ext cx="441716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u="sng" dirty="0">
                <a:solidFill>
                  <a:prstClr val="black"/>
                </a:solidFill>
                <a:latin typeface="Montserrat" pitchFamily="2" charset="0"/>
              </a:rPr>
              <a:t>Fonte</a:t>
            </a:r>
            <a:r>
              <a:rPr lang="it-IT" sz="900" dirty="0">
                <a:solidFill>
                  <a:prstClr val="black"/>
                </a:solidFill>
                <a:latin typeface="Montserrat" pitchFamily="2" charset="0"/>
              </a:rPr>
              <a:t>: Stime Una Media Hub </a:t>
            </a:r>
            <a:endParaRPr lang="it-IT" sz="9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80A35C3-B97D-0D4B-6D2F-82CF3D8D617C}"/>
              </a:ext>
            </a:extLst>
          </p:cNvPr>
          <p:cNvSpPr txBox="1"/>
          <p:nvPr/>
        </p:nvSpPr>
        <p:spPr>
          <a:xfrm>
            <a:off x="3580744" y="4965764"/>
            <a:ext cx="1183650" cy="3576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chemeClr val="accent2"/>
                </a:solidFill>
                <a:latin typeface="Montserrat" pitchFamily="2" charset="77"/>
              </a:rPr>
              <a:t>10,6%</a:t>
            </a:r>
          </a:p>
        </p:txBody>
      </p:sp>
      <p:pic>
        <p:nvPicPr>
          <p:cNvPr id="41" name="Picture 10" descr="Brand">
            <a:extLst>
              <a:ext uri="{FF2B5EF4-FFF2-40B4-BE49-F238E27FC236}">
                <a16:creationId xmlns:a16="http://schemas.microsoft.com/office/drawing/2014/main" id="{6FAAC483-F93C-5CB2-80D1-8D82B5620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775" y="3948926"/>
            <a:ext cx="397700" cy="39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Influencer - Free people icons">
            <a:extLst>
              <a:ext uri="{FF2B5EF4-FFF2-40B4-BE49-F238E27FC236}">
                <a16:creationId xmlns:a16="http://schemas.microsoft.com/office/drawing/2014/main" id="{6094D53C-F3AE-6C74-1E8A-B97441C68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143" y="4892441"/>
            <a:ext cx="386666" cy="41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3927229-77EF-8CB3-CD3F-C9EACA2FBEF5}"/>
              </a:ext>
            </a:extLst>
          </p:cNvPr>
          <p:cNvSpPr txBox="1"/>
          <p:nvPr/>
        </p:nvSpPr>
        <p:spPr>
          <a:xfrm rot="16200000">
            <a:off x="1913216" y="3517106"/>
            <a:ext cx="3649268" cy="25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50" dirty="0">
                <a:solidFill>
                  <a:prstClr val="black"/>
                </a:solidFill>
                <a:latin typeface="Montserrat" pitchFamily="2" charset="0"/>
              </a:rPr>
              <a:t>share sul totale </a:t>
            </a:r>
            <a:r>
              <a:rPr lang="it-IT" sz="1050" dirty="0" err="1">
                <a:solidFill>
                  <a:prstClr val="black"/>
                </a:solidFill>
                <a:latin typeface="Montserrat" pitchFamily="2" charset="0"/>
              </a:rPr>
              <a:t>experiential</a:t>
            </a:r>
            <a:r>
              <a:rPr lang="it-IT" sz="1050" dirty="0">
                <a:solidFill>
                  <a:prstClr val="black"/>
                </a:solidFill>
                <a:latin typeface="Montserrat" pitchFamily="2" charset="0"/>
              </a:rPr>
              <a:t> market</a:t>
            </a:r>
            <a:endParaRPr lang="it-IT" sz="105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1B75DBD-FEDD-6A1B-2A18-F963557C65BC}"/>
              </a:ext>
            </a:extLst>
          </p:cNvPr>
          <p:cNvSpPr txBox="1"/>
          <p:nvPr/>
        </p:nvSpPr>
        <p:spPr>
          <a:xfrm>
            <a:off x="9540059" y="1941386"/>
            <a:ext cx="829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+10%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71A7B7-A841-11D1-4E24-26E9AE0E1989}"/>
              </a:ext>
            </a:extLst>
          </p:cNvPr>
          <p:cNvSpPr txBox="1"/>
          <p:nvPr/>
        </p:nvSpPr>
        <p:spPr>
          <a:xfrm>
            <a:off x="9395727" y="1571902"/>
            <a:ext cx="1118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var. 23</a:t>
            </a:r>
            <a:endParaRPr kumimoji="0" lang="it-IT" sz="10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E47D473-72EC-1D6E-C011-22884E69EBFB}"/>
              </a:ext>
            </a:extLst>
          </p:cNvPr>
          <p:cNvSpPr txBox="1"/>
          <p:nvPr/>
        </p:nvSpPr>
        <p:spPr>
          <a:xfrm>
            <a:off x="9540059" y="2888143"/>
            <a:ext cx="829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+13%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9B57779-1277-D9CE-4F9F-5B1E90EBB230}"/>
              </a:ext>
            </a:extLst>
          </p:cNvPr>
          <p:cNvSpPr txBox="1"/>
          <p:nvPr/>
        </p:nvSpPr>
        <p:spPr>
          <a:xfrm>
            <a:off x="9540059" y="3812721"/>
            <a:ext cx="829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+8%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CC1C740-DB42-D144-F86F-66F29401B9F6}"/>
              </a:ext>
            </a:extLst>
          </p:cNvPr>
          <p:cNvSpPr txBox="1"/>
          <p:nvPr/>
        </p:nvSpPr>
        <p:spPr>
          <a:xfrm>
            <a:off x="9540059" y="4805780"/>
            <a:ext cx="829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+10%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pic>
        <p:nvPicPr>
          <p:cNvPr id="2" name="Immagine 5">
            <a:extLst>
              <a:ext uri="{FF2B5EF4-FFF2-40B4-BE49-F238E27FC236}">
                <a16:creationId xmlns:a16="http://schemas.microsoft.com/office/drawing/2014/main" id="{7A39FA9C-E349-A431-5E1D-BA37B92955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3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22" grpId="0"/>
      <p:bldP spid="23" grpId="0"/>
      <p:bldP spid="24" grpId="0"/>
      <p:bldP spid="30" grpId="0"/>
      <p:bldP spid="31" grpId="0"/>
      <p:bldP spid="32" grpId="0"/>
      <p:bldP spid="37" grpId="0"/>
      <p:bldP spid="38" grpId="0"/>
      <p:bldP spid="39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247508" y="276070"/>
            <a:ext cx="10402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Il </a:t>
            </a:r>
            <a:r>
              <a:rPr lang="it-IT" sz="2800" b="1" dirty="0">
                <a:solidFill>
                  <a:schemeClr val="accent4"/>
                </a:solidFill>
                <a:latin typeface="Montserrat" pitchFamily="2" charset="77"/>
              </a:rPr>
              <a:t>Mercato della Comunicazione:</a:t>
            </a: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 la vista totale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96B55-E4C0-EC44-92A6-4966116980E4}"/>
              </a:ext>
            </a:extLst>
          </p:cNvPr>
          <p:cNvSpPr txBox="1"/>
          <p:nvPr/>
        </p:nvSpPr>
        <p:spPr>
          <a:xfrm>
            <a:off x="465874" y="6234555"/>
            <a:ext cx="4294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Fonte: UNA Media Hub su dati Nielsen + stime UNA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539" y="0"/>
            <a:ext cx="1759607" cy="6858000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170897-3435-1B54-253C-EEEDD08FAEE1}"/>
              </a:ext>
            </a:extLst>
          </p:cNvPr>
          <p:cNvGraphicFramePr/>
          <p:nvPr/>
        </p:nvGraphicFramePr>
        <p:xfrm>
          <a:off x="2327718" y="2265475"/>
          <a:ext cx="6527700" cy="3839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D845AE6-C3DF-89FD-74FE-C814847DAA8F}"/>
              </a:ext>
            </a:extLst>
          </p:cNvPr>
          <p:cNvSpPr txBox="1"/>
          <p:nvPr/>
        </p:nvSpPr>
        <p:spPr>
          <a:xfrm>
            <a:off x="2865460" y="1838725"/>
            <a:ext cx="5323495" cy="6833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dirty="0">
                <a:solidFill>
                  <a:prstClr val="black"/>
                </a:solidFill>
                <a:latin typeface="Montserrat" pitchFamily="2" charset="77"/>
              </a:rPr>
              <a:t>14,7 </a:t>
            </a:r>
            <a:r>
              <a:rPr lang="it-IT" sz="2000" b="1" dirty="0">
                <a:solidFill>
                  <a:prstClr val="black"/>
                </a:solidFill>
                <a:latin typeface="Montserrat" pitchFamily="2" charset="77"/>
              </a:rPr>
              <a:t>miliardi €</a:t>
            </a:r>
            <a:endParaRPr lang="it-IT" sz="3600" b="1" dirty="0">
              <a:solidFill>
                <a:prstClr val="black"/>
              </a:solidFill>
              <a:latin typeface="Montserra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F3AB76-7646-C1AB-F25B-8713C7163FF2}"/>
              </a:ext>
            </a:extLst>
          </p:cNvPr>
          <p:cNvSpPr txBox="1"/>
          <p:nvPr/>
        </p:nvSpPr>
        <p:spPr>
          <a:xfrm>
            <a:off x="4435145" y="1515945"/>
            <a:ext cx="2184124" cy="3869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dirty="0">
                <a:solidFill>
                  <a:prstClr val="black"/>
                </a:solidFill>
                <a:latin typeface="Montserrat" pitchFamily="2" charset="77"/>
              </a:rPr>
              <a:t>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DAF852-FF20-4B93-1712-74B27A2BC328}"/>
              </a:ext>
            </a:extLst>
          </p:cNvPr>
          <p:cNvSpPr txBox="1"/>
          <p:nvPr/>
        </p:nvSpPr>
        <p:spPr>
          <a:xfrm>
            <a:off x="6424974" y="4042734"/>
            <a:ext cx="1138240" cy="315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Montserrat ExtraBold" panose="00000900000000000000" pitchFamily="2" charset="0"/>
              </a:rPr>
              <a:t>28,7%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630FA-B910-D14C-2DCD-7425B8F1CE77}"/>
              </a:ext>
            </a:extLst>
          </p:cNvPr>
          <p:cNvSpPr txBox="1"/>
          <p:nvPr/>
        </p:nvSpPr>
        <p:spPr>
          <a:xfrm>
            <a:off x="3683437" y="4096191"/>
            <a:ext cx="1138240" cy="315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Montserrat ExtraBold" panose="00000900000000000000" pitchFamily="2" charset="0"/>
              </a:rPr>
              <a:t>71,3%</a:t>
            </a:r>
          </a:p>
        </p:txBody>
      </p:sp>
      <p:sp>
        <p:nvSpPr>
          <p:cNvPr id="9" name="CasellaDiTesto 6">
            <a:extLst>
              <a:ext uri="{FF2B5EF4-FFF2-40B4-BE49-F238E27FC236}">
                <a16:creationId xmlns:a16="http://schemas.microsoft.com/office/drawing/2014/main" id="{BFEBDBEC-A4A6-FDF5-19C6-A00178E49FA0}"/>
              </a:ext>
            </a:extLst>
          </p:cNvPr>
          <p:cNvSpPr txBox="1"/>
          <p:nvPr/>
        </p:nvSpPr>
        <p:spPr>
          <a:xfrm>
            <a:off x="1356413" y="3202793"/>
            <a:ext cx="239623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7282F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Mercato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282F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Adv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7282F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tradizionale</a:t>
            </a:r>
          </a:p>
          <a:p>
            <a:pPr marL="0" marR="0" lvl="0" indent="0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200" b="1" dirty="0">
              <a:solidFill>
                <a:srgbClr val="7030A0"/>
              </a:solidFill>
              <a:latin typeface="Montserrat" pitchFamily="2" charset="77"/>
            </a:endParaRPr>
          </a:p>
          <a:p>
            <a:pPr marL="0" marR="0" lvl="0" indent="0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>
                <a:solidFill>
                  <a:srgbClr val="7282F9"/>
                </a:solidFill>
                <a:latin typeface="Montserrat" pitchFamily="2" charset="77"/>
              </a:rPr>
              <a:t>10,5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miliardi €</a:t>
            </a:r>
          </a:p>
          <a:p>
            <a:pPr marL="0" marR="0" lvl="0" indent="0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prstClr val="black"/>
                </a:solidFill>
                <a:latin typeface="Montserrat" pitchFamily="2" charset="77"/>
              </a:rPr>
              <a:t>(+5,8% vs 2023)</a:t>
            </a:r>
            <a:endParaRPr kumimoji="0" lang="it-IT" sz="16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0" name="CasellaDiTesto 6">
            <a:extLst>
              <a:ext uri="{FF2B5EF4-FFF2-40B4-BE49-F238E27FC236}">
                <a16:creationId xmlns:a16="http://schemas.microsoft.com/office/drawing/2014/main" id="{1501BD65-FDF6-C431-887B-9377D57D8964}"/>
              </a:ext>
            </a:extLst>
          </p:cNvPr>
          <p:cNvSpPr txBox="1"/>
          <p:nvPr/>
        </p:nvSpPr>
        <p:spPr>
          <a:xfrm>
            <a:off x="7764940" y="3023888"/>
            <a:ext cx="223107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Experiential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Market</a:t>
            </a:r>
          </a:p>
          <a:p>
            <a:pPr marL="0" marR="0" lvl="0" indent="0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200" b="1" dirty="0">
              <a:solidFill>
                <a:srgbClr val="7030A0"/>
              </a:solidFill>
              <a:latin typeface="Montserrat" pitchFamily="2" charset="77"/>
            </a:endParaRPr>
          </a:p>
          <a:p>
            <a:pPr marL="0" marR="0" lvl="0" indent="0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4,2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miliardi €</a:t>
            </a:r>
          </a:p>
          <a:p>
            <a:pPr marL="0" marR="0" lvl="0" indent="0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prstClr val="black"/>
                </a:solidFill>
                <a:latin typeface="Montserrat" pitchFamily="2" charset="77"/>
              </a:rPr>
              <a:t>(+10,3% vs 2023)</a:t>
            </a:r>
            <a:endParaRPr kumimoji="0" lang="it-IT" sz="16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11" name="Immagine 5">
            <a:extLst>
              <a:ext uri="{FF2B5EF4-FFF2-40B4-BE49-F238E27FC236}">
                <a16:creationId xmlns:a16="http://schemas.microsoft.com/office/drawing/2014/main" id="{DAF9ED81-47ED-8138-0E0B-B09243D9A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20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B272D8-3B2C-3355-43F5-9C1E5EEACB09}"/>
              </a:ext>
            </a:extLst>
          </p:cNvPr>
          <p:cNvSpPr/>
          <p:nvPr/>
        </p:nvSpPr>
        <p:spPr>
          <a:xfrm>
            <a:off x="0" y="1"/>
            <a:ext cx="11644243" cy="685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638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sp>
        <p:nvSpPr>
          <p:cNvPr id="8" name="CasellaDiTesto 6">
            <a:extLst>
              <a:ext uri="{FF2B5EF4-FFF2-40B4-BE49-F238E27FC236}">
                <a16:creationId xmlns:a16="http://schemas.microsoft.com/office/drawing/2014/main" id="{79C1ACE8-9525-A496-5454-C9FDE97C27BA}"/>
              </a:ext>
            </a:extLst>
          </p:cNvPr>
          <p:cNvSpPr txBox="1"/>
          <p:nvPr/>
        </p:nvSpPr>
        <p:spPr>
          <a:xfrm>
            <a:off x="2214137" y="2104772"/>
            <a:ext cx="77637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latin typeface="Montserrat" pitchFamily="2" charset="77"/>
              </a:rPr>
              <a:t>2025</a:t>
            </a:r>
          </a:p>
          <a:p>
            <a:pPr algn="ctr"/>
            <a:endParaRPr lang="it-IT" sz="3200" b="1" dirty="0">
              <a:latin typeface="Montserrat" pitchFamily="2" charset="77"/>
            </a:endParaRPr>
          </a:p>
          <a:p>
            <a:pPr algn="ctr"/>
            <a:r>
              <a:rPr lang="it-IT" sz="3200" b="1" dirty="0">
                <a:latin typeface="Montserrat" pitchFamily="2" charset="77"/>
              </a:rPr>
              <a:t>Il nostro primo sguardo: </a:t>
            </a:r>
          </a:p>
          <a:p>
            <a:pPr algn="ctr"/>
            <a:r>
              <a:rPr lang="it-IT" sz="3200" b="1" dirty="0">
                <a:latin typeface="Montserrat" pitchFamily="2" charset="77"/>
              </a:rPr>
              <a:t>tra incertezze e dubbi</a:t>
            </a:r>
          </a:p>
        </p:txBody>
      </p:sp>
    </p:spTree>
    <p:extLst>
      <p:ext uri="{BB962C8B-B14F-4D97-AF65-F5344CB8AC3E}">
        <p14:creationId xmlns:p14="http://schemas.microsoft.com/office/powerpoint/2010/main" val="2160322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3" name="Rectangle 1052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036A1A-6338-F853-2B37-D2779131F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835" y="1234660"/>
            <a:ext cx="3842187" cy="6421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7C6B62-DBC6-77D7-8BB0-B02AB9EF2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43" y="2869725"/>
            <a:ext cx="5085109" cy="3430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085E66-75FF-616E-A8EF-21961726F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343" y="4153118"/>
            <a:ext cx="4778009" cy="4964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60B259-F4C2-0D0B-D2A0-4812BD68D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344" y="849507"/>
            <a:ext cx="5226493" cy="8663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FE0344-E293-801A-3745-AC2F639672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8109" y="5357326"/>
            <a:ext cx="8275782" cy="5351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2AEB9C-0BCF-100F-5925-D266A63920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3672" y="2195889"/>
            <a:ext cx="5194165" cy="6202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C68890-6109-5D2B-8443-DBAF831D68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9306" y="3212816"/>
            <a:ext cx="4045527" cy="162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42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465874" y="469556"/>
            <a:ext cx="9701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schemeClr val="accent4"/>
                </a:solidFill>
                <a:latin typeface="Montserrat" pitchFamily="2" charset="77"/>
              </a:rPr>
              <a:t>Consumi: </a:t>
            </a: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la preoccupazione più forte con effetti sul mercato pubblicitario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96B55-E4C0-EC44-92A6-4966116980E4}"/>
              </a:ext>
            </a:extLst>
          </p:cNvPr>
          <p:cNvSpPr txBox="1"/>
          <p:nvPr/>
        </p:nvSpPr>
        <p:spPr>
          <a:xfrm>
            <a:off x="465874" y="6234555"/>
            <a:ext cx="5281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Fonte: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UNA Media Hub su dati FMI Ottobre 2024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785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BA34B1-A3D7-5000-12C7-2C42E9E2C2F9}"/>
              </a:ext>
            </a:extLst>
          </p:cNvPr>
          <p:cNvSpPr txBox="1"/>
          <p:nvPr/>
        </p:nvSpPr>
        <p:spPr>
          <a:xfrm>
            <a:off x="967845" y="2930225"/>
            <a:ext cx="1931999" cy="3550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rgbClr val="7282F9"/>
                </a:solidFill>
                <a:effectLst/>
                <a:uLnTx/>
                <a:uFillTx/>
                <a:latin typeface="Poppins ExtraBold" panose="00000900000000000000" pitchFamily="2" charset="0"/>
                <a:ea typeface="+mn-ea"/>
                <a:cs typeface="Poppins ExtraBold" panose="00000900000000000000" pitchFamily="2" charset="0"/>
                <a:sym typeface="Arial"/>
              </a:rPr>
              <a:t>PIL</a:t>
            </a: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Poppins ExtraBold" panose="00000900000000000000" pitchFamily="2" charset="0"/>
                <a:ea typeface="+mn-ea"/>
                <a:cs typeface="Poppins ExtraBold" panose="00000900000000000000" pitchFamily="2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</a:rPr>
              <a:t>var%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A2756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C98151-BF28-3B17-BABF-8D6805981A2B}"/>
              </a:ext>
            </a:extLst>
          </p:cNvPr>
          <p:cNvSpPr txBox="1"/>
          <p:nvPr/>
        </p:nvSpPr>
        <p:spPr>
          <a:xfrm>
            <a:off x="3441503" y="2930225"/>
            <a:ext cx="1724785" cy="3506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7282F9"/>
                </a:solidFill>
                <a:effectLst/>
                <a:uLnTx/>
                <a:uFillTx/>
                <a:latin typeface="Poppins ExtraBold" panose="00000900000000000000" pitchFamily="2" charset="0"/>
                <a:ea typeface="+mn-ea"/>
                <a:cs typeface="Poppins ExtraBold" panose="00000900000000000000" pitchFamily="2" charset="0"/>
                <a:sym typeface="Arial"/>
              </a:rPr>
              <a:t>Inflazione</a:t>
            </a: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Poppins ExtraBold" panose="00000900000000000000" pitchFamily="2" charset="0"/>
                <a:ea typeface="+mn-ea"/>
                <a:cs typeface="Poppins ExtraBold" panose="00000900000000000000" pitchFamily="2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</a:rPr>
              <a:t>rate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A2756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A25994-2C3C-9DF1-217D-309F17961D62}"/>
              </a:ext>
            </a:extLst>
          </p:cNvPr>
          <p:cNvSpPr txBox="1"/>
          <p:nvPr/>
        </p:nvSpPr>
        <p:spPr>
          <a:xfrm>
            <a:off x="5967616" y="2864331"/>
            <a:ext cx="2565678" cy="3120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7282F9"/>
                </a:solidFill>
                <a:effectLst/>
                <a:uLnTx/>
                <a:uFillTx/>
                <a:latin typeface="Poppins ExtraBold" panose="00000900000000000000" pitchFamily="2" charset="0"/>
                <a:ea typeface="+mn-ea"/>
                <a:cs typeface="Poppins ExtraBold" panose="00000900000000000000" pitchFamily="2" charset="0"/>
                <a:sym typeface="Arial"/>
              </a:rPr>
              <a:t>Consumi</a:t>
            </a: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rgbClr val="0A2756"/>
              </a:solidFill>
              <a:effectLst/>
              <a:uLnTx/>
              <a:uFillTx/>
              <a:latin typeface="Poppins ExtraBold" panose="00000900000000000000" pitchFamily="2" charset="0"/>
              <a:ea typeface="+mn-ea"/>
              <a:cs typeface="Poppins ExtraBold" panose="000009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</a:rPr>
              <a:t>var%</a:t>
            </a:r>
          </a:p>
        </p:txBody>
      </p:sp>
      <p:pic>
        <p:nvPicPr>
          <p:cNvPr id="9" name="Graphic 88">
            <a:extLst>
              <a:ext uri="{FF2B5EF4-FFF2-40B4-BE49-F238E27FC236}">
                <a16:creationId xmlns:a16="http://schemas.microsoft.com/office/drawing/2014/main" id="{40ECF8F8-F287-D339-96AC-3218AC0FE4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455" y="2930225"/>
            <a:ext cx="492369" cy="4923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51391B-156E-3F9F-3C84-62CBFF31DEE3}"/>
              </a:ext>
            </a:extLst>
          </p:cNvPr>
          <p:cNvSpPr txBox="1"/>
          <p:nvPr/>
        </p:nvSpPr>
        <p:spPr>
          <a:xfrm>
            <a:off x="967845" y="3676172"/>
            <a:ext cx="1525738" cy="5378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 ExtraBold" panose="00000900000000000000" pitchFamily="2" charset="0"/>
                <a:ea typeface="+mn-ea"/>
                <a:cs typeface="Poppins ExtraBold" panose="00000900000000000000" pitchFamily="2" charset="0"/>
                <a:sym typeface="Arial"/>
              </a:rPr>
              <a:t>+0,8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 ExtraBold" panose="00000900000000000000" pitchFamily="2" charset="0"/>
                <a:ea typeface="+mn-ea"/>
                <a:cs typeface="Poppins ExtraBold" panose="00000900000000000000" pitchFamily="2" charset="0"/>
                <a:sym typeface="Arial"/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3388D3-82EF-7CC2-5183-F12C0FC883E8}"/>
              </a:ext>
            </a:extLst>
          </p:cNvPr>
          <p:cNvSpPr txBox="1"/>
          <p:nvPr/>
        </p:nvSpPr>
        <p:spPr>
          <a:xfrm>
            <a:off x="967845" y="4251909"/>
            <a:ext cx="1931999" cy="3550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</a:rPr>
              <a:t>vs </a:t>
            </a:r>
            <a:r>
              <a:rPr kumimoji="0" lang="en-AU" sz="1100" b="0" i="0" u="none" strike="noStrike" kern="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  <a:sym typeface="Arial"/>
              </a:rPr>
              <a:t>+0,7% </a:t>
            </a:r>
            <a:r>
              <a:rPr kumimoji="0" lang="en-AU" sz="1100" b="0" i="0" u="none" strike="noStrike" kern="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</a:rPr>
              <a:t>of 2024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A2756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A5DE44-1F78-17BF-5D70-D2EC128530CB}"/>
              </a:ext>
            </a:extLst>
          </p:cNvPr>
          <p:cNvSpPr txBox="1"/>
          <p:nvPr/>
        </p:nvSpPr>
        <p:spPr>
          <a:xfrm>
            <a:off x="3419423" y="3676172"/>
            <a:ext cx="1525738" cy="5378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 ExtraBold" panose="00000900000000000000" pitchFamily="2" charset="0"/>
                <a:ea typeface="+mn-ea"/>
                <a:cs typeface="Poppins ExtraBold" panose="00000900000000000000" pitchFamily="2" charset="0"/>
                <a:sym typeface="Arial"/>
              </a:rPr>
              <a:t>2,1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 ExtraBold" panose="00000900000000000000" pitchFamily="2" charset="0"/>
                <a:ea typeface="+mn-ea"/>
                <a:cs typeface="Poppins ExtraBold" panose="00000900000000000000" pitchFamily="2" charset="0"/>
                <a:sym typeface="Arial"/>
              </a:rPr>
              <a:t>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926E88-E5DF-D3F6-B6FC-C2CCF2E19D62}"/>
              </a:ext>
            </a:extLst>
          </p:cNvPr>
          <p:cNvSpPr txBox="1"/>
          <p:nvPr/>
        </p:nvSpPr>
        <p:spPr>
          <a:xfrm>
            <a:off x="3419423" y="4251909"/>
            <a:ext cx="1931999" cy="3550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</a:rPr>
              <a:t>vs </a:t>
            </a:r>
            <a:r>
              <a:rPr kumimoji="0" lang="en-AU" sz="1100" b="0" i="0" u="none" strike="noStrike" kern="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  <a:sym typeface="Arial"/>
              </a:rPr>
              <a:t>1,3%</a:t>
            </a:r>
            <a:r>
              <a:rPr kumimoji="0" lang="en-AU" sz="1100" b="0" i="0" u="none" strike="noStrike" kern="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</a:rPr>
              <a:t> of 2024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A2756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6B266E-1A7F-EEFA-DADD-92CD69A2746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6194" y="2895570"/>
            <a:ext cx="576577" cy="4973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B157A18-B09B-9BDD-3C10-7B705526917B}"/>
              </a:ext>
            </a:extLst>
          </p:cNvPr>
          <p:cNvSpPr txBox="1"/>
          <p:nvPr/>
        </p:nvSpPr>
        <p:spPr>
          <a:xfrm>
            <a:off x="5985346" y="3676172"/>
            <a:ext cx="1525738" cy="5378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 ExtraBold" panose="00000900000000000000" pitchFamily="2" charset="0"/>
                <a:ea typeface="+mn-ea"/>
                <a:cs typeface="Poppins ExtraBold" panose="00000900000000000000" pitchFamily="2" charset="0"/>
                <a:sym typeface="Arial"/>
              </a:rPr>
              <a:t>+1,0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 ExtraBold" panose="00000900000000000000" pitchFamily="2" charset="0"/>
                <a:ea typeface="+mn-ea"/>
                <a:cs typeface="Poppins ExtraBold" panose="00000900000000000000" pitchFamily="2" charset="0"/>
                <a:sym typeface="Arial"/>
              </a:rPr>
              <a:t>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0E3DDD-0CD2-9DC4-83D0-1241927C8BFD}"/>
              </a:ext>
            </a:extLst>
          </p:cNvPr>
          <p:cNvSpPr txBox="1"/>
          <p:nvPr/>
        </p:nvSpPr>
        <p:spPr>
          <a:xfrm>
            <a:off x="5985346" y="4251909"/>
            <a:ext cx="1931999" cy="3550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</a:rPr>
              <a:t>vs </a:t>
            </a:r>
            <a:r>
              <a:rPr kumimoji="0" lang="en-AU" sz="1100" b="0" i="0" u="none" strike="noStrike" kern="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  <a:sym typeface="Arial"/>
              </a:rPr>
              <a:t>+0,5% </a:t>
            </a:r>
            <a:r>
              <a:rPr kumimoji="0" lang="en-AU" sz="1100" b="0" i="0" u="none" strike="noStrike" kern="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</a:rPr>
              <a:t>of 2024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A2756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  <a:sym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512CCB-83A0-7C43-45A8-B4FC970AE1F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0793" y="2786592"/>
            <a:ext cx="713771" cy="5887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F9264BA-DC54-1B29-C038-291803D35FBC}"/>
              </a:ext>
            </a:extLst>
          </p:cNvPr>
          <p:cNvSpPr txBox="1"/>
          <p:nvPr/>
        </p:nvSpPr>
        <p:spPr>
          <a:xfrm>
            <a:off x="8404875" y="2891740"/>
            <a:ext cx="2565678" cy="3120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7282F9"/>
                </a:solidFill>
                <a:effectLst/>
                <a:uLnTx/>
                <a:uFillTx/>
                <a:latin typeface="Poppins ExtraBold" panose="00000900000000000000" pitchFamily="2" charset="0"/>
                <a:ea typeface="+mn-ea"/>
                <a:cs typeface="Poppins ExtraBold" panose="00000900000000000000" pitchFamily="2" charset="0"/>
                <a:sym typeface="Arial"/>
              </a:rPr>
              <a:t>Disoccupazione</a:t>
            </a: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rgbClr val="0A2756"/>
              </a:solidFill>
              <a:effectLst/>
              <a:uLnTx/>
              <a:uFillTx/>
              <a:latin typeface="Poppins ExtraBold" panose="00000900000000000000" pitchFamily="2" charset="0"/>
              <a:ea typeface="+mn-ea"/>
              <a:cs typeface="Poppins ExtraBold" panose="000009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</a:rPr>
              <a:t>rate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343571-FBBE-97C5-BB24-EED4E63CBD85}"/>
              </a:ext>
            </a:extLst>
          </p:cNvPr>
          <p:cNvSpPr txBox="1"/>
          <p:nvPr/>
        </p:nvSpPr>
        <p:spPr>
          <a:xfrm>
            <a:off x="8404875" y="3676170"/>
            <a:ext cx="1525738" cy="5378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 ExtraBold" panose="00000900000000000000" pitchFamily="2" charset="0"/>
                <a:ea typeface="+mn-ea"/>
                <a:cs typeface="Poppins ExtraBold" panose="00000900000000000000" pitchFamily="2" charset="0"/>
                <a:sym typeface="Arial"/>
              </a:rPr>
              <a:t>7,2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 ExtraBold" panose="00000900000000000000" pitchFamily="2" charset="0"/>
                <a:ea typeface="+mn-ea"/>
                <a:cs typeface="Poppins ExtraBold" panose="00000900000000000000" pitchFamily="2" charset="0"/>
                <a:sym typeface="Arial"/>
              </a:rPr>
              <a:t>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EDBA34-E37C-419B-098B-11AFAD942C66}"/>
              </a:ext>
            </a:extLst>
          </p:cNvPr>
          <p:cNvSpPr txBox="1"/>
          <p:nvPr/>
        </p:nvSpPr>
        <p:spPr>
          <a:xfrm>
            <a:off x="8404875" y="4251907"/>
            <a:ext cx="1931999" cy="3550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</a:rPr>
              <a:t>vs </a:t>
            </a:r>
            <a:r>
              <a:rPr kumimoji="0" lang="en-AU" sz="1100" b="0" i="0" u="none" strike="noStrike" kern="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  <a:sym typeface="Arial"/>
              </a:rPr>
              <a:t>7,0%</a:t>
            </a:r>
            <a:r>
              <a:rPr kumimoji="0" lang="en-AU" sz="1100" b="0" i="0" u="none" strike="noStrike" kern="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</a:rPr>
              <a:t> of 2024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A2756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  <a:sym typeface="Arial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CBBAC0F-391C-43E4-E0A7-22F14F4AE1C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9936" y="2829872"/>
            <a:ext cx="492368" cy="590841"/>
          </a:xfrm>
          <a:prstGeom prst="rect">
            <a:avLst/>
          </a:prstGeom>
        </p:spPr>
      </p:pic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26B1E250-B195-5C74-AF40-80C69A849E1E}"/>
              </a:ext>
            </a:extLst>
          </p:cNvPr>
          <p:cNvSpPr/>
          <p:nvPr/>
        </p:nvSpPr>
        <p:spPr>
          <a:xfrm rot="16200000">
            <a:off x="213256" y="2596253"/>
            <a:ext cx="2238575" cy="2159838"/>
          </a:xfrm>
          <a:prstGeom prst="round2SameRect">
            <a:avLst/>
          </a:prstGeom>
          <a:noFill/>
          <a:ln w="19050">
            <a:solidFill>
              <a:srgbClr val="7282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A2756"/>
              </a:solidFill>
              <a:effectLst/>
              <a:uLnTx/>
              <a:uFillTx/>
              <a:latin typeface="Poppins Regular"/>
              <a:ea typeface="+mn-ea"/>
              <a:cs typeface="+mn-cs"/>
            </a:endParaRPr>
          </a:p>
        </p:txBody>
      </p:sp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id="{F9C9FACF-A23F-E64C-C8DB-5E65EAF82792}"/>
              </a:ext>
            </a:extLst>
          </p:cNvPr>
          <p:cNvSpPr/>
          <p:nvPr/>
        </p:nvSpPr>
        <p:spPr>
          <a:xfrm rot="5400000">
            <a:off x="8102426" y="2203576"/>
            <a:ext cx="2238575" cy="2945191"/>
          </a:xfrm>
          <a:prstGeom prst="round2SameRect">
            <a:avLst/>
          </a:prstGeom>
          <a:noFill/>
          <a:ln w="19050">
            <a:solidFill>
              <a:srgbClr val="7282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A2756"/>
              </a:solidFill>
              <a:effectLst/>
              <a:uLnTx/>
              <a:uFillTx/>
              <a:latin typeface="Poppins Regular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A94BFC8-A8FD-FF85-28A5-519FE215ABBC}"/>
              </a:ext>
            </a:extLst>
          </p:cNvPr>
          <p:cNvSpPr/>
          <p:nvPr/>
        </p:nvSpPr>
        <p:spPr>
          <a:xfrm>
            <a:off x="2504710" y="2556884"/>
            <a:ext cx="2536623" cy="2238575"/>
          </a:xfrm>
          <a:prstGeom prst="rect">
            <a:avLst/>
          </a:prstGeom>
          <a:noFill/>
          <a:ln w="19050">
            <a:solidFill>
              <a:srgbClr val="7282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A2756"/>
              </a:solidFill>
              <a:effectLst/>
              <a:uLnTx/>
              <a:uFillTx/>
              <a:latin typeface="Poppins Regular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4F03A8-F9F9-5095-05E2-839223C3F802}"/>
              </a:ext>
            </a:extLst>
          </p:cNvPr>
          <p:cNvSpPr/>
          <p:nvPr/>
        </p:nvSpPr>
        <p:spPr>
          <a:xfrm>
            <a:off x="5127094" y="2556884"/>
            <a:ext cx="2536623" cy="2238575"/>
          </a:xfrm>
          <a:prstGeom prst="rect">
            <a:avLst/>
          </a:prstGeom>
          <a:noFill/>
          <a:ln w="19050">
            <a:solidFill>
              <a:srgbClr val="7282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A2756"/>
              </a:solidFill>
              <a:effectLst/>
              <a:uLnTx/>
              <a:uFillTx/>
              <a:latin typeface="Poppins Regular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2C0094-5435-B0CF-79E3-E908A187899A}"/>
              </a:ext>
            </a:extLst>
          </p:cNvPr>
          <p:cNvSpPr txBox="1"/>
          <p:nvPr/>
        </p:nvSpPr>
        <p:spPr>
          <a:xfrm>
            <a:off x="5667560" y="4888201"/>
            <a:ext cx="1931999" cy="3550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</a:rPr>
              <a:t>Confindustria: +0,9%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A2756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9877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64A7B94-80E8-30A1-564E-E2B514BD24AD}"/>
              </a:ext>
            </a:extLst>
          </p:cNvPr>
          <p:cNvCxnSpPr>
            <a:cxnSpLocks/>
          </p:cNvCxnSpPr>
          <p:nvPr/>
        </p:nvCxnSpPr>
        <p:spPr>
          <a:xfrm>
            <a:off x="4291555" y="2612399"/>
            <a:ext cx="10810" cy="248783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B081031-5F80-FF07-17B1-7875D6ABD07B}"/>
              </a:ext>
            </a:extLst>
          </p:cNvPr>
          <p:cNvCxnSpPr>
            <a:cxnSpLocks/>
          </p:cNvCxnSpPr>
          <p:nvPr/>
        </p:nvCxnSpPr>
        <p:spPr>
          <a:xfrm>
            <a:off x="843038" y="2612399"/>
            <a:ext cx="10810" cy="248783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456589" y="331412"/>
            <a:ext cx="1013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La serenità lascia spazio </a:t>
            </a:r>
            <a:r>
              <a:rPr lang="it-IT" sz="2800" b="1" dirty="0">
                <a:solidFill>
                  <a:schemeClr val="accent4"/>
                </a:solidFill>
                <a:latin typeface="Montserrat" pitchFamily="2" charset="77"/>
              </a:rPr>
              <a:t>all’inquietudine</a:t>
            </a: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785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sp>
        <p:nvSpPr>
          <p:cNvPr id="3" name="CasellaDiTesto 7">
            <a:extLst>
              <a:ext uri="{FF2B5EF4-FFF2-40B4-BE49-F238E27FC236}">
                <a16:creationId xmlns:a16="http://schemas.microsoft.com/office/drawing/2014/main" id="{F0D1A4A5-5EE7-4958-1800-1F53D46279FC}"/>
              </a:ext>
            </a:extLst>
          </p:cNvPr>
          <p:cNvSpPr txBox="1"/>
          <p:nvPr/>
        </p:nvSpPr>
        <p:spPr>
          <a:xfrm>
            <a:off x="465874" y="6234555"/>
            <a:ext cx="3911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Fonte: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UNA Media Hub su dati Rapporto Coop 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ACC9A3-965B-1CE7-CDFE-18FEBBBCD787}"/>
              </a:ext>
            </a:extLst>
          </p:cNvPr>
          <p:cNvSpPr txBox="1"/>
          <p:nvPr/>
        </p:nvSpPr>
        <p:spPr>
          <a:xfrm>
            <a:off x="561315" y="1285592"/>
            <a:ext cx="873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Montserrat SemiBold" panose="00000700000000000000" pitchFamily="2" charset="0"/>
              </a:rPr>
              <a:t>Le </a:t>
            </a:r>
            <a:r>
              <a:rPr lang="it-IT" dirty="0">
                <a:latin typeface="Montserrat ExtraBold" panose="00000900000000000000" pitchFamily="2" charset="0"/>
              </a:rPr>
              <a:t>emozioni</a:t>
            </a:r>
            <a:r>
              <a:rPr lang="it-IT" dirty="0">
                <a:latin typeface="Montserrat SemiBold" panose="00000700000000000000" pitchFamily="2" charset="0"/>
              </a:rPr>
              <a:t> legate all’idea di </a:t>
            </a:r>
            <a:r>
              <a:rPr lang="it-IT" dirty="0">
                <a:latin typeface="Montserrat ExtraBold" panose="00000900000000000000" pitchFamily="2" charset="0"/>
              </a:rPr>
              <a:t>FUTURO</a:t>
            </a:r>
            <a:r>
              <a:rPr lang="it-IT" dirty="0">
                <a:latin typeface="Montserrat SemiBold" panose="00000700000000000000" pitchFamily="2" charset="0"/>
              </a:rPr>
              <a:t> e le motivazioni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13B6867-A41D-AE69-A35A-3960C14C824B}"/>
              </a:ext>
            </a:extLst>
          </p:cNvPr>
          <p:cNvSpPr/>
          <p:nvPr/>
        </p:nvSpPr>
        <p:spPr>
          <a:xfrm>
            <a:off x="465874" y="2271878"/>
            <a:ext cx="3262891" cy="311150"/>
          </a:xfrm>
          <a:prstGeom prst="roundRect">
            <a:avLst>
              <a:gd name="adj" fmla="val 50000"/>
            </a:avLst>
          </a:prstGeom>
          <a:solidFill>
            <a:srgbClr val="A7A7A7">
              <a:lumMod val="20000"/>
              <a:lumOff val="80000"/>
            </a:srgbClr>
          </a:solidFill>
          <a:ln w="12700" cap="flat">
            <a:solidFill>
              <a:srgbClr val="A7A7A7">
                <a:lumMod val="20000"/>
                <a:lumOff val="80000"/>
              </a:srgbClr>
            </a:solidFill>
            <a:prstDash val="solid"/>
            <a:miter lim="8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55605BA-FE61-9206-759B-976FF6F1DC6E}"/>
              </a:ext>
            </a:extLst>
          </p:cNvPr>
          <p:cNvSpPr/>
          <p:nvPr/>
        </p:nvSpPr>
        <p:spPr>
          <a:xfrm>
            <a:off x="483980" y="2277298"/>
            <a:ext cx="918044" cy="297007"/>
          </a:xfrm>
          <a:prstGeom prst="roundRect">
            <a:avLst>
              <a:gd name="adj" fmla="val 50000"/>
            </a:avLst>
          </a:prstGeom>
          <a:solidFill>
            <a:srgbClr val="7282F9"/>
          </a:solidFill>
          <a:ln w="12700" cap="flat">
            <a:solidFill>
              <a:srgbClr val="A7A7A7">
                <a:lumMod val="20000"/>
                <a:lumOff val="80000"/>
              </a:srgbClr>
            </a:solidFill>
            <a:prstDash val="solid"/>
            <a:miter lim="8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5877F-D349-CC7A-06DD-4E18F0BF8D06}"/>
              </a:ext>
            </a:extLst>
          </p:cNvPr>
          <p:cNvSpPr txBox="1"/>
          <p:nvPr/>
        </p:nvSpPr>
        <p:spPr>
          <a:xfrm>
            <a:off x="861144" y="2275251"/>
            <a:ext cx="1099127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16%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ExtraBold" panose="000009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29EBFD-2D63-2216-EC11-1FF7880DA07D}"/>
              </a:ext>
            </a:extLst>
          </p:cNvPr>
          <p:cNvSpPr txBox="1"/>
          <p:nvPr/>
        </p:nvSpPr>
        <p:spPr>
          <a:xfrm>
            <a:off x="1607095" y="2275251"/>
            <a:ext cx="212167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Inquietudine</a:t>
            </a:r>
            <a:endParaRPr kumimoji="0" lang="it-IT" sz="14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Montserrat ExtraBold" panose="000009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86C5DC6-43AF-07B6-0C32-57E71A96D5D6}"/>
              </a:ext>
            </a:extLst>
          </p:cNvPr>
          <p:cNvSpPr/>
          <p:nvPr/>
        </p:nvSpPr>
        <p:spPr>
          <a:xfrm>
            <a:off x="3845981" y="2271878"/>
            <a:ext cx="3262891" cy="311150"/>
          </a:xfrm>
          <a:prstGeom prst="roundRect">
            <a:avLst>
              <a:gd name="adj" fmla="val 50000"/>
            </a:avLst>
          </a:prstGeom>
          <a:solidFill>
            <a:srgbClr val="A7A7A7">
              <a:lumMod val="20000"/>
              <a:lumOff val="80000"/>
            </a:srgbClr>
          </a:solidFill>
          <a:ln w="12700" cap="flat">
            <a:solidFill>
              <a:srgbClr val="A7A7A7">
                <a:lumMod val="20000"/>
                <a:lumOff val="80000"/>
              </a:srgbClr>
            </a:solidFill>
            <a:prstDash val="solid"/>
            <a:miter lim="8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F596098-FF83-336B-62F5-8D856F7E7585}"/>
              </a:ext>
            </a:extLst>
          </p:cNvPr>
          <p:cNvSpPr/>
          <p:nvPr/>
        </p:nvSpPr>
        <p:spPr>
          <a:xfrm>
            <a:off x="3864087" y="2277298"/>
            <a:ext cx="818488" cy="297007"/>
          </a:xfrm>
          <a:prstGeom prst="roundRect">
            <a:avLst>
              <a:gd name="adj" fmla="val 50000"/>
            </a:avLst>
          </a:prstGeom>
          <a:solidFill>
            <a:srgbClr val="FF5050"/>
          </a:solidFill>
          <a:ln w="12700" cap="flat">
            <a:solidFill>
              <a:srgbClr val="A7A7A7">
                <a:lumMod val="20000"/>
                <a:lumOff val="80000"/>
              </a:srgbClr>
            </a:solidFill>
            <a:prstDash val="solid"/>
            <a:miter lim="8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B96196-5802-61B6-25B4-F980BA457755}"/>
              </a:ext>
            </a:extLst>
          </p:cNvPr>
          <p:cNvSpPr txBox="1"/>
          <p:nvPr/>
        </p:nvSpPr>
        <p:spPr>
          <a:xfrm>
            <a:off x="4150721" y="2275251"/>
            <a:ext cx="1099127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13%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ExtraBold" panose="000009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D49F5A-7FEC-2F6C-A032-68B5F6788DA1}"/>
              </a:ext>
            </a:extLst>
          </p:cNvPr>
          <p:cNvSpPr txBox="1"/>
          <p:nvPr/>
        </p:nvSpPr>
        <p:spPr>
          <a:xfrm>
            <a:off x="4987202" y="2275251"/>
            <a:ext cx="212167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Fiducia</a:t>
            </a:r>
            <a:endParaRPr kumimoji="0" lang="it-IT" sz="14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Montserrat ExtraBold" panose="000009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E59D827-0F10-6296-8532-0738D69EC7C3}"/>
              </a:ext>
            </a:extLst>
          </p:cNvPr>
          <p:cNvSpPr/>
          <p:nvPr/>
        </p:nvSpPr>
        <p:spPr>
          <a:xfrm>
            <a:off x="7198830" y="2271878"/>
            <a:ext cx="3262891" cy="311150"/>
          </a:xfrm>
          <a:prstGeom prst="roundRect">
            <a:avLst>
              <a:gd name="adj" fmla="val 50000"/>
            </a:avLst>
          </a:prstGeom>
          <a:solidFill>
            <a:srgbClr val="A7A7A7">
              <a:lumMod val="20000"/>
              <a:lumOff val="80000"/>
            </a:srgbClr>
          </a:solidFill>
          <a:ln w="12700" cap="flat">
            <a:solidFill>
              <a:srgbClr val="A7A7A7">
                <a:lumMod val="20000"/>
                <a:lumOff val="80000"/>
              </a:srgbClr>
            </a:solidFill>
            <a:prstDash val="solid"/>
            <a:miter lim="8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B1C43-DA5E-9AEA-9CA1-BFD734A4D65D}"/>
              </a:ext>
            </a:extLst>
          </p:cNvPr>
          <p:cNvSpPr txBox="1"/>
          <p:nvPr/>
        </p:nvSpPr>
        <p:spPr>
          <a:xfrm>
            <a:off x="8340051" y="2275251"/>
            <a:ext cx="212167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Timore</a:t>
            </a:r>
            <a:endParaRPr kumimoji="0" lang="it-IT" sz="14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Montserrat ExtraBold" panose="000009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9CCADE0-434A-A252-4F99-52687711D366}"/>
              </a:ext>
            </a:extLst>
          </p:cNvPr>
          <p:cNvSpPr/>
          <p:nvPr/>
        </p:nvSpPr>
        <p:spPr>
          <a:xfrm>
            <a:off x="7226088" y="2277298"/>
            <a:ext cx="818488" cy="297007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 w="12700" cap="flat">
            <a:solidFill>
              <a:srgbClr val="A7A7A7">
                <a:lumMod val="20000"/>
                <a:lumOff val="80000"/>
              </a:srgbClr>
            </a:solidFill>
            <a:prstDash val="solid"/>
            <a:miter lim="8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A43478-8BC6-6C0C-91BE-815C49CE09E8}"/>
              </a:ext>
            </a:extLst>
          </p:cNvPr>
          <p:cNvSpPr txBox="1"/>
          <p:nvPr/>
        </p:nvSpPr>
        <p:spPr>
          <a:xfrm>
            <a:off x="7557888" y="2275251"/>
            <a:ext cx="1099127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12%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ExtraBold" panose="000009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8CC195B6-FF43-0CF6-B12B-C02F377BDF53}"/>
              </a:ext>
            </a:extLst>
          </p:cNvPr>
          <p:cNvGraphicFramePr/>
          <p:nvPr/>
        </p:nvGraphicFramePr>
        <p:xfrm>
          <a:off x="-15505" y="3072170"/>
          <a:ext cx="2470154" cy="2802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EE4C2FE4-6A48-6CBC-4611-F84D168CB94C}"/>
              </a:ext>
            </a:extLst>
          </p:cNvPr>
          <p:cNvSpPr txBox="1"/>
          <p:nvPr/>
        </p:nvSpPr>
        <p:spPr>
          <a:xfrm>
            <a:off x="1101259" y="3429764"/>
            <a:ext cx="2646291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76% </a:t>
            </a:r>
            <a:r>
              <a:rPr lang="it-IT" sz="1200" kern="0" dirty="0">
                <a:solidFill>
                  <a:srgbClr val="7282F9"/>
                </a:solidFill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C</a:t>
            </a:r>
            <a:r>
              <a:rPr kumimoji="0" lang="it-IT" sz="1200" b="0" i="0" u="none" strike="noStrike" kern="0" cap="none" spc="0" normalizeH="0" baseline="0" dirty="0">
                <a:ln>
                  <a:noFill/>
                </a:ln>
                <a:solidFill>
                  <a:srgbClr val="7282F9"/>
                </a:solidFill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onflitti</a:t>
            </a:r>
            <a:r>
              <a:rPr kumimoji="0" lang="it-IT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/tensioni tra Stati</a:t>
            </a:r>
            <a:endParaRPr kumimoji="0" lang="it-IT" sz="14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6E2449-D4BB-3AF8-46BA-96330B26BC71}"/>
              </a:ext>
            </a:extLst>
          </p:cNvPr>
          <p:cNvSpPr txBox="1"/>
          <p:nvPr/>
        </p:nvSpPr>
        <p:spPr>
          <a:xfrm>
            <a:off x="1101259" y="4137907"/>
            <a:ext cx="2646291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69% </a:t>
            </a:r>
            <a:r>
              <a:rPr lang="it-IT" sz="1200" kern="0" dirty="0">
                <a:solidFill>
                  <a:srgbClr val="7282F9"/>
                </a:solidFill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Condizioni economiche e sociali </a:t>
            </a:r>
            <a:r>
              <a:rPr lang="it-IT" sz="1200" kern="0" dirty="0"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del Paese</a:t>
            </a:r>
            <a:endParaRPr kumimoji="0" lang="it-IT" sz="14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E68FEF-ECB4-1DCB-3BB7-971C9E2AA425}"/>
              </a:ext>
            </a:extLst>
          </p:cNvPr>
          <p:cNvSpPr txBox="1"/>
          <p:nvPr/>
        </p:nvSpPr>
        <p:spPr>
          <a:xfrm>
            <a:off x="1101259" y="4877379"/>
            <a:ext cx="2646291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67% </a:t>
            </a:r>
            <a:r>
              <a:rPr lang="it-IT" sz="1200" kern="0" dirty="0">
                <a:solidFill>
                  <a:srgbClr val="7282F9"/>
                </a:solidFill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Emergenza climatica</a:t>
            </a:r>
            <a:endParaRPr kumimoji="0" lang="it-IT" sz="1400" b="0" i="0" u="none" strike="noStrike" kern="0" cap="none" spc="0" normalizeH="0" baseline="0" dirty="0">
              <a:ln>
                <a:noFill/>
              </a:ln>
              <a:solidFill>
                <a:srgbClr val="7282F9"/>
              </a:solidFill>
              <a:effectLst/>
              <a:uLnTx/>
              <a:uFillTx/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5C539F2D-3DE2-A9BB-061A-863E56C1EB31}"/>
              </a:ext>
            </a:extLst>
          </p:cNvPr>
          <p:cNvGraphicFramePr/>
          <p:nvPr/>
        </p:nvGraphicFramePr>
        <p:xfrm>
          <a:off x="3432699" y="3072170"/>
          <a:ext cx="2470154" cy="2802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41AAE039-8D62-5A24-40C8-205324300272}"/>
              </a:ext>
            </a:extLst>
          </p:cNvPr>
          <p:cNvSpPr txBox="1"/>
          <p:nvPr/>
        </p:nvSpPr>
        <p:spPr>
          <a:xfrm>
            <a:off x="4549463" y="3429764"/>
            <a:ext cx="2646291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79% </a:t>
            </a:r>
            <a:r>
              <a:rPr lang="it-IT" sz="1200" kern="0" dirty="0">
                <a:solidFill>
                  <a:srgbClr val="FF5050"/>
                </a:solidFill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Famiglia</a:t>
            </a:r>
            <a:endParaRPr kumimoji="0" lang="it-IT" sz="1400" b="0" i="0" u="none" strike="noStrike" kern="0" cap="none" spc="0" normalizeH="0" baseline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C01EAB-CC68-62AB-908F-DA6724628E65}"/>
              </a:ext>
            </a:extLst>
          </p:cNvPr>
          <p:cNvSpPr txBox="1"/>
          <p:nvPr/>
        </p:nvSpPr>
        <p:spPr>
          <a:xfrm>
            <a:off x="4549463" y="4137907"/>
            <a:ext cx="2646291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78% </a:t>
            </a:r>
            <a:r>
              <a:rPr lang="it-IT" sz="1200" kern="0" dirty="0">
                <a:solidFill>
                  <a:srgbClr val="FF5050"/>
                </a:solidFill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Salute</a:t>
            </a:r>
            <a:r>
              <a:rPr lang="it-IT" sz="1200" kern="0" dirty="0">
                <a:solidFill>
                  <a:srgbClr val="7282F9"/>
                </a:solidFill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 </a:t>
            </a:r>
            <a:r>
              <a:rPr lang="it-IT" sz="1200" kern="0" dirty="0"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fisica e mentale</a:t>
            </a:r>
            <a:endParaRPr kumimoji="0" lang="it-IT" sz="14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AF026F-3DED-628A-70BA-35ABBAF96854}"/>
              </a:ext>
            </a:extLst>
          </p:cNvPr>
          <p:cNvSpPr txBox="1"/>
          <p:nvPr/>
        </p:nvSpPr>
        <p:spPr>
          <a:xfrm>
            <a:off x="4549463" y="4877379"/>
            <a:ext cx="2646291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72% </a:t>
            </a:r>
            <a:r>
              <a:rPr lang="it-IT" sz="1200" kern="0" dirty="0"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Situazione </a:t>
            </a:r>
            <a:r>
              <a:rPr lang="it-IT" sz="1200" kern="0" dirty="0">
                <a:solidFill>
                  <a:srgbClr val="FF5050"/>
                </a:solidFill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affettiva e relazionale</a:t>
            </a:r>
            <a:endParaRPr kumimoji="0" lang="it-IT" sz="1400" b="0" i="0" u="none" strike="noStrike" kern="0" cap="none" spc="0" normalizeH="0" baseline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9524DBB-5DA8-CBF4-109C-D5A866CB28A6}"/>
              </a:ext>
            </a:extLst>
          </p:cNvPr>
          <p:cNvCxnSpPr>
            <a:cxnSpLocks/>
          </p:cNvCxnSpPr>
          <p:nvPr/>
        </p:nvCxnSpPr>
        <p:spPr>
          <a:xfrm>
            <a:off x="7654310" y="2612399"/>
            <a:ext cx="10810" cy="248783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E673ADE4-8AD3-5776-64E7-FE7091304EB6}"/>
              </a:ext>
            </a:extLst>
          </p:cNvPr>
          <p:cNvGraphicFramePr/>
          <p:nvPr/>
        </p:nvGraphicFramePr>
        <p:xfrm>
          <a:off x="6795454" y="3072170"/>
          <a:ext cx="2470154" cy="2802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D52A3DC9-2038-8EFC-5F5F-053D43F74B09}"/>
              </a:ext>
            </a:extLst>
          </p:cNvPr>
          <p:cNvSpPr txBox="1"/>
          <p:nvPr/>
        </p:nvSpPr>
        <p:spPr>
          <a:xfrm>
            <a:off x="7912218" y="3429764"/>
            <a:ext cx="2646291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72% </a:t>
            </a:r>
            <a:r>
              <a:rPr lang="it-IT" sz="1200" kern="0" dirty="0">
                <a:solidFill>
                  <a:schemeClr val="accent2"/>
                </a:solidFill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Condizioni economiche e sociali </a:t>
            </a:r>
            <a:r>
              <a:rPr lang="it-IT" sz="1200" kern="0" dirty="0"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del Paese</a:t>
            </a:r>
            <a:endParaRPr kumimoji="0" lang="it-IT" sz="1400" b="0" i="0" u="none" strike="noStrike" kern="0" cap="none" spc="0" normalizeH="0" baseline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ED4DE6-DCA7-3572-EB1C-CA36E819307D}"/>
              </a:ext>
            </a:extLst>
          </p:cNvPr>
          <p:cNvSpPr txBox="1"/>
          <p:nvPr/>
        </p:nvSpPr>
        <p:spPr>
          <a:xfrm>
            <a:off x="7912218" y="4137907"/>
            <a:ext cx="2646291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69% </a:t>
            </a:r>
            <a:r>
              <a:rPr lang="it-IT" sz="1200" kern="0" dirty="0">
                <a:solidFill>
                  <a:schemeClr val="accent2"/>
                </a:solidFill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C</a:t>
            </a:r>
            <a:r>
              <a:rPr kumimoji="0" lang="it-IT" sz="1200" b="0" i="0" u="none" strike="noStrike" kern="0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onflitti</a:t>
            </a:r>
            <a:r>
              <a:rPr kumimoji="0" lang="it-IT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/tensioni tra Stati</a:t>
            </a:r>
            <a:endParaRPr kumimoji="0" lang="it-IT" sz="14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EC32E1-B0BB-795B-452D-1592DBE1B05F}"/>
              </a:ext>
            </a:extLst>
          </p:cNvPr>
          <p:cNvSpPr txBox="1"/>
          <p:nvPr/>
        </p:nvSpPr>
        <p:spPr>
          <a:xfrm>
            <a:off x="7912218" y="4877379"/>
            <a:ext cx="2646291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65% </a:t>
            </a:r>
            <a:r>
              <a:rPr lang="it-IT" sz="1200" kern="0" dirty="0">
                <a:solidFill>
                  <a:schemeClr val="accent2"/>
                </a:solidFill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Emergenza climatica</a:t>
            </a:r>
            <a:endParaRPr kumimoji="0" lang="it-IT" sz="1400" b="0" i="0" u="none" strike="noStrike" kern="0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664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465874" y="469556"/>
            <a:ext cx="9701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schemeClr val="accent4"/>
                </a:solidFill>
                <a:latin typeface="Montserrat" pitchFamily="2" charset="77"/>
              </a:rPr>
              <a:t>2025</a:t>
            </a: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: il mercato pubblicitario potrebbe crescere,  con qualche riserva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96B55-E4C0-EC44-92A6-4966116980E4}"/>
              </a:ext>
            </a:extLst>
          </p:cNvPr>
          <p:cNvSpPr txBox="1"/>
          <p:nvPr/>
        </p:nvSpPr>
        <p:spPr>
          <a:xfrm>
            <a:off x="465873" y="6234555"/>
            <a:ext cx="535303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Fonte: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UNA Media Hub su dati Nielsen + stime UNA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  <a:p>
            <a:pPr>
              <a:defRPr/>
            </a:pP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785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sp>
        <p:nvSpPr>
          <p:cNvPr id="5" name="CasellaDiTesto 9">
            <a:extLst>
              <a:ext uri="{FF2B5EF4-FFF2-40B4-BE49-F238E27FC236}">
                <a16:creationId xmlns:a16="http://schemas.microsoft.com/office/drawing/2014/main" id="{7B772759-C9CB-C56D-802F-4F0B6B343EB4}"/>
              </a:ext>
            </a:extLst>
          </p:cNvPr>
          <p:cNvSpPr txBox="1"/>
          <p:nvPr/>
        </p:nvSpPr>
        <p:spPr>
          <a:xfrm>
            <a:off x="1651967" y="1791061"/>
            <a:ext cx="3106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Valori in milioni di euro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net </a:t>
            </a: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net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2EACB72F-062C-676D-79FA-FB6A2F8954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6078862"/>
              </p:ext>
            </p:extLst>
          </p:nvPr>
        </p:nvGraphicFramePr>
        <p:xfrm>
          <a:off x="629006" y="1893219"/>
          <a:ext cx="8128000" cy="40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CasellaDiTesto 32">
            <a:extLst>
              <a:ext uri="{FF2B5EF4-FFF2-40B4-BE49-F238E27FC236}">
                <a16:creationId xmlns:a16="http://schemas.microsoft.com/office/drawing/2014/main" id="{7AD2DC35-CD33-44E4-DF4E-84174F6FE196}"/>
              </a:ext>
            </a:extLst>
          </p:cNvPr>
          <p:cNvSpPr txBox="1"/>
          <p:nvPr/>
        </p:nvSpPr>
        <p:spPr>
          <a:xfrm>
            <a:off x="7915890" y="4274291"/>
            <a:ext cx="1266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Montserrat" pitchFamily="2" charset="77"/>
                <a:ea typeface="+mn-ea"/>
                <a:cs typeface="+mn-cs"/>
              </a:rPr>
              <a:t>+4,0%</a:t>
            </a:r>
          </a:p>
        </p:txBody>
      </p:sp>
      <p:sp>
        <p:nvSpPr>
          <p:cNvPr id="12" name="CasellaDiTesto 32">
            <a:extLst>
              <a:ext uri="{FF2B5EF4-FFF2-40B4-BE49-F238E27FC236}">
                <a16:creationId xmlns:a16="http://schemas.microsoft.com/office/drawing/2014/main" id="{B987AC30-5684-9ADC-9CCC-509377AEC084}"/>
              </a:ext>
            </a:extLst>
          </p:cNvPr>
          <p:cNvSpPr txBox="1"/>
          <p:nvPr/>
        </p:nvSpPr>
        <p:spPr>
          <a:xfrm>
            <a:off x="7617068" y="3152159"/>
            <a:ext cx="1266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Montserrat" pitchFamily="2" charset="77"/>
                <a:ea typeface="+mn-ea"/>
                <a:cs typeface="+mn-cs"/>
              </a:rPr>
              <a:t>+15,3%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C3C1F6-9AE8-8D7C-878D-4D12315DB4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2035" y="3212806"/>
            <a:ext cx="467557" cy="3059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E4E63D-44F0-1691-3B4D-C558C8D104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4936" y="4304644"/>
            <a:ext cx="467557" cy="3059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EF0F189-A7D7-8529-ED84-FBD512596F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7275" y="2667400"/>
            <a:ext cx="467557" cy="305998"/>
          </a:xfrm>
          <a:prstGeom prst="rect">
            <a:avLst/>
          </a:prstGeom>
        </p:spPr>
      </p:pic>
      <p:sp>
        <p:nvSpPr>
          <p:cNvPr id="21" name="CasellaDiTesto 32">
            <a:extLst>
              <a:ext uri="{FF2B5EF4-FFF2-40B4-BE49-F238E27FC236}">
                <a16:creationId xmlns:a16="http://schemas.microsoft.com/office/drawing/2014/main" id="{E9FC871F-241E-F3DA-8BA8-4453EC5CBC07}"/>
              </a:ext>
            </a:extLst>
          </p:cNvPr>
          <p:cNvSpPr txBox="1"/>
          <p:nvPr/>
        </p:nvSpPr>
        <p:spPr>
          <a:xfrm>
            <a:off x="6984047" y="2612976"/>
            <a:ext cx="1266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Montserrat" pitchFamily="2" charset="77"/>
                <a:ea typeface="+mn-ea"/>
                <a:cs typeface="+mn-cs"/>
              </a:rPr>
              <a:t>-11,1%</a:t>
            </a:r>
          </a:p>
        </p:txBody>
      </p:sp>
      <p:sp>
        <p:nvSpPr>
          <p:cNvPr id="26" name="CasellaDiTesto 32">
            <a:extLst>
              <a:ext uri="{FF2B5EF4-FFF2-40B4-BE49-F238E27FC236}">
                <a16:creationId xmlns:a16="http://schemas.microsoft.com/office/drawing/2014/main" id="{42C2522B-0E9F-E443-A72F-4B467339E4A3}"/>
              </a:ext>
            </a:extLst>
          </p:cNvPr>
          <p:cNvSpPr txBox="1"/>
          <p:nvPr/>
        </p:nvSpPr>
        <p:spPr>
          <a:xfrm>
            <a:off x="7683685" y="3713344"/>
            <a:ext cx="1266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Montserrat" pitchFamily="2" charset="77"/>
                <a:ea typeface="+mn-ea"/>
                <a:cs typeface="+mn-cs"/>
              </a:rPr>
              <a:t>+1,2%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B39307A-5DE6-8AC2-5787-2C36052B8A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1158" y="3748948"/>
            <a:ext cx="467557" cy="297483"/>
          </a:xfrm>
          <a:prstGeom prst="rect">
            <a:avLst/>
          </a:prstGeom>
        </p:spPr>
      </p:pic>
      <p:sp>
        <p:nvSpPr>
          <p:cNvPr id="28" name="CasellaDiTesto 32">
            <a:extLst>
              <a:ext uri="{FF2B5EF4-FFF2-40B4-BE49-F238E27FC236}">
                <a16:creationId xmlns:a16="http://schemas.microsoft.com/office/drawing/2014/main" id="{8F02C33E-2EF4-E41F-6168-7CEF92B442B6}"/>
              </a:ext>
            </a:extLst>
          </p:cNvPr>
          <p:cNvSpPr txBox="1"/>
          <p:nvPr/>
        </p:nvSpPr>
        <p:spPr>
          <a:xfrm>
            <a:off x="8441052" y="5264035"/>
            <a:ext cx="1537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itchFamily="2" charset="77"/>
                <a:ea typeface="+mn-ea"/>
                <a:cs typeface="+mn-cs"/>
              </a:rPr>
              <a:t>+1,9%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818FEEF-C381-04B1-EC69-F5021915F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310" y="5386665"/>
            <a:ext cx="467557" cy="30599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347F0F5-69BD-E584-D115-3350C2120588}"/>
              </a:ext>
            </a:extLst>
          </p:cNvPr>
          <p:cNvSpPr/>
          <p:nvPr/>
        </p:nvSpPr>
        <p:spPr>
          <a:xfrm>
            <a:off x="644283" y="5220037"/>
            <a:ext cx="9801073" cy="603989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FD999B-C0F4-4D40-195B-CC9B3DE465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1227" y="4821363"/>
            <a:ext cx="467557" cy="305998"/>
          </a:xfrm>
          <a:prstGeom prst="rect">
            <a:avLst/>
          </a:prstGeom>
        </p:spPr>
      </p:pic>
      <p:sp>
        <p:nvSpPr>
          <p:cNvPr id="4" name="CasellaDiTesto 32">
            <a:extLst>
              <a:ext uri="{FF2B5EF4-FFF2-40B4-BE49-F238E27FC236}">
                <a16:creationId xmlns:a16="http://schemas.microsoft.com/office/drawing/2014/main" id="{438B6056-2034-2F9E-1AC2-2AB9969A5748}"/>
              </a:ext>
            </a:extLst>
          </p:cNvPr>
          <p:cNvSpPr txBox="1"/>
          <p:nvPr/>
        </p:nvSpPr>
        <p:spPr>
          <a:xfrm>
            <a:off x="8316706" y="4771797"/>
            <a:ext cx="1266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Montserrat" pitchFamily="2" charset="77"/>
                <a:ea typeface="+mn-ea"/>
                <a:cs typeface="+mn-cs"/>
              </a:rPr>
              <a:t>+5,8%</a:t>
            </a:r>
          </a:p>
        </p:txBody>
      </p:sp>
    </p:spTree>
    <p:extLst>
      <p:ext uri="{BB962C8B-B14F-4D97-AF65-F5344CB8AC3E}">
        <p14:creationId xmlns:p14="http://schemas.microsoft.com/office/powerpoint/2010/main" val="889526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C9977132-7341-DDBA-2523-291FDAC5327B}"/>
              </a:ext>
            </a:extLst>
          </p:cNvPr>
          <p:cNvSpPr/>
          <p:nvPr/>
        </p:nvSpPr>
        <p:spPr>
          <a:xfrm>
            <a:off x="7271763" y="1279870"/>
            <a:ext cx="695739" cy="695739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5050"/>
            </a:solidFill>
          </a:ln>
          <a:effectLst>
            <a:glow rad="63500">
              <a:srgbClr val="FF505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0902D52-DE99-1077-BCF4-219281A3D373}"/>
              </a:ext>
            </a:extLst>
          </p:cNvPr>
          <p:cNvSpPr/>
          <p:nvPr/>
        </p:nvSpPr>
        <p:spPr>
          <a:xfrm>
            <a:off x="2031856" y="1279870"/>
            <a:ext cx="695739" cy="695739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96B55-E4C0-EC44-92A6-4966116980E4}"/>
              </a:ext>
            </a:extLst>
          </p:cNvPr>
          <p:cNvSpPr txBox="1"/>
          <p:nvPr/>
        </p:nvSpPr>
        <p:spPr>
          <a:xfrm>
            <a:off x="465873" y="6234555"/>
            <a:ext cx="535303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Fonte: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UNA Media Hub su stime UNA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  <a:p>
            <a:pPr>
              <a:defRPr/>
            </a:pP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7638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sp>
        <p:nvSpPr>
          <p:cNvPr id="5" name="CasellaDiTesto 6">
            <a:extLst>
              <a:ext uri="{FF2B5EF4-FFF2-40B4-BE49-F238E27FC236}">
                <a16:creationId xmlns:a16="http://schemas.microsoft.com/office/drawing/2014/main" id="{8C5FB6AE-D972-446D-3694-E88E9759E229}"/>
              </a:ext>
            </a:extLst>
          </p:cNvPr>
          <p:cNvSpPr txBox="1"/>
          <p:nvPr/>
        </p:nvSpPr>
        <p:spPr>
          <a:xfrm>
            <a:off x="465874" y="469556"/>
            <a:ext cx="9701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2025 </a:t>
            </a:r>
            <a:r>
              <a:rPr lang="it-IT" sz="2800" b="1" dirty="0">
                <a:solidFill>
                  <a:schemeClr val="accent4"/>
                </a:solidFill>
                <a:latin typeface="Montserrat" pitchFamily="2" charset="77"/>
              </a:rPr>
              <a:t>key driver</a:t>
            </a:r>
          </a:p>
        </p:txBody>
      </p:sp>
      <p:pic>
        <p:nvPicPr>
          <p:cNvPr id="2" name="Graphic 1" descr="Thumbs up sign outline">
            <a:extLst>
              <a:ext uri="{FF2B5EF4-FFF2-40B4-BE49-F238E27FC236}">
                <a16:creationId xmlns:a16="http://schemas.microsoft.com/office/drawing/2014/main" id="{DE9CD17D-6513-809D-720F-07DE540D93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51126" y="1388775"/>
            <a:ext cx="457200" cy="457200"/>
          </a:xfrm>
          <a:prstGeom prst="rect">
            <a:avLst/>
          </a:prstGeom>
        </p:spPr>
      </p:pic>
      <p:pic>
        <p:nvPicPr>
          <p:cNvPr id="3" name="Graphic 2" descr="Thumbs Down outline">
            <a:extLst>
              <a:ext uri="{FF2B5EF4-FFF2-40B4-BE49-F238E27FC236}">
                <a16:creationId xmlns:a16="http://schemas.microsoft.com/office/drawing/2014/main" id="{6E70FCDD-2C8B-8DCE-3EE0-F47F204807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92961" y="1399140"/>
            <a:ext cx="457198" cy="45719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4B7704E-42D0-236F-163C-9D24A36003AD}"/>
              </a:ext>
            </a:extLst>
          </p:cNvPr>
          <p:cNvSpPr txBox="1"/>
          <p:nvPr/>
        </p:nvSpPr>
        <p:spPr>
          <a:xfrm>
            <a:off x="7143930" y="2098441"/>
            <a:ext cx="127951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Montserrat SemiBold" panose="00000700000000000000" pitchFamily="2" charset="0"/>
                <a:cs typeface="Poppins SemiBold" panose="00000700000000000000" pitchFamily="2" charset="0"/>
              </a:rPr>
              <a:t>Automotive</a:t>
            </a:r>
          </a:p>
        </p:txBody>
      </p:sp>
      <p:pic>
        <p:nvPicPr>
          <p:cNvPr id="11" name="Picture 12" descr="Car icon">
            <a:extLst>
              <a:ext uri="{FF2B5EF4-FFF2-40B4-BE49-F238E27FC236}">
                <a16:creationId xmlns:a16="http://schemas.microsoft.com/office/drawing/2014/main" id="{F282A834-529C-B1C0-7AB5-CA03B991A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805" y="2084472"/>
            <a:ext cx="397622" cy="39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9">
            <a:extLst>
              <a:ext uri="{FF2B5EF4-FFF2-40B4-BE49-F238E27FC236}">
                <a16:creationId xmlns:a16="http://schemas.microsoft.com/office/drawing/2014/main" id="{B912BAFE-2A17-A4C6-D6C1-F05E778BF06B}"/>
              </a:ext>
            </a:extLst>
          </p:cNvPr>
          <p:cNvSpPr txBox="1"/>
          <p:nvPr/>
        </p:nvSpPr>
        <p:spPr>
          <a:xfrm>
            <a:off x="7143930" y="2380485"/>
            <a:ext cx="1927131" cy="43088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Poppins SemiBold" panose="00000700000000000000" pitchFamily="2" charset="0"/>
              </a:rPr>
              <a:t>Calo immatricolazioni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100" dirty="0">
                <a:latin typeface="Montserrat Medium" panose="00000600000000000000" pitchFamily="2" charset="0"/>
                <a:cs typeface="Poppins SemiBold" panose="00000700000000000000" pitchFamily="2" charset="0"/>
              </a:rPr>
              <a:t>Elettrico in difficoltà</a:t>
            </a:r>
            <a:endParaRPr kumimoji="0" lang="it-IT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Medium" panose="000006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6" name="CasellaDiTesto 9">
            <a:extLst>
              <a:ext uri="{FF2B5EF4-FFF2-40B4-BE49-F238E27FC236}">
                <a16:creationId xmlns:a16="http://schemas.microsoft.com/office/drawing/2014/main" id="{DD3439F4-D698-0FE0-03E5-FCEE712FA1AD}"/>
              </a:ext>
            </a:extLst>
          </p:cNvPr>
          <p:cNvSpPr txBox="1"/>
          <p:nvPr/>
        </p:nvSpPr>
        <p:spPr>
          <a:xfrm>
            <a:off x="7143930" y="2829982"/>
            <a:ext cx="817853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Montserrat SemiBold" panose="00000700000000000000" pitchFamily="2" charset="0"/>
                <a:cs typeface="Poppins SemiBold" panose="00000700000000000000" pitchFamily="2" charset="0"/>
              </a:rPr>
              <a:t>Luxury</a:t>
            </a:r>
            <a:endParaRPr kumimoji="0" lang="it-IT" sz="1400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Montserrat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9DB5E06-75F2-DC85-CE31-9BFAB1D36E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62742" y="2799996"/>
            <a:ext cx="367748" cy="367748"/>
          </a:xfrm>
          <a:prstGeom prst="rect">
            <a:avLst/>
          </a:prstGeom>
        </p:spPr>
      </p:pic>
      <p:sp>
        <p:nvSpPr>
          <p:cNvPr id="20" name="CasellaDiTesto 9">
            <a:extLst>
              <a:ext uri="{FF2B5EF4-FFF2-40B4-BE49-F238E27FC236}">
                <a16:creationId xmlns:a16="http://schemas.microsoft.com/office/drawing/2014/main" id="{59AC1222-24CA-8467-34FA-DCE31F7F6E37}"/>
              </a:ext>
            </a:extLst>
          </p:cNvPr>
          <p:cNvSpPr txBox="1"/>
          <p:nvPr/>
        </p:nvSpPr>
        <p:spPr>
          <a:xfrm>
            <a:off x="7143930" y="3145393"/>
            <a:ext cx="381389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Poppins SemiBold" panose="00000700000000000000" pitchFamily="2" charset="0"/>
              </a:rPr>
              <a:t>Cambio stile di vita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100" dirty="0">
                <a:latin typeface="Montserrat Medium" panose="00000600000000000000" pitchFamily="2" charset="0"/>
                <a:cs typeface="Poppins SemiBold" panose="00000700000000000000" pitchFamily="2" charset="0"/>
              </a:rPr>
              <a:t>Crisi cinese con conseguenze sullo shopping europeo</a:t>
            </a:r>
            <a:endParaRPr kumimoji="0" lang="it-IT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Medium" panose="000006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BB01D32-C004-1FD5-DD80-BD239F4980E2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9558" y="3711944"/>
            <a:ext cx="274115" cy="367831"/>
          </a:xfrm>
          <a:prstGeom prst="rect">
            <a:avLst/>
          </a:prstGeom>
          <a:noFill/>
        </p:spPr>
      </p:pic>
      <p:sp>
        <p:nvSpPr>
          <p:cNvPr id="35" name="CasellaDiTesto 9">
            <a:extLst>
              <a:ext uri="{FF2B5EF4-FFF2-40B4-BE49-F238E27FC236}">
                <a16:creationId xmlns:a16="http://schemas.microsoft.com/office/drawing/2014/main" id="{A2C0F181-F1C5-B5A7-95CB-C1FB1426E7A0}"/>
              </a:ext>
            </a:extLst>
          </p:cNvPr>
          <p:cNvSpPr txBox="1"/>
          <p:nvPr/>
        </p:nvSpPr>
        <p:spPr>
          <a:xfrm>
            <a:off x="7143930" y="3771998"/>
            <a:ext cx="675185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Montserrat SemiBold" panose="00000700000000000000" pitchFamily="2" charset="0"/>
                <a:cs typeface="Poppins SemiBold" panose="00000700000000000000" pitchFamily="2" charset="0"/>
              </a:rPr>
              <a:t>Telco</a:t>
            </a:r>
          </a:p>
        </p:txBody>
      </p:sp>
      <p:sp>
        <p:nvSpPr>
          <p:cNvPr id="41" name="CasellaDiTesto 9">
            <a:extLst>
              <a:ext uri="{FF2B5EF4-FFF2-40B4-BE49-F238E27FC236}">
                <a16:creationId xmlns:a16="http://schemas.microsoft.com/office/drawing/2014/main" id="{B3E7A496-E314-FD41-BD16-486DC980BFE3}"/>
              </a:ext>
            </a:extLst>
          </p:cNvPr>
          <p:cNvSpPr txBox="1"/>
          <p:nvPr/>
        </p:nvSpPr>
        <p:spPr>
          <a:xfrm>
            <a:off x="7143930" y="4029335"/>
            <a:ext cx="353916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Poppins SemiBold" panose="00000700000000000000" pitchFamily="2" charset="0"/>
              </a:rPr>
              <a:t>Bassa redditività e intensa concorrenza</a:t>
            </a:r>
          </a:p>
        </p:txBody>
      </p:sp>
      <p:sp>
        <p:nvSpPr>
          <p:cNvPr id="43" name="CasellaDiTesto 9">
            <a:extLst>
              <a:ext uri="{FF2B5EF4-FFF2-40B4-BE49-F238E27FC236}">
                <a16:creationId xmlns:a16="http://schemas.microsoft.com/office/drawing/2014/main" id="{E05C23C3-5950-C4E7-669C-D2A4598F06ED}"/>
              </a:ext>
            </a:extLst>
          </p:cNvPr>
          <p:cNvSpPr txBox="1"/>
          <p:nvPr/>
        </p:nvSpPr>
        <p:spPr>
          <a:xfrm>
            <a:off x="7143930" y="4390217"/>
            <a:ext cx="1422184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Montserrat SemiBold" panose="00000700000000000000" pitchFamily="2" charset="0"/>
                <a:cs typeface="Poppins SemiBold" panose="00000700000000000000" pitchFamily="2" charset="0"/>
              </a:rPr>
              <a:t>Cura persona</a:t>
            </a:r>
          </a:p>
        </p:txBody>
      </p:sp>
      <p:sp>
        <p:nvSpPr>
          <p:cNvPr id="44" name="CasellaDiTesto 9">
            <a:extLst>
              <a:ext uri="{FF2B5EF4-FFF2-40B4-BE49-F238E27FC236}">
                <a16:creationId xmlns:a16="http://schemas.microsoft.com/office/drawing/2014/main" id="{A96D7181-D808-41ED-5B95-845CF9FE075D}"/>
              </a:ext>
            </a:extLst>
          </p:cNvPr>
          <p:cNvSpPr txBox="1"/>
          <p:nvPr/>
        </p:nvSpPr>
        <p:spPr>
          <a:xfrm>
            <a:off x="7143930" y="4652367"/>
            <a:ext cx="3539160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Poppins SemiBold" panose="00000700000000000000" pitchFamily="2" charset="0"/>
              </a:rPr>
              <a:t>Difficoltà per prodotti di profumeria e cura viso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48234DB-B07C-BA52-459B-157F93B7E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9558" y="4404471"/>
            <a:ext cx="279268" cy="279268"/>
          </a:xfrm>
          <a:prstGeom prst="rect">
            <a:avLst/>
          </a:prstGeom>
          <a:noFill/>
        </p:spPr>
      </p:pic>
      <p:sp>
        <p:nvSpPr>
          <p:cNvPr id="46" name="CasellaDiTesto 9">
            <a:extLst>
              <a:ext uri="{FF2B5EF4-FFF2-40B4-BE49-F238E27FC236}">
                <a16:creationId xmlns:a16="http://schemas.microsoft.com/office/drawing/2014/main" id="{DCA8ACC7-DD86-CC21-2199-159B004B51BA}"/>
              </a:ext>
            </a:extLst>
          </p:cNvPr>
          <p:cNvSpPr txBox="1"/>
          <p:nvPr/>
        </p:nvSpPr>
        <p:spPr>
          <a:xfrm>
            <a:off x="1994061" y="2091968"/>
            <a:ext cx="146706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tserrat SemiBold" panose="00000700000000000000" pitchFamily="2" charset="0"/>
                <a:cs typeface="Poppins SemiBold" panose="00000700000000000000" pitchFamily="2" charset="0"/>
              </a:rPr>
              <a:t>Gestione casa</a:t>
            </a:r>
            <a:endParaRPr lang="it-IT" sz="1400" dirty="0">
              <a:solidFill>
                <a:srgbClr val="00B050"/>
              </a:solidFill>
              <a:latin typeface="Montserrat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22A6909-A4C8-9B7D-E6D6-4BEA56993165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291" y="2133419"/>
            <a:ext cx="392580" cy="235548"/>
          </a:xfrm>
          <a:prstGeom prst="rect">
            <a:avLst/>
          </a:prstGeom>
        </p:spPr>
      </p:pic>
      <p:sp>
        <p:nvSpPr>
          <p:cNvPr id="48" name="CasellaDiTesto 9">
            <a:extLst>
              <a:ext uri="{FF2B5EF4-FFF2-40B4-BE49-F238E27FC236}">
                <a16:creationId xmlns:a16="http://schemas.microsoft.com/office/drawing/2014/main" id="{27E9802F-2406-AC71-FAEF-BF703B06DC81}"/>
              </a:ext>
            </a:extLst>
          </p:cNvPr>
          <p:cNvSpPr txBox="1"/>
          <p:nvPr/>
        </p:nvSpPr>
        <p:spPr>
          <a:xfrm>
            <a:off x="1994061" y="2361905"/>
            <a:ext cx="2127505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Poppins SemiBold" panose="00000700000000000000" pitchFamily="2" charset="0"/>
              </a:rPr>
              <a:t>Traino della cura animali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9EE7DB78-15EC-9035-5CAE-44201DF12946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2228" y="2670510"/>
            <a:ext cx="348641" cy="31179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CasellaDiTesto 9">
            <a:extLst>
              <a:ext uri="{FF2B5EF4-FFF2-40B4-BE49-F238E27FC236}">
                <a16:creationId xmlns:a16="http://schemas.microsoft.com/office/drawing/2014/main" id="{34D9FA57-A924-3C00-7599-B4B9FBA9290B}"/>
              </a:ext>
            </a:extLst>
          </p:cNvPr>
          <p:cNvSpPr txBox="1"/>
          <p:nvPr/>
        </p:nvSpPr>
        <p:spPr>
          <a:xfrm>
            <a:off x="1994061" y="2690844"/>
            <a:ext cx="652743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tserrat SemiBold" panose="00000700000000000000" pitchFamily="2" charset="0"/>
                <a:cs typeface="Poppins SemiBold" panose="00000700000000000000" pitchFamily="2" charset="0"/>
              </a:rPr>
              <a:t>Food</a:t>
            </a:r>
            <a:endParaRPr lang="it-IT" sz="1400" dirty="0">
              <a:solidFill>
                <a:srgbClr val="00B050"/>
              </a:solidFill>
              <a:latin typeface="Montserrat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1" name="CasellaDiTesto 9">
            <a:extLst>
              <a:ext uri="{FF2B5EF4-FFF2-40B4-BE49-F238E27FC236}">
                <a16:creationId xmlns:a16="http://schemas.microsoft.com/office/drawing/2014/main" id="{C34CD4B6-0E64-7BF4-9E65-291472ED76DC}"/>
              </a:ext>
            </a:extLst>
          </p:cNvPr>
          <p:cNvSpPr txBox="1"/>
          <p:nvPr/>
        </p:nvSpPr>
        <p:spPr>
          <a:xfrm>
            <a:off x="1994061" y="2948238"/>
            <a:ext cx="307499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Poppins SemiBold" panose="00000700000000000000" pitchFamily="2" charset="0"/>
              </a:rPr>
              <a:t>Crescita dell’interesse di cibi/bevande vegetali e «free from»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364CC182-BC35-EA19-8A4F-9CB77D9BA732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7054" y="3425941"/>
            <a:ext cx="346306" cy="365546"/>
          </a:xfrm>
          <a:prstGeom prst="rect">
            <a:avLst/>
          </a:prstGeom>
          <a:noFill/>
        </p:spPr>
      </p:pic>
      <p:sp>
        <p:nvSpPr>
          <p:cNvPr id="53" name="CasellaDiTesto 9">
            <a:extLst>
              <a:ext uri="{FF2B5EF4-FFF2-40B4-BE49-F238E27FC236}">
                <a16:creationId xmlns:a16="http://schemas.microsoft.com/office/drawing/2014/main" id="{4F5E049B-D725-EA2A-59CA-2CAEF307585A}"/>
              </a:ext>
            </a:extLst>
          </p:cNvPr>
          <p:cNvSpPr txBox="1"/>
          <p:nvPr/>
        </p:nvSpPr>
        <p:spPr>
          <a:xfrm>
            <a:off x="1994061" y="3472607"/>
            <a:ext cx="71526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tserrat SemiBold" panose="00000700000000000000" pitchFamily="2" charset="0"/>
                <a:cs typeface="Poppins SemiBold" panose="00000700000000000000" pitchFamily="2" charset="0"/>
              </a:rPr>
              <a:t>Retail</a:t>
            </a:r>
            <a:endParaRPr lang="it-IT" sz="1400" dirty="0">
              <a:solidFill>
                <a:srgbClr val="00B050"/>
              </a:solidFill>
              <a:latin typeface="Montserrat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4" name="CasellaDiTesto 9">
            <a:extLst>
              <a:ext uri="{FF2B5EF4-FFF2-40B4-BE49-F238E27FC236}">
                <a16:creationId xmlns:a16="http://schemas.microsoft.com/office/drawing/2014/main" id="{E39FD85D-F807-596E-1A55-16356B886B0E}"/>
              </a:ext>
            </a:extLst>
          </p:cNvPr>
          <p:cNvSpPr txBox="1"/>
          <p:nvPr/>
        </p:nvSpPr>
        <p:spPr>
          <a:xfrm>
            <a:off x="1994061" y="3739873"/>
            <a:ext cx="360269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Poppins SemiBold" panose="00000700000000000000" pitchFamily="2" charset="0"/>
              </a:rPr>
              <a:t>Crescita dell’e-commerce con piattaforme di second-hand e nuovi player cinesi come Alibaba e </a:t>
            </a:r>
            <a:r>
              <a:rPr kumimoji="0" lang="it-IT" sz="11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Poppins SemiBold" panose="00000700000000000000" pitchFamily="2" charset="0"/>
              </a:rPr>
              <a:t>Temu</a:t>
            </a:r>
            <a:endParaRPr kumimoji="0" lang="it-IT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Medium" panose="00000600000000000000" pitchFamily="2" charset="0"/>
              <a:cs typeface="Poppins SemiBold" panose="00000700000000000000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100" dirty="0">
                <a:latin typeface="Montserrat Medium" panose="00000600000000000000" pitchFamily="2" charset="0"/>
                <a:cs typeface="Poppins SemiBold" panose="00000700000000000000" pitchFamily="2" charset="0"/>
              </a:rPr>
              <a:t>Comunicazione dei Discount</a:t>
            </a:r>
            <a:endParaRPr kumimoji="0" lang="it-IT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Medium" panose="000006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5" name="CasellaDiTesto 9">
            <a:extLst>
              <a:ext uri="{FF2B5EF4-FFF2-40B4-BE49-F238E27FC236}">
                <a16:creationId xmlns:a16="http://schemas.microsoft.com/office/drawing/2014/main" id="{0BC2961A-BDEC-6967-EB5E-46F454C01AD0}"/>
              </a:ext>
            </a:extLst>
          </p:cNvPr>
          <p:cNvSpPr txBox="1"/>
          <p:nvPr/>
        </p:nvSpPr>
        <p:spPr>
          <a:xfrm>
            <a:off x="1994061" y="4593401"/>
            <a:ext cx="93807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tserrat SemiBold" panose="00000700000000000000" pitchFamily="2" charset="0"/>
                <a:cs typeface="Poppins SemiBold" panose="00000700000000000000" pitchFamily="2" charset="0"/>
              </a:rPr>
              <a:t>Turismo</a:t>
            </a:r>
            <a:endParaRPr lang="it-IT" sz="1400" dirty="0">
              <a:solidFill>
                <a:srgbClr val="00B050"/>
              </a:solidFill>
              <a:latin typeface="Montserrat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DF928169-A10C-37D0-ADEE-07EE76AF7A75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9079" y="4531888"/>
            <a:ext cx="395286" cy="367547"/>
          </a:xfrm>
          <a:prstGeom prst="rect">
            <a:avLst/>
          </a:prstGeom>
          <a:noFill/>
        </p:spPr>
      </p:pic>
      <p:sp>
        <p:nvSpPr>
          <p:cNvPr id="57" name="CasellaDiTesto 9">
            <a:extLst>
              <a:ext uri="{FF2B5EF4-FFF2-40B4-BE49-F238E27FC236}">
                <a16:creationId xmlns:a16="http://schemas.microsoft.com/office/drawing/2014/main" id="{1E6CF93C-659E-19F3-3FDB-E91810A28C48}"/>
              </a:ext>
            </a:extLst>
          </p:cNvPr>
          <p:cNvSpPr txBox="1"/>
          <p:nvPr/>
        </p:nvSpPr>
        <p:spPr>
          <a:xfrm>
            <a:off x="1994061" y="4868636"/>
            <a:ext cx="3819641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Poppins SemiBold" panose="00000700000000000000" pitchFamily="2" charset="0"/>
              </a:rPr>
              <a:t>Turismo sostenibile e esperienze personalizzate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100" dirty="0">
                <a:latin typeface="Montserrat Medium" panose="00000600000000000000" pitchFamily="2" charset="0"/>
                <a:cs typeface="Poppins SemiBold" panose="00000700000000000000" pitchFamily="2" charset="0"/>
              </a:rPr>
              <a:t>Turismo online con player come Airbnb, Trivago, </a:t>
            </a:r>
            <a:r>
              <a:rPr lang="it-IT" sz="1100" dirty="0" err="1">
                <a:latin typeface="Montserrat Medium" panose="00000600000000000000" pitchFamily="2" charset="0"/>
                <a:cs typeface="Poppins SemiBold" panose="00000700000000000000" pitchFamily="2" charset="0"/>
              </a:rPr>
              <a:t>etc</a:t>
            </a:r>
            <a:r>
              <a:rPr lang="it-IT" sz="1100" dirty="0">
                <a:latin typeface="Montserrat Medium" panose="00000600000000000000" pitchFamily="2" charset="0"/>
                <a:cs typeface="Poppins SemiBold" panose="00000700000000000000" pitchFamily="2" charset="0"/>
              </a:rPr>
              <a:t>…..</a:t>
            </a:r>
            <a:endParaRPr kumimoji="0" lang="it-IT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Medium" panose="00000600000000000000" pitchFamily="2" charset="0"/>
              <a:cs typeface="Poppins SemiBold" panose="000007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0F7296-C648-DD9F-E7F0-A21EC74F4B7B}"/>
              </a:ext>
            </a:extLst>
          </p:cNvPr>
          <p:cNvCxnSpPr>
            <a:cxnSpLocks/>
          </p:cNvCxnSpPr>
          <p:nvPr/>
        </p:nvCxnSpPr>
        <p:spPr>
          <a:xfrm>
            <a:off x="2727595" y="1568748"/>
            <a:ext cx="4544168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8D97540-3E6E-D485-3875-8FABFF88C899}"/>
              </a:ext>
            </a:extLst>
          </p:cNvPr>
          <p:cNvSpPr txBox="1"/>
          <p:nvPr/>
        </p:nvSpPr>
        <p:spPr>
          <a:xfrm>
            <a:off x="4082809" y="1308540"/>
            <a:ext cx="184316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ExtraBold" panose="00000900000000000000" pitchFamily="2" charset="0"/>
                <a:cs typeface="Poppins ExtraBold" panose="00000900000000000000" pitchFamily="2" charset="0"/>
              </a:rPr>
              <a:t>SETTORI</a:t>
            </a:r>
            <a:endParaRPr kumimoji="0" lang="it-IT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SemiBold" panose="000007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15" name="CasellaDiTesto 9">
            <a:extLst>
              <a:ext uri="{FF2B5EF4-FFF2-40B4-BE49-F238E27FC236}">
                <a16:creationId xmlns:a16="http://schemas.microsoft.com/office/drawing/2014/main" id="{DB44E9B9-A8B0-2C5B-BF84-B264180FEA3C}"/>
              </a:ext>
            </a:extLst>
          </p:cNvPr>
          <p:cNvSpPr txBox="1"/>
          <p:nvPr/>
        </p:nvSpPr>
        <p:spPr>
          <a:xfrm>
            <a:off x="1994061" y="5578130"/>
            <a:ext cx="3385863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tserrat SemiBold" panose="00000700000000000000" pitchFamily="2" charset="0"/>
                <a:cs typeface="Poppins SemiBold" panose="00000700000000000000" pitchFamily="2" charset="0"/>
              </a:rPr>
              <a:t>Aziende a partecipazione pubblica</a:t>
            </a:r>
            <a:endParaRPr lang="it-IT" sz="1400" dirty="0">
              <a:solidFill>
                <a:srgbClr val="00B050"/>
              </a:solidFill>
              <a:latin typeface="Montserrat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4438DF-AEDD-49FC-CB9A-5F51A2397E9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6695" y="5498075"/>
            <a:ext cx="402137" cy="386052"/>
          </a:xfrm>
          <a:prstGeom prst="rect">
            <a:avLst/>
          </a:prstGeom>
        </p:spPr>
      </p:pic>
      <p:sp>
        <p:nvSpPr>
          <p:cNvPr id="19" name="CasellaDiTesto 9">
            <a:extLst>
              <a:ext uri="{FF2B5EF4-FFF2-40B4-BE49-F238E27FC236}">
                <a16:creationId xmlns:a16="http://schemas.microsoft.com/office/drawing/2014/main" id="{A9948D05-6ECD-CEE7-4425-D8D8B1FC8536}"/>
              </a:ext>
            </a:extLst>
          </p:cNvPr>
          <p:cNvSpPr txBox="1"/>
          <p:nvPr/>
        </p:nvSpPr>
        <p:spPr>
          <a:xfrm>
            <a:off x="1994061" y="5846189"/>
            <a:ext cx="38196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Poppins SemiBold" panose="00000700000000000000" pitchFamily="2" charset="0"/>
              </a:rPr>
              <a:t>Investimenti su Giubileo 2025 e Milano Cortina 2026</a:t>
            </a:r>
          </a:p>
        </p:txBody>
      </p:sp>
    </p:spTree>
    <p:extLst>
      <p:ext uri="{BB962C8B-B14F-4D97-AF65-F5344CB8AC3E}">
        <p14:creationId xmlns:p14="http://schemas.microsoft.com/office/powerpoint/2010/main" val="4245090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456589" y="331412"/>
            <a:ext cx="1013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schemeClr val="accent4"/>
                </a:solidFill>
                <a:latin typeface="Montserrat" pitchFamily="2" charset="77"/>
              </a:rPr>
              <a:t>AI</a:t>
            </a: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, </a:t>
            </a:r>
            <a:r>
              <a:rPr lang="it-IT" sz="2800" b="1" dirty="0" err="1">
                <a:solidFill>
                  <a:prstClr val="black"/>
                </a:solidFill>
                <a:latin typeface="Montserrat" pitchFamily="2" charset="77"/>
              </a:rPr>
              <a:t>next</a:t>
            </a: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 game </a:t>
            </a:r>
            <a:r>
              <a:rPr lang="it-IT" sz="2800" b="1" dirty="0" err="1">
                <a:solidFill>
                  <a:prstClr val="black"/>
                </a:solidFill>
                <a:latin typeface="Montserrat" pitchFamily="2" charset="77"/>
              </a:rPr>
              <a:t>changer</a:t>
            </a: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 per l’industria</a:t>
            </a:r>
            <a:endParaRPr kumimoji="0" lang="it-IT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785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sp>
        <p:nvSpPr>
          <p:cNvPr id="3" name="CasellaDiTesto 7">
            <a:extLst>
              <a:ext uri="{FF2B5EF4-FFF2-40B4-BE49-F238E27FC236}">
                <a16:creationId xmlns:a16="http://schemas.microsoft.com/office/drawing/2014/main" id="{F0D1A4A5-5EE7-4958-1800-1F53D46279FC}"/>
              </a:ext>
            </a:extLst>
          </p:cNvPr>
          <p:cNvSpPr txBox="1"/>
          <p:nvPr/>
        </p:nvSpPr>
        <p:spPr>
          <a:xfrm>
            <a:off x="465874" y="6234555"/>
            <a:ext cx="6189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Fonte: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UNA Media Hub su dati Rapporto Coop (Nomisma su dati McKinsey) 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0CEE1D-89BC-5423-FEFF-059295E5DFA9}"/>
              </a:ext>
            </a:extLst>
          </p:cNvPr>
          <p:cNvSpPr txBox="1"/>
          <p:nvPr/>
        </p:nvSpPr>
        <p:spPr>
          <a:xfrm>
            <a:off x="4286906" y="1548719"/>
            <a:ext cx="2121670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0" normalizeH="0" baseline="0" dirty="0">
                <a:ln>
                  <a:noFill/>
                </a:ln>
                <a:solidFill>
                  <a:srgbClr val="7282F9"/>
                </a:solidFill>
                <a:effectLst/>
                <a:uLnTx/>
                <a:uFillTx/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2,4 – 4,1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kern="0" dirty="0"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Bilioni di €</a:t>
            </a:r>
            <a:endParaRPr kumimoji="0" lang="it-IT" sz="24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Montserrat ExtraBold" panose="000009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EE2F82-F1AE-017F-8D9B-13A1C454AD8A}"/>
              </a:ext>
            </a:extLst>
          </p:cNvPr>
          <p:cNvSpPr txBox="1"/>
          <p:nvPr/>
        </p:nvSpPr>
        <p:spPr>
          <a:xfrm>
            <a:off x="2874807" y="2564382"/>
            <a:ext cx="5119851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0" dirty="0">
                <a:solidFill>
                  <a:srgbClr val="7282F9"/>
                </a:solidFill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Impatto dell’IA sull’economia mondiale nel 2023 </a:t>
            </a:r>
            <a:endParaRPr kumimoji="0" lang="it-IT" sz="1600" b="0" i="0" u="none" strike="noStrike" kern="0" cap="none" spc="0" normalizeH="0" baseline="0" dirty="0">
              <a:ln>
                <a:noFill/>
              </a:ln>
              <a:solidFill>
                <a:srgbClr val="7282F9"/>
              </a:solidFill>
              <a:effectLst/>
              <a:uLnTx/>
              <a:uFillTx/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92A49D-4E6C-6249-03C3-1DC7D3B7D4DC}"/>
              </a:ext>
            </a:extLst>
          </p:cNvPr>
          <p:cNvGrpSpPr/>
          <p:nvPr/>
        </p:nvGrpSpPr>
        <p:grpSpPr>
          <a:xfrm rot="5400000">
            <a:off x="846682" y="3329902"/>
            <a:ext cx="645980" cy="693416"/>
            <a:chOff x="6743995" y="2613814"/>
            <a:chExt cx="645980" cy="693416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74DA0CD-80D3-5FD2-45E8-FC0A8809C0BA}"/>
                </a:ext>
              </a:extLst>
            </p:cNvPr>
            <p:cNvSpPr/>
            <p:nvPr/>
          </p:nvSpPr>
          <p:spPr>
            <a:xfrm>
              <a:off x="6743995" y="2613814"/>
              <a:ext cx="531142" cy="693416"/>
            </a:xfrm>
            <a:custGeom>
              <a:avLst/>
              <a:gdLst>
                <a:gd name="connsiteX0" fmla="*/ 346708 w 531142"/>
                <a:gd name="connsiteY0" fmla="*/ 0 h 693416"/>
                <a:gd name="connsiteX1" fmla="*/ 481663 w 531142"/>
                <a:gd name="connsiteY1" fmla="*/ 27246 h 693416"/>
                <a:gd name="connsiteX2" fmla="*/ 531142 w 531142"/>
                <a:gd name="connsiteY2" fmla="*/ 54102 h 693416"/>
                <a:gd name="connsiteX3" fmla="*/ 531142 w 531142"/>
                <a:gd name="connsiteY3" fmla="*/ 639314 h 693416"/>
                <a:gd name="connsiteX4" fmla="*/ 481663 w 531142"/>
                <a:gd name="connsiteY4" fmla="*/ 666170 h 693416"/>
                <a:gd name="connsiteX5" fmla="*/ 346708 w 531142"/>
                <a:gd name="connsiteY5" fmla="*/ 693416 h 693416"/>
                <a:gd name="connsiteX6" fmla="*/ 0 w 531142"/>
                <a:gd name="connsiteY6" fmla="*/ 346708 h 693416"/>
                <a:gd name="connsiteX7" fmla="*/ 346708 w 531142"/>
                <a:gd name="connsiteY7" fmla="*/ 0 h 69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142" h="693416">
                  <a:moveTo>
                    <a:pt x="346708" y="0"/>
                  </a:moveTo>
                  <a:cubicBezTo>
                    <a:pt x="394578" y="0"/>
                    <a:pt x="440183" y="9702"/>
                    <a:pt x="481663" y="27246"/>
                  </a:cubicBezTo>
                  <a:lnTo>
                    <a:pt x="531142" y="54102"/>
                  </a:lnTo>
                  <a:lnTo>
                    <a:pt x="531142" y="639314"/>
                  </a:lnTo>
                  <a:lnTo>
                    <a:pt x="481663" y="666170"/>
                  </a:lnTo>
                  <a:cubicBezTo>
                    <a:pt x="440183" y="683715"/>
                    <a:pt x="394578" y="693416"/>
                    <a:pt x="346708" y="693416"/>
                  </a:cubicBezTo>
                  <a:cubicBezTo>
                    <a:pt x="155226" y="693416"/>
                    <a:pt x="0" y="538190"/>
                    <a:pt x="0" y="346708"/>
                  </a:cubicBezTo>
                  <a:cubicBezTo>
                    <a:pt x="0" y="155226"/>
                    <a:pt x="155226" y="0"/>
                    <a:pt x="346708" y="0"/>
                  </a:cubicBezTo>
                  <a:close/>
                </a:path>
              </a:pathLst>
            </a:custGeom>
            <a:no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1D5092-BE85-0B73-9D7F-3F716DFBF163}"/>
                </a:ext>
              </a:extLst>
            </p:cNvPr>
            <p:cNvSpPr/>
            <p:nvPr/>
          </p:nvSpPr>
          <p:spPr>
            <a:xfrm>
              <a:off x="7275137" y="2644775"/>
              <a:ext cx="114838" cy="6624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D8C503D-28E4-A8B5-8225-2B742E6DDFFE}"/>
              </a:ext>
            </a:extLst>
          </p:cNvPr>
          <p:cNvGrpSpPr/>
          <p:nvPr/>
        </p:nvGrpSpPr>
        <p:grpSpPr>
          <a:xfrm rot="5400000">
            <a:off x="6547018" y="3329902"/>
            <a:ext cx="645980" cy="693416"/>
            <a:chOff x="6743995" y="2613814"/>
            <a:chExt cx="645980" cy="693416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FC158ED-7C0D-81FB-F982-EB43A63F8515}"/>
                </a:ext>
              </a:extLst>
            </p:cNvPr>
            <p:cNvSpPr/>
            <p:nvPr/>
          </p:nvSpPr>
          <p:spPr>
            <a:xfrm>
              <a:off x="6743995" y="2613814"/>
              <a:ext cx="531142" cy="693416"/>
            </a:xfrm>
            <a:custGeom>
              <a:avLst/>
              <a:gdLst>
                <a:gd name="connsiteX0" fmla="*/ 346708 w 531142"/>
                <a:gd name="connsiteY0" fmla="*/ 0 h 693416"/>
                <a:gd name="connsiteX1" fmla="*/ 481663 w 531142"/>
                <a:gd name="connsiteY1" fmla="*/ 27246 h 693416"/>
                <a:gd name="connsiteX2" fmla="*/ 531142 w 531142"/>
                <a:gd name="connsiteY2" fmla="*/ 54102 h 693416"/>
                <a:gd name="connsiteX3" fmla="*/ 531142 w 531142"/>
                <a:gd name="connsiteY3" fmla="*/ 639314 h 693416"/>
                <a:gd name="connsiteX4" fmla="*/ 481663 w 531142"/>
                <a:gd name="connsiteY4" fmla="*/ 666170 h 693416"/>
                <a:gd name="connsiteX5" fmla="*/ 346708 w 531142"/>
                <a:gd name="connsiteY5" fmla="*/ 693416 h 693416"/>
                <a:gd name="connsiteX6" fmla="*/ 0 w 531142"/>
                <a:gd name="connsiteY6" fmla="*/ 346708 h 693416"/>
                <a:gd name="connsiteX7" fmla="*/ 346708 w 531142"/>
                <a:gd name="connsiteY7" fmla="*/ 0 h 69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142" h="693416">
                  <a:moveTo>
                    <a:pt x="346708" y="0"/>
                  </a:moveTo>
                  <a:cubicBezTo>
                    <a:pt x="394578" y="0"/>
                    <a:pt x="440183" y="9702"/>
                    <a:pt x="481663" y="27246"/>
                  </a:cubicBezTo>
                  <a:lnTo>
                    <a:pt x="531142" y="54102"/>
                  </a:lnTo>
                  <a:lnTo>
                    <a:pt x="531142" y="639314"/>
                  </a:lnTo>
                  <a:lnTo>
                    <a:pt x="481663" y="666170"/>
                  </a:lnTo>
                  <a:cubicBezTo>
                    <a:pt x="440183" y="683715"/>
                    <a:pt x="394578" y="693416"/>
                    <a:pt x="346708" y="693416"/>
                  </a:cubicBezTo>
                  <a:cubicBezTo>
                    <a:pt x="155226" y="693416"/>
                    <a:pt x="0" y="538190"/>
                    <a:pt x="0" y="346708"/>
                  </a:cubicBezTo>
                  <a:cubicBezTo>
                    <a:pt x="0" y="155226"/>
                    <a:pt x="155226" y="0"/>
                    <a:pt x="346708" y="0"/>
                  </a:cubicBezTo>
                  <a:close/>
                </a:path>
              </a:pathLst>
            </a:custGeom>
            <a:no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9C98EF-D2D2-1528-5EE3-7DBDB0F9A68A}"/>
                </a:ext>
              </a:extLst>
            </p:cNvPr>
            <p:cNvSpPr/>
            <p:nvPr/>
          </p:nvSpPr>
          <p:spPr>
            <a:xfrm>
              <a:off x="7275137" y="2644775"/>
              <a:ext cx="114838" cy="6624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52A353-BDA3-22D7-F0BE-6C4310BBD81B}"/>
              </a:ext>
            </a:extLst>
          </p:cNvPr>
          <p:cNvGrpSpPr/>
          <p:nvPr/>
        </p:nvGrpSpPr>
        <p:grpSpPr>
          <a:xfrm rot="5400000">
            <a:off x="2271766" y="3329902"/>
            <a:ext cx="645980" cy="693416"/>
            <a:chOff x="6743995" y="2613814"/>
            <a:chExt cx="645980" cy="69341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0560715-9424-8EC3-53B1-11A2F925DE80}"/>
                </a:ext>
              </a:extLst>
            </p:cNvPr>
            <p:cNvSpPr/>
            <p:nvPr/>
          </p:nvSpPr>
          <p:spPr>
            <a:xfrm>
              <a:off x="6743995" y="2613814"/>
              <a:ext cx="531142" cy="693416"/>
            </a:xfrm>
            <a:custGeom>
              <a:avLst/>
              <a:gdLst>
                <a:gd name="connsiteX0" fmla="*/ 346708 w 531142"/>
                <a:gd name="connsiteY0" fmla="*/ 0 h 693416"/>
                <a:gd name="connsiteX1" fmla="*/ 481663 w 531142"/>
                <a:gd name="connsiteY1" fmla="*/ 27246 h 693416"/>
                <a:gd name="connsiteX2" fmla="*/ 531142 w 531142"/>
                <a:gd name="connsiteY2" fmla="*/ 54102 h 693416"/>
                <a:gd name="connsiteX3" fmla="*/ 531142 w 531142"/>
                <a:gd name="connsiteY3" fmla="*/ 639314 h 693416"/>
                <a:gd name="connsiteX4" fmla="*/ 481663 w 531142"/>
                <a:gd name="connsiteY4" fmla="*/ 666170 h 693416"/>
                <a:gd name="connsiteX5" fmla="*/ 346708 w 531142"/>
                <a:gd name="connsiteY5" fmla="*/ 693416 h 693416"/>
                <a:gd name="connsiteX6" fmla="*/ 0 w 531142"/>
                <a:gd name="connsiteY6" fmla="*/ 346708 h 693416"/>
                <a:gd name="connsiteX7" fmla="*/ 346708 w 531142"/>
                <a:gd name="connsiteY7" fmla="*/ 0 h 69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142" h="693416">
                  <a:moveTo>
                    <a:pt x="346708" y="0"/>
                  </a:moveTo>
                  <a:cubicBezTo>
                    <a:pt x="394578" y="0"/>
                    <a:pt x="440183" y="9702"/>
                    <a:pt x="481663" y="27246"/>
                  </a:cubicBezTo>
                  <a:lnTo>
                    <a:pt x="531142" y="54102"/>
                  </a:lnTo>
                  <a:lnTo>
                    <a:pt x="531142" y="639314"/>
                  </a:lnTo>
                  <a:lnTo>
                    <a:pt x="481663" y="666170"/>
                  </a:lnTo>
                  <a:cubicBezTo>
                    <a:pt x="440183" y="683715"/>
                    <a:pt x="394578" y="693416"/>
                    <a:pt x="346708" y="693416"/>
                  </a:cubicBezTo>
                  <a:cubicBezTo>
                    <a:pt x="155226" y="693416"/>
                    <a:pt x="0" y="538190"/>
                    <a:pt x="0" y="346708"/>
                  </a:cubicBezTo>
                  <a:cubicBezTo>
                    <a:pt x="0" y="155226"/>
                    <a:pt x="155226" y="0"/>
                    <a:pt x="346708" y="0"/>
                  </a:cubicBezTo>
                  <a:close/>
                </a:path>
              </a:pathLst>
            </a:custGeom>
            <a:no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423AE28-64AE-50E9-D8C7-7CFD3C964CE0}"/>
                </a:ext>
              </a:extLst>
            </p:cNvPr>
            <p:cNvSpPr/>
            <p:nvPr/>
          </p:nvSpPr>
          <p:spPr>
            <a:xfrm>
              <a:off x="7275137" y="2644775"/>
              <a:ext cx="114838" cy="6624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60E8B22-4B59-52A1-24A9-B578C91CC579}"/>
              </a:ext>
            </a:extLst>
          </p:cNvPr>
          <p:cNvGrpSpPr/>
          <p:nvPr/>
        </p:nvGrpSpPr>
        <p:grpSpPr>
          <a:xfrm rot="5400000">
            <a:off x="3696850" y="3329902"/>
            <a:ext cx="645980" cy="693416"/>
            <a:chOff x="6743995" y="2613814"/>
            <a:chExt cx="645980" cy="69341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A06C24-1C9F-F89A-E817-0A6F22C7382D}"/>
                </a:ext>
              </a:extLst>
            </p:cNvPr>
            <p:cNvSpPr/>
            <p:nvPr/>
          </p:nvSpPr>
          <p:spPr>
            <a:xfrm>
              <a:off x="6743995" y="2613814"/>
              <a:ext cx="531142" cy="693416"/>
            </a:xfrm>
            <a:custGeom>
              <a:avLst/>
              <a:gdLst>
                <a:gd name="connsiteX0" fmla="*/ 346708 w 531142"/>
                <a:gd name="connsiteY0" fmla="*/ 0 h 693416"/>
                <a:gd name="connsiteX1" fmla="*/ 481663 w 531142"/>
                <a:gd name="connsiteY1" fmla="*/ 27246 h 693416"/>
                <a:gd name="connsiteX2" fmla="*/ 531142 w 531142"/>
                <a:gd name="connsiteY2" fmla="*/ 54102 h 693416"/>
                <a:gd name="connsiteX3" fmla="*/ 531142 w 531142"/>
                <a:gd name="connsiteY3" fmla="*/ 639314 h 693416"/>
                <a:gd name="connsiteX4" fmla="*/ 481663 w 531142"/>
                <a:gd name="connsiteY4" fmla="*/ 666170 h 693416"/>
                <a:gd name="connsiteX5" fmla="*/ 346708 w 531142"/>
                <a:gd name="connsiteY5" fmla="*/ 693416 h 693416"/>
                <a:gd name="connsiteX6" fmla="*/ 0 w 531142"/>
                <a:gd name="connsiteY6" fmla="*/ 346708 h 693416"/>
                <a:gd name="connsiteX7" fmla="*/ 346708 w 531142"/>
                <a:gd name="connsiteY7" fmla="*/ 0 h 69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142" h="693416">
                  <a:moveTo>
                    <a:pt x="346708" y="0"/>
                  </a:moveTo>
                  <a:cubicBezTo>
                    <a:pt x="394578" y="0"/>
                    <a:pt x="440183" y="9702"/>
                    <a:pt x="481663" y="27246"/>
                  </a:cubicBezTo>
                  <a:lnTo>
                    <a:pt x="531142" y="54102"/>
                  </a:lnTo>
                  <a:lnTo>
                    <a:pt x="531142" y="639314"/>
                  </a:lnTo>
                  <a:lnTo>
                    <a:pt x="481663" y="666170"/>
                  </a:lnTo>
                  <a:cubicBezTo>
                    <a:pt x="440183" y="683715"/>
                    <a:pt x="394578" y="693416"/>
                    <a:pt x="346708" y="693416"/>
                  </a:cubicBezTo>
                  <a:cubicBezTo>
                    <a:pt x="155226" y="693416"/>
                    <a:pt x="0" y="538190"/>
                    <a:pt x="0" y="346708"/>
                  </a:cubicBezTo>
                  <a:cubicBezTo>
                    <a:pt x="0" y="155226"/>
                    <a:pt x="155226" y="0"/>
                    <a:pt x="346708" y="0"/>
                  </a:cubicBezTo>
                  <a:close/>
                </a:path>
              </a:pathLst>
            </a:custGeom>
            <a:no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53E2FFF-6F72-1AF9-660A-FD9C21C1F055}"/>
                </a:ext>
              </a:extLst>
            </p:cNvPr>
            <p:cNvSpPr/>
            <p:nvPr/>
          </p:nvSpPr>
          <p:spPr>
            <a:xfrm>
              <a:off x="7275137" y="2644775"/>
              <a:ext cx="114838" cy="6624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A4B2B4-148F-F4C0-6B1E-56C2233837B8}"/>
              </a:ext>
            </a:extLst>
          </p:cNvPr>
          <p:cNvGrpSpPr/>
          <p:nvPr/>
        </p:nvGrpSpPr>
        <p:grpSpPr>
          <a:xfrm rot="5400000">
            <a:off x="5121934" y="3329902"/>
            <a:ext cx="645980" cy="693416"/>
            <a:chOff x="6743995" y="2613814"/>
            <a:chExt cx="645980" cy="69341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E27ED73-DEAA-72B4-8DDB-BEF0C0634FC7}"/>
                </a:ext>
              </a:extLst>
            </p:cNvPr>
            <p:cNvSpPr/>
            <p:nvPr/>
          </p:nvSpPr>
          <p:spPr>
            <a:xfrm>
              <a:off x="6743995" y="2613814"/>
              <a:ext cx="531142" cy="693416"/>
            </a:xfrm>
            <a:custGeom>
              <a:avLst/>
              <a:gdLst>
                <a:gd name="connsiteX0" fmla="*/ 346708 w 531142"/>
                <a:gd name="connsiteY0" fmla="*/ 0 h 693416"/>
                <a:gd name="connsiteX1" fmla="*/ 481663 w 531142"/>
                <a:gd name="connsiteY1" fmla="*/ 27246 h 693416"/>
                <a:gd name="connsiteX2" fmla="*/ 531142 w 531142"/>
                <a:gd name="connsiteY2" fmla="*/ 54102 h 693416"/>
                <a:gd name="connsiteX3" fmla="*/ 531142 w 531142"/>
                <a:gd name="connsiteY3" fmla="*/ 639314 h 693416"/>
                <a:gd name="connsiteX4" fmla="*/ 481663 w 531142"/>
                <a:gd name="connsiteY4" fmla="*/ 666170 h 693416"/>
                <a:gd name="connsiteX5" fmla="*/ 346708 w 531142"/>
                <a:gd name="connsiteY5" fmla="*/ 693416 h 693416"/>
                <a:gd name="connsiteX6" fmla="*/ 0 w 531142"/>
                <a:gd name="connsiteY6" fmla="*/ 346708 h 693416"/>
                <a:gd name="connsiteX7" fmla="*/ 346708 w 531142"/>
                <a:gd name="connsiteY7" fmla="*/ 0 h 69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142" h="693416">
                  <a:moveTo>
                    <a:pt x="346708" y="0"/>
                  </a:moveTo>
                  <a:cubicBezTo>
                    <a:pt x="394578" y="0"/>
                    <a:pt x="440183" y="9702"/>
                    <a:pt x="481663" y="27246"/>
                  </a:cubicBezTo>
                  <a:lnTo>
                    <a:pt x="531142" y="54102"/>
                  </a:lnTo>
                  <a:lnTo>
                    <a:pt x="531142" y="639314"/>
                  </a:lnTo>
                  <a:lnTo>
                    <a:pt x="481663" y="666170"/>
                  </a:lnTo>
                  <a:cubicBezTo>
                    <a:pt x="440183" y="683715"/>
                    <a:pt x="394578" y="693416"/>
                    <a:pt x="346708" y="693416"/>
                  </a:cubicBezTo>
                  <a:cubicBezTo>
                    <a:pt x="155226" y="693416"/>
                    <a:pt x="0" y="538190"/>
                    <a:pt x="0" y="346708"/>
                  </a:cubicBezTo>
                  <a:cubicBezTo>
                    <a:pt x="0" y="155226"/>
                    <a:pt x="155226" y="0"/>
                    <a:pt x="346708" y="0"/>
                  </a:cubicBezTo>
                  <a:close/>
                </a:path>
              </a:pathLst>
            </a:custGeom>
            <a:no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D3B89D8-242F-209B-97A6-D903EA1FFDFD}"/>
                </a:ext>
              </a:extLst>
            </p:cNvPr>
            <p:cNvSpPr/>
            <p:nvPr/>
          </p:nvSpPr>
          <p:spPr>
            <a:xfrm>
              <a:off x="7275137" y="2644775"/>
              <a:ext cx="114838" cy="6624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4441EB3-DD24-1E71-2393-DD07DBAD294E}"/>
              </a:ext>
            </a:extLst>
          </p:cNvPr>
          <p:cNvGrpSpPr/>
          <p:nvPr/>
        </p:nvGrpSpPr>
        <p:grpSpPr>
          <a:xfrm rot="5400000">
            <a:off x="7972102" y="3329902"/>
            <a:ext cx="645980" cy="693416"/>
            <a:chOff x="6743995" y="2613814"/>
            <a:chExt cx="645980" cy="69341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43F58E6-E381-8C75-0207-C428450EDDEE}"/>
                </a:ext>
              </a:extLst>
            </p:cNvPr>
            <p:cNvSpPr/>
            <p:nvPr/>
          </p:nvSpPr>
          <p:spPr>
            <a:xfrm>
              <a:off x="6743995" y="2613814"/>
              <a:ext cx="531142" cy="693416"/>
            </a:xfrm>
            <a:custGeom>
              <a:avLst/>
              <a:gdLst>
                <a:gd name="connsiteX0" fmla="*/ 346708 w 531142"/>
                <a:gd name="connsiteY0" fmla="*/ 0 h 693416"/>
                <a:gd name="connsiteX1" fmla="*/ 481663 w 531142"/>
                <a:gd name="connsiteY1" fmla="*/ 27246 h 693416"/>
                <a:gd name="connsiteX2" fmla="*/ 531142 w 531142"/>
                <a:gd name="connsiteY2" fmla="*/ 54102 h 693416"/>
                <a:gd name="connsiteX3" fmla="*/ 531142 w 531142"/>
                <a:gd name="connsiteY3" fmla="*/ 639314 h 693416"/>
                <a:gd name="connsiteX4" fmla="*/ 481663 w 531142"/>
                <a:gd name="connsiteY4" fmla="*/ 666170 h 693416"/>
                <a:gd name="connsiteX5" fmla="*/ 346708 w 531142"/>
                <a:gd name="connsiteY5" fmla="*/ 693416 h 693416"/>
                <a:gd name="connsiteX6" fmla="*/ 0 w 531142"/>
                <a:gd name="connsiteY6" fmla="*/ 346708 h 693416"/>
                <a:gd name="connsiteX7" fmla="*/ 346708 w 531142"/>
                <a:gd name="connsiteY7" fmla="*/ 0 h 69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142" h="693416">
                  <a:moveTo>
                    <a:pt x="346708" y="0"/>
                  </a:moveTo>
                  <a:cubicBezTo>
                    <a:pt x="394578" y="0"/>
                    <a:pt x="440183" y="9702"/>
                    <a:pt x="481663" y="27246"/>
                  </a:cubicBezTo>
                  <a:lnTo>
                    <a:pt x="531142" y="54102"/>
                  </a:lnTo>
                  <a:lnTo>
                    <a:pt x="531142" y="639314"/>
                  </a:lnTo>
                  <a:lnTo>
                    <a:pt x="481663" y="666170"/>
                  </a:lnTo>
                  <a:cubicBezTo>
                    <a:pt x="440183" y="683715"/>
                    <a:pt x="394578" y="693416"/>
                    <a:pt x="346708" y="693416"/>
                  </a:cubicBezTo>
                  <a:cubicBezTo>
                    <a:pt x="155226" y="693416"/>
                    <a:pt x="0" y="538190"/>
                    <a:pt x="0" y="346708"/>
                  </a:cubicBezTo>
                  <a:cubicBezTo>
                    <a:pt x="0" y="155226"/>
                    <a:pt x="155226" y="0"/>
                    <a:pt x="346708" y="0"/>
                  </a:cubicBezTo>
                  <a:close/>
                </a:path>
              </a:pathLst>
            </a:custGeom>
            <a:no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B78E21C-753A-9E4E-19F8-B7A011A5FFDC}"/>
                </a:ext>
              </a:extLst>
            </p:cNvPr>
            <p:cNvSpPr/>
            <p:nvPr/>
          </p:nvSpPr>
          <p:spPr>
            <a:xfrm>
              <a:off x="7275137" y="2644775"/>
              <a:ext cx="114838" cy="6624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A15AC3D-CEAC-6521-5C1B-5E662B67267F}"/>
              </a:ext>
            </a:extLst>
          </p:cNvPr>
          <p:cNvGrpSpPr/>
          <p:nvPr/>
        </p:nvGrpSpPr>
        <p:grpSpPr>
          <a:xfrm rot="5400000">
            <a:off x="9397184" y="3329902"/>
            <a:ext cx="645980" cy="693416"/>
            <a:chOff x="6743995" y="2613814"/>
            <a:chExt cx="645980" cy="693416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139F108-3216-861C-F05D-A8D1E6756821}"/>
                </a:ext>
              </a:extLst>
            </p:cNvPr>
            <p:cNvSpPr/>
            <p:nvPr/>
          </p:nvSpPr>
          <p:spPr>
            <a:xfrm>
              <a:off x="6743995" y="2613814"/>
              <a:ext cx="531142" cy="693416"/>
            </a:xfrm>
            <a:custGeom>
              <a:avLst/>
              <a:gdLst>
                <a:gd name="connsiteX0" fmla="*/ 346708 w 531142"/>
                <a:gd name="connsiteY0" fmla="*/ 0 h 693416"/>
                <a:gd name="connsiteX1" fmla="*/ 481663 w 531142"/>
                <a:gd name="connsiteY1" fmla="*/ 27246 h 693416"/>
                <a:gd name="connsiteX2" fmla="*/ 531142 w 531142"/>
                <a:gd name="connsiteY2" fmla="*/ 54102 h 693416"/>
                <a:gd name="connsiteX3" fmla="*/ 531142 w 531142"/>
                <a:gd name="connsiteY3" fmla="*/ 639314 h 693416"/>
                <a:gd name="connsiteX4" fmla="*/ 481663 w 531142"/>
                <a:gd name="connsiteY4" fmla="*/ 666170 h 693416"/>
                <a:gd name="connsiteX5" fmla="*/ 346708 w 531142"/>
                <a:gd name="connsiteY5" fmla="*/ 693416 h 693416"/>
                <a:gd name="connsiteX6" fmla="*/ 0 w 531142"/>
                <a:gd name="connsiteY6" fmla="*/ 346708 h 693416"/>
                <a:gd name="connsiteX7" fmla="*/ 346708 w 531142"/>
                <a:gd name="connsiteY7" fmla="*/ 0 h 69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142" h="693416">
                  <a:moveTo>
                    <a:pt x="346708" y="0"/>
                  </a:moveTo>
                  <a:cubicBezTo>
                    <a:pt x="394578" y="0"/>
                    <a:pt x="440183" y="9702"/>
                    <a:pt x="481663" y="27246"/>
                  </a:cubicBezTo>
                  <a:lnTo>
                    <a:pt x="531142" y="54102"/>
                  </a:lnTo>
                  <a:lnTo>
                    <a:pt x="531142" y="639314"/>
                  </a:lnTo>
                  <a:lnTo>
                    <a:pt x="481663" y="666170"/>
                  </a:lnTo>
                  <a:cubicBezTo>
                    <a:pt x="440183" y="683715"/>
                    <a:pt x="394578" y="693416"/>
                    <a:pt x="346708" y="693416"/>
                  </a:cubicBezTo>
                  <a:cubicBezTo>
                    <a:pt x="155226" y="693416"/>
                    <a:pt x="0" y="538190"/>
                    <a:pt x="0" y="346708"/>
                  </a:cubicBezTo>
                  <a:cubicBezTo>
                    <a:pt x="0" y="155226"/>
                    <a:pt x="155226" y="0"/>
                    <a:pt x="346708" y="0"/>
                  </a:cubicBezTo>
                  <a:close/>
                </a:path>
              </a:pathLst>
            </a:custGeom>
            <a:no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A51C5E7-3CEE-FB5D-7B07-B7A259AD5A63}"/>
                </a:ext>
              </a:extLst>
            </p:cNvPr>
            <p:cNvSpPr/>
            <p:nvPr/>
          </p:nvSpPr>
          <p:spPr>
            <a:xfrm>
              <a:off x="7275137" y="2644775"/>
              <a:ext cx="114838" cy="6624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8" name="Picture 2" descr="Electronics icon">
            <a:extLst>
              <a:ext uri="{FF2B5EF4-FFF2-40B4-BE49-F238E27FC236}">
                <a16:creationId xmlns:a16="http://schemas.microsoft.com/office/drawing/2014/main" id="{071FB70F-C04D-6260-7572-5B77ABEBF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68" y="3501217"/>
            <a:ext cx="383545" cy="38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377038E-8332-F575-47C3-4E1397003B1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3820" y="3490689"/>
            <a:ext cx="461841" cy="40750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ADCAD3B-93C7-910B-04DF-3A6A0D61912B}"/>
              </a:ext>
            </a:extLst>
          </p:cNvPr>
          <p:cNvSpPr txBox="1"/>
          <p:nvPr/>
        </p:nvSpPr>
        <p:spPr>
          <a:xfrm>
            <a:off x="586340" y="3919582"/>
            <a:ext cx="1250905" cy="30777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0" dirty="0">
                <a:solidFill>
                  <a:srgbClr val="FF0000"/>
                </a:solidFill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HIGH TECH</a:t>
            </a:r>
            <a:endParaRPr kumimoji="0" lang="it-IT" sz="1600" b="0" i="0" u="none" strike="noStrike" kern="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ExtraBold" panose="00000900000000000000" pitchFamily="2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9EADCB-D5D5-7C77-ECBA-880B7F967156}"/>
              </a:ext>
            </a:extLst>
          </p:cNvPr>
          <p:cNvSpPr txBox="1"/>
          <p:nvPr/>
        </p:nvSpPr>
        <p:spPr>
          <a:xfrm>
            <a:off x="561575" y="5043836"/>
            <a:ext cx="1300433" cy="30777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0" dirty="0">
                <a:solidFill>
                  <a:srgbClr val="FF0000"/>
                </a:solidFill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221,5 – 240,0</a:t>
            </a:r>
            <a:endParaRPr kumimoji="0" lang="it-IT" sz="1600" b="0" i="0" u="none" strike="noStrike" kern="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D7E7CD-FDE2-2B36-B243-21356DC16C50}"/>
              </a:ext>
            </a:extLst>
          </p:cNvPr>
          <p:cNvSpPr txBox="1"/>
          <p:nvPr/>
        </p:nvSpPr>
        <p:spPr>
          <a:xfrm>
            <a:off x="2007015" y="3919582"/>
            <a:ext cx="1250905" cy="30777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0" dirty="0"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BANKING</a:t>
            </a:r>
            <a:endParaRPr kumimoji="0" lang="it-IT" sz="16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Montserrat ExtraBold" panose="000009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450F8B-A32D-BDFE-C230-00A19C3ED599}"/>
              </a:ext>
            </a:extLst>
          </p:cNvPr>
          <p:cNvSpPr txBox="1"/>
          <p:nvPr/>
        </p:nvSpPr>
        <p:spPr>
          <a:xfrm>
            <a:off x="1982250" y="5043836"/>
            <a:ext cx="1300433" cy="30777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0" dirty="0"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184,6 – 313,8 </a:t>
            </a:r>
            <a:endParaRPr kumimoji="0" lang="it-IT" sz="16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0C9DA8-9ED0-38CD-9C42-4CE6D812F5E7}"/>
              </a:ext>
            </a:extLst>
          </p:cNvPr>
          <p:cNvSpPr txBox="1"/>
          <p:nvPr/>
        </p:nvSpPr>
        <p:spPr>
          <a:xfrm>
            <a:off x="3141744" y="3919582"/>
            <a:ext cx="1759793" cy="52322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0" dirty="0">
                <a:solidFill>
                  <a:srgbClr val="FF0000"/>
                </a:solidFill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COMMERCIO, VENDITA DETT.</a:t>
            </a:r>
            <a:endParaRPr kumimoji="0" lang="it-IT" sz="1600" b="0" i="0" u="none" strike="noStrike" kern="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ExtraBold" panose="00000900000000000000" pitchFamily="2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088CF5-445B-4A09-F011-E1B96D69C719}"/>
              </a:ext>
            </a:extLst>
          </p:cNvPr>
          <p:cNvSpPr txBox="1"/>
          <p:nvPr/>
        </p:nvSpPr>
        <p:spPr>
          <a:xfrm>
            <a:off x="3396565" y="5043836"/>
            <a:ext cx="1300433" cy="30777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0" dirty="0">
                <a:solidFill>
                  <a:srgbClr val="FF0000"/>
                </a:solidFill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221,5 – 360,0 </a:t>
            </a:r>
            <a:endParaRPr kumimoji="0" lang="it-IT" sz="1600" b="0" i="0" u="none" strike="noStrike" kern="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CF3A470-E187-8A36-3BCC-FA2547B9882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3730" y="3501217"/>
            <a:ext cx="411339" cy="40412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C0B01BD-1569-68D1-D9DC-9F7B81ED11CB}"/>
              </a:ext>
            </a:extLst>
          </p:cNvPr>
          <p:cNvSpPr txBox="1"/>
          <p:nvPr/>
        </p:nvSpPr>
        <p:spPr>
          <a:xfrm>
            <a:off x="4781092" y="3919582"/>
            <a:ext cx="1429491" cy="52322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0" dirty="0"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VIAGGI e TRASPORTI</a:t>
            </a:r>
            <a:endParaRPr kumimoji="0" lang="it-IT" sz="16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Montserrat ExtraBold" panose="00000900000000000000" pitchFamily="2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AAA85A-A285-D5DE-CBFB-A679DEC72ABC}"/>
              </a:ext>
            </a:extLst>
          </p:cNvPr>
          <p:cNvSpPr txBox="1"/>
          <p:nvPr/>
        </p:nvSpPr>
        <p:spPr>
          <a:xfrm>
            <a:off x="4845621" y="5043836"/>
            <a:ext cx="1300433" cy="30777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0" dirty="0"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166,2 – 276,9 </a:t>
            </a:r>
            <a:endParaRPr kumimoji="0" lang="it-IT" sz="16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0976A06-401F-5F9F-683E-880F7D746A6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4973" y="3435897"/>
            <a:ext cx="518858" cy="46944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F41CBB8-3EB4-F7A2-A5BD-0D647A5300B9}"/>
              </a:ext>
            </a:extLst>
          </p:cNvPr>
          <p:cNvSpPr txBox="1"/>
          <p:nvPr/>
        </p:nvSpPr>
        <p:spPr>
          <a:xfrm>
            <a:off x="6077796" y="3919582"/>
            <a:ext cx="1705154" cy="52322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0" dirty="0"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MANIFATTURA AVANZATA</a:t>
            </a:r>
            <a:endParaRPr kumimoji="0" lang="it-IT" sz="16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Montserrat ExtraBold" panose="00000900000000000000" pitchFamily="2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C33926A-4F48-58CD-68B0-6C989BA1A71A}"/>
              </a:ext>
            </a:extLst>
          </p:cNvPr>
          <p:cNvSpPr txBox="1"/>
          <p:nvPr/>
        </p:nvSpPr>
        <p:spPr>
          <a:xfrm>
            <a:off x="6291059" y="5043836"/>
            <a:ext cx="1300433" cy="30777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0" dirty="0"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156,9 – 267,7</a:t>
            </a:r>
            <a:endParaRPr kumimoji="0" lang="it-IT" sz="16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80BD398-2142-446A-46F8-EE3B3FC2C64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0384" y="3449906"/>
            <a:ext cx="488816" cy="43485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F4AD9CA-4C6B-2052-9D1B-A714B61338BC}"/>
              </a:ext>
            </a:extLst>
          </p:cNvPr>
          <p:cNvSpPr txBox="1"/>
          <p:nvPr/>
        </p:nvSpPr>
        <p:spPr>
          <a:xfrm>
            <a:off x="7479486" y="3919582"/>
            <a:ext cx="1759793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0" dirty="0"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LARGO CONSUMO CONFEZIONATO</a:t>
            </a:r>
            <a:endParaRPr kumimoji="0" lang="it-IT" sz="16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Montserrat ExtraBold" panose="00000900000000000000" pitchFamily="2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01E6FD-107B-B72C-FD0B-260A4F2E81DB}"/>
              </a:ext>
            </a:extLst>
          </p:cNvPr>
          <p:cNvSpPr txBox="1"/>
          <p:nvPr/>
        </p:nvSpPr>
        <p:spPr>
          <a:xfrm>
            <a:off x="7747388" y="5043836"/>
            <a:ext cx="1300433" cy="30777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0" dirty="0"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147,7 – 249,2</a:t>
            </a:r>
            <a:endParaRPr kumimoji="0" lang="it-IT" sz="16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377092E-8FF4-BBDE-089D-2BD89838EDF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4348" y="3463868"/>
            <a:ext cx="350527" cy="403484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991EAC4E-027B-D9F5-4E03-E24E51218E9D}"/>
              </a:ext>
            </a:extLst>
          </p:cNvPr>
          <p:cNvSpPr txBox="1"/>
          <p:nvPr/>
        </p:nvSpPr>
        <p:spPr>
          <a:xfrm>
            <a:off x="9105510" y="3919582"/>
            <a:ext cx="1250905" cy="30777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0" dirty="0"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SANITÀ</a:t>
            </a:r>
            <a:endParaRPr kumimoji="0" lang="it-IT" sz="16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Montserrat ExtraBold" panose="00000900000000000000" pitchFamily="2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D5E7648-A08C-2841-760F-7047E1D2485C}"/>
              </a:ext>
            </a:extLst>
          </p:cNvPr>
          <p:cNvSpPr txBox="1"/>
          <p:nvPr/>
        </p:nvSpPr>
        <p:spPr>
          <a:xfrm>
            <a:off x="9153169" y="5043836"/>
            <a:ext cx="1300433" cy="30777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0" dirty="0"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138,5 – 240,0 </a:t>
            </a:r>
            <a:endParaRPr kumimoji="0" lang="it-IT" sz="16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D7A8A742-FB4A-FA62-B2C8-46AF111DC84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2502" y="3480174"/>
            <a:ext cx="508443" cy="468140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170F619-D982-65A0-22AB-9D2204990974}"/>
              </a:ext>
            </a:extLst>
          </p:cNvPr>
          <p:cNvCxnSpPr>
            <a:cxnSpLocks/>
          </p:cNvCxnSpPr>
          <p:nvPr/>
        </p:nvCxnSpPr>
        <p:spPr>
          <a:xfrm>
            <a:off x="1159083" y="4208351"/>
            <a:ext cx="3748" cy="862644"/>
          </a:xfrm>
          <a:prstGeom prst="line">
            <a:avLst/>
          </a:prstGeom>
          <a:ln w="12700">
            <a:solidFill>
              <a:srgbClr val="FF5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954D8E8-D88D-DB3F-50E3-494B8CBF7304}"/>
              </a:ext>
            </a:extLst>
          </p:cNvPr>
          <p:cNvCxnSpPr>
            <a:cxnSpLocks/>
          </p:cNvCxnSpPr>
          <p:nvPr/>
        </p:nvCxnSpPr>
        <p:spPr>
          <a:xfrm>
            <a:off x="2634679" y="4208351"/>
            <a:ext cx="3748" cy="862644"/>
          </a:xfrm>
          <a:prstGeom prst="line">
            <a:avLst/>
          </a:prstGeom>
          <a:ln w="12700">
            <a:solidFill>
              <a:srgbClr val="FF5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655F62C-9774-D12D-9CDE-6A3A972D2D03}"/>
              </a:ext>
            </a:extLst>
          </p:cNvPr>
          <p:cNvCxnSpPr/>
          <p:nvPr/>
        </p:nvCxnSpPr>
        <p:spPr>
          <a:xfrm>
            <a:off x="4004360" y="4449589"/>
            <a:ext cx="0" cy="621406"/>
          </a:xfrm>
          <a:prstGeom prst="line">
            <a:avLst/>
          </a:prstGeom>
          <a:ln w="12700">
            <a:solidFill>
              <a:srgbClr val="FF5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E3D277D-CA91-C573-9DED-BF4A67311C7F}"/>
              </a:ext>
            </a:extLst>
          </p:cNvPr>
          <p:cNvCxnSpPr/>
          <p:nvPr/>
        </p:nvCxnSpPr>
        <p:spPr>
          <a:xfrm>
            <a:off x="5429444" y="4449589"/>
            <a:ext cx="0" cy="621406"/>
          </a:xfrm>
          <a:prstGeom prst="line">
            <a:avLst/>
          </a:prstGeom>
          <a:ln w="12700">
            <a:solidFill>
              <a:srgbClr val="FF5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F645582-77D3-4EAF-328A-4708C7B6B894}"/>
              </a:ext>
            </a:extLst>
          </p:cNvPr>
          <p:cNvCxnSpPr/>
          <p:nvPr/>
        </p:nvCxnSpPr>
        <p:spPr>
          <a:xfrm>
            <a:off x="6885561" y="4449589"/>
            <a:ext cx="0" cy="621406"/>
          </a:xfrm>
          <a:prstGeom prst="line">
            <a:avLst/>
          </a:prstGeom>
          <a:ln w="12700">
            <a:solidFill>
              <a:srgbClr val="FF5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6FA2065-E992-E514-7506-A545589DB178}"/>
              </a:ext>
            </a:extLst>
          </p:cNvPr>
          <p:cNvCxnSpPr>
            <a:cxnSpLocks/>
          </p:cNvCxnSpPr>
          <p:nvPr/>
        </p:nvCxnSpPr>
        <p:spPr>
          <a:xfrm>
            <a:off x="9740722" y="4208351"/>
            <a:ext cx="3748" cy="862644"/>
          </a:xfrm>
          <a:prstGeom prst="line">
            <a:avLst/>
          </a:prstGeom>
          <a:ln w="12700">
            <a:solidFill>
              <a:srgbClr val="FF5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62F532F-57B8-F575-8349-7B2A42D211C2}"/>
              </a:ext>
            </a:extLst>
          </p:cNvPr>
          <p:cNvCxnSpPr>
            <a:cxnSpLocks/>
            <a:stCxn id="47" idx="2"/>
          </p:cNvCxnSpPr>
          <p:nvPr/>
        </p:nvCxnSpPr>
        <p:spPr>
          <a:xfrm flipH="1">
            <a:off x="8359382" y="4658246"/>
            <a:ext cx="1" cy="412749"/>
          </a:xfrm>
          <a:prstGeom prst="line">
            <a:avLst/>
          </a:prstGeom>
          <a:ln w="12700">
            <a:solidFill>
              <a:srgbClr val="FF5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365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456589" y="331412"/>
            <a:ext cx="1013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schemeClr val="accent4"/>
                </a:solidFill>
                <a:latin typeface="Montserrat" pitchFamily="2" charset="77"/>
              </a:rPr>
              <a:t>AI </a:t>
            </a: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per l’Industria Media: la sfida dell’efficacia </a:t>
            </a:r>
            <a:endParaRPr kumimoji="0" lang="it-IT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785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sp>
        <p:nvSpPr>
          <p:cNvPr id="3" name="CasellaDiTesto 7">
            <a:extLst>
              <a:ext uri="{FF2B5EF4-FFF2-40B4-BE49-F238E27FC236}">
                <a16:creationId xmlns:a16="http://schemas.microsoft.com/office/drawing/2014/main" id="{F0D1A4A5-5EE7-4958-1800-1F53D46279FC}"/>
              </a:ext>
            </a:extLst>
          </p:cNvPr>
          <p:cNvSpPr txBox="1"/>
          <p:nvPr/>
        </p:nvSpPr>
        <p:spPr>
          <a:xfrm>
            <a:off x="465874" y="6234555"/>
            <a:ext cx="3956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Fonte: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UNA Media Hub su dati MCA by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GroupM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F0F48A02-0AF6-6684-0818-CD53C6C166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250804"/>
              </p:ext>
            </p:extLst>
          </p:nvPr>
        </p:nvGraphicFramePr>
        <p:xfrm>
          <a:off x="393390" y="2414184"/>
          <a:ext cx="3710778" cy="292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0C7505C-7C7B-16CC-6478-DF8AF7DC4029}"/>
              </a:ext>
            </a:extLst>
          </p:cNvPr>
          <p:cNvSpPr txBox="1"/>
          <p:nvPr/>
        </p:nvSpPr>
        <p:spPr>
          <a:xfrm>
            <a:off x="456589" y="1844808"/>
            <a:ext cx="4907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Montserrat SemiBold" panose="00000700000000000000" pitchFamily="2" charset="0"/>
              </a:rPr>
              <a:t>L’</a:t>
            </a:r>
            <a:r>
              <a:rPr lang="it-IT" sz="2000" b="1" dirty="0">
                <a:latin typeface="Poppins Black" panose="00000A00000000000000" pitchFamily="2" charset="0"/>
                <a:cs typeface="Poppins Black" panose="00000A00000000000000" pitchFamily="2" charset="0"/>
              </a:rPr>
              <a:t>AI</a:t>
            </a:r>
            <a:r>
              <a:rPr lang="it-IT" dirty="0">
                <a:latin typeface="Montserrat SemiBold" panose="00000700000000000000" pitchFamily="2" charset="0"/>
              </a:rPr>
              <a:t> verrà utilizzata per…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83936C-3929-E973-73B2-C529055D4A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0458" y="2679405"/>
            <a:ext cx="5993651" cy="2705384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C44926-2880-713A-3E55-3DE30C686D4A}"/>
              </a:ext>
            </a:extLst>
          </p:cNvPr>
          <p:cNvSpPr txBox="1"/>
          <p:nvPr/>
        </p:nvSpPr>
        <p:spPr>
          <a:xfrm>
            <a:off x="4750370" y="1844808"/>
            <a:ext cx="56482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latin typeface="Montserrat SemiBold" panose="00000700000000000000" pitchFamily="2" charset="0"/>
              </a:rPr>
              <a:t>Probabilità </a:t>
            </a:r>
            <a:r>
              <a:rPr lang="it-IT" sz="2000" b="1" dirty="0">
                <a:latin typeface="Poppins Black" panose="00000A00000000000000" pitchFamily="2" charset="0"/>
                <a:cs typeface="Poppins Black" panose="00000A00000000000000" pitchFamily="2" charset="0"/>
              </a:rPr>
              <a:t>diffusione</a:t>
            </a:r>
            <a:r>
              <a:rPr lang="it-IT" dirty="0">
                <a:latin typeface="Montserrat SemiBold" panose="00000700000000000000" pitchFamily="2" charset="0"/>
              </a:rPr>
              <a:t> e </a:t>
            </a:r>
            <a:r>
              <a:rPr lang="it-IT" sz="2000" b="1" dirty="0">
                <a:latin typeface="Poppins Black" panose="00000A00000000000000" pitchFamily="2" charset="0"/>
                <a:cs typeface="Poppins Black" panose="00000A00000000000000" pitchFamily="2" charset="0"/>
              </a:rPr>
              <a:t>impatto</a:t>
            </a:r>
            <a:r>
              <a:rPr lang="it-IT" dirty="0">
                <a:latin typeface="Montserrat SemiBold" panose="00000700000000000000" pitchFamily="2" charset="0"/>
              </a:rPr>
              <a:t> </a:t>
            </a:r>
            <a:r>
              <a:rPr lang="it-IT" sz="2000" b="1" dirty="0">
                <a:latin typeface="Poppins Black" panose="00000A00000000000000" pitchFamily="2" charset="0"/>
                <a:cs typeface="Poppins Black" panose="00000A00000000000000" pitchFamily="2" charset="0"/>
              </a:rPr>
              <a:t>planning</a:t>
            </a:r>
            <a:r>
              <a:rPr lang="it-IT" dirty="0">
                <a:latin typeface="Montserrat SemiBold" panose="00000700000000000000" pitchFamily="2" charset="0"/>
              </a:rPr>
              <a:t> </a:t>
            </a:r>
            <a:r>
              <a:rPr lang="it-IT" sz="1400" dirty="0">
                <a:latin typeface="Montserrat SemiBold" panose="00000700000000000000" pitchFamily="2" charset="0"/>
              </a:rPr>
              <a:t>(18 mesi)</a:t>
            </a:r>
            <a:endParaRPr lang="it-IT" dirty="0"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337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0" name="Picture 6" descr="Trump takes narrow lead of 2 % over Harris: Poll">
            <a:extLst>
              <a:ext uri="{FF2B5EF4-FFF2-40B4-BE49-F238E27FC236}">
                <a16:creationId xmlns:a16="http://schemas.microsoft.com/office/drawing/2014/main" id="{E5839437-0D3D-3758-A969-85D7D3BAC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5" r="-2" b="2737"/>
          <a:stretch/>
        </p:blipFill>
        <p:spPr bwMode="auto">
          <a:xfrm>
            <a:off x="321730" y="321732"/>
            <a:ext cx="5674897" cy="301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limpiadi: l'Italia del volley femminile è Campione Olimpica">
            <a:extLst>
              <a:ext uri="{FF2B5EF4-FFF2-40B4-BE49-F238E27FC236}">
                <a16:creationId xmlns:a16="http://schemas.microsoft.com/office/drawing/2014/main" id="{A54B1B72-EC33-07DB-F2BC-A78ECB3A1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672"/>
          <a:stretch/>
        </p:blipFill>
        <p:spPr bwMode="auto">
          <a:xfrm>
            <a:off x="321730" y="3510853"/>
            <a:ext cx="5674897" cy="278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erson hugging another person&#10;&#10;Description automatically generated">
            <a:extLst>
              <a:ext uri="{FF2B5EF4-FFF2-40B4-BE49-F238E27FC236}">
                <a16:creationId xmlns:a16="http://schemas.microsoft.com/office/drawing/2014/main" id="{AE4AF940-B882-32D3-A637-8D58D7FD3C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162" r="17653" b="-1"/>
          <a:stretch/>
        </p:blipFill>
        <p:spPr>
          <a:xfrm>
            <a:off x="6195373" y="321733"/>
            <a:ext cx="5674897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15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B272D8-3B2C-3355-43F5-9C1E5EEACB09}"/>
              </a:ext>
            </a:extLst>
          </p:cNvPr>
          <p:cNvSpPr/>
          <p:nvPr/>
        </p:nvSpPr>
        <p:spPr>
          <a:xfrm>
            <a:off x="0" y="1"/>
            <a:ext cx="11644243" cy="685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638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sp>
        <p:nvSpPr>
          <p:cNvPr id="8" name="CasellaDiTesto 6">
            <a:extLst>
              <a:ext uri="{FF2B5EF4-FFF2-40B4-BE49-F238E27FC236}">
                <a16:creationId xmlns:a16="http://schemas.microsoft.com/office/drawing/2014/main" id="{79C1ACE8-9525-A496-5454-C9FDE97C27BA}"/>
              </a:ext>
            </a:extLst>
          </p:cNvPr>
          <p:cNvSpPr txBox="1"/>
          <p:nvPr/>
        </p:nvSpPr>
        <p:spPr>
          <a:xfrm>
            <a:off x="2214137" y="-15569893"/>
            <a:ext cx="7763726" cy="1560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Paola Barbetta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Anì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Berbejan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Paolo Brambilla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Elisabetta Clementi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>
                <a:solidFill>
                  <a:prstClr val="black"/>
                </a:solidFill>
                <a:latin typeface="Montserrat" panose="00000500000000000000" pitchFamily="2" charset="0"/>
              </a:rPr>
              <a:t>Alessio Gervasi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Davide Mazzitelli</a:t>
            </a:r>
          </a:p>
          <a:p>
            <a:pPr algn="ctr">
              <a:defRPr/>
            </a:pPr>
            <a:r>
              <a:rPr lang="it-IT" sz="2800" dirty="0">
                <a:solidFill>
                  <a:prstClr val="black"/>
                </a:solidFill>
                <a:latin typeface="Montserrat" panose="00000500000000000000" pitchFamily="2" charset="0"/>
              </a:rPr>
              <a:t>Graziana Pasqualotto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Roberto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Roseano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Sandro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Scattolini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>
                <a:solidFill>
                  <a:prstClr val="black"/>
                </a:solidFill>
                <a:latin typeface="Montserrat" panose="00000500000000000000" pitchFamily="2" charset="0"/>
              </a:rPr>
              <a:t>Daniele Trapani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Stefano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Visintainer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Enrica Bellinato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Pietro Agosti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Marco Cucchetti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Sabrina Fiorentini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Anna Leso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Daniela Riglietti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Cristina Ruffino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Laura Vagnini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Zoe Zanini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Francesco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Alivia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Lucia Barbetta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Sarah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Bartoccelli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Greta Bottini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Valentina Camoni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Emanuela Chiappa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Simone Contini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Fabiola Granier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Chiara Lamera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Paolo Laurito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Serena Lembo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Andrea Marcolin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Nicolò Smerilli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Elena Stabilini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Guido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Surci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Elisa Veronese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39" name="CasellaDiTesto 6">
            <a:extLst>
              <a:ext uri="{FF2B5EF4-FFF2-40B4-BE49-F238E27FC236}">
                <a16:creationId xmlns:a16="http://schemas.microsoft.com/office/drawing/2014/main" id="{7D5100E0-3ACC-B494-125F-0DB64595AC77}"/>
              </a:ext>
            </a:extLst>
          </p:cNvPr>
          <p:cNvSpPr txBox="1"/>
          <p:nvPr/>
        </p:nvSpPr>
        <p:spPr>
          <a:xfrm>
            <a:off x="2214137" y="-25320"/>
            <a:ext cx="7763726" cy="1188000"/>
          </a:xfrm>
          <a:prstGeom prst="rect">
            <a:avLst/>
          </a:prstGeom>
          <a:solidFill>
            <a:srgbClr val="FFD200"/>
          </a:solidFill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Grazie!</a:t>
            </a:r>
          </a:p>
        </p:txBody>
      </p:sp>
    </p:spTree>
    <p:extLst>
      <p:ext uri="{BB962C8B-B14F-4D97-AF65-F5344CB8AC3E}">
        <p14:creationId xmlns:p14="http://schemas.microsoft.com/office/powerpoint/2010/main" val="71013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FCB5FEC-B693-E20E-DBA4-E5672B421F3D}"/>
              </a:ext>
            </a:extLst>
          </p:cNvPr>
          <p:cNvCxnSpPr>
            <a:cxnSpLocks/>
          </p:cNvCxnSpPr>
          <p:nvPr/>
        </p:nvCxnSpPr>
        <p:spPr>
          <a:xfrm>
            <a:off x="9879303" y="2390702"/>
            <a:ext cx="10810" cy="248783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957E30C-08FE-332F-BEB2-939DC7317C17}"/>
              </a:ext>
            </a:extLst>
          </p:cNvPr>
          <p:cNvCxnSpPr>
            <a:cxnSpLocks/>
          </p:cNvCxnSpPr>
          <p:nvPr/>
        </p:nvCxnSpPr>
        <p:spPr>
          <a:xfrm>
            <a:off x="8759303" y="2390702"/>
            <a:ext cx="10810" cy="248783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8EC491A-A140-B43E-D66D-ECBF78A70D37}"/>
              </a:ext>
            </a:extLst>
          </p:cNvPr>
          <p:cNvCxnSpPr>
            <a:cxnSpLocks/>
          </p:cNvCxnSpPr>
          <p:nvPr/>
        </p:nvCxnSpPr>
        <p:spPr>
          <a:xfrm>
            <a:off x="7646764" y="2390702"/>
            <a:ext cx="10810" cy="248783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456589" y="331412"/>
            <a:ext cx="1013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schemeClr val="accent4"/>
                </a:solidFill>
                <a:latin typeface="Montserrat" pitchFamily="2" charset="77"/>
              </a:rPr>
              <a:t>Stagflazione:</a:t>
            </a: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 un pericolo scampato, per adesso</a:t>
            </a:r>
            <a:endParaRPr kumimoji="0" lang="it-IT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785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sp>
        <p:nvSpPr>
          <p:cNvPr id="3" name="CasellaDiTesto 7">
            <a:extLst>
              <a:ext uri="{FF2B5EF4-FFF2-40B4-BE49-F238E27FC236}">
                <a16:creationId xmlns:a16="http://schemas.microsoft.com/office/drawing/2014/main" id="{F0D1A4A5-5EE7-4958-1800-1F53D46279FC}"/>
              </a:ext>
            </a:extLst>
          </p:cNvPr>
          <p:cNvSpPr txBox="1"/>
          <p:nvPr/>
        </p:nvSpPr>
        <p:spPr>
          <a:xfrm>
            <a:off x="465874" y="6234555"/>
            <a:ext cx="5758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Fonte: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UNA Media Hub su dati Rapporto Coop (dati FMI ottobre 2024)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6D9A5DE-250F-7642-EA24-E1CC4F104A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6977022"/>
              </p:ext>
            </p:extLst>
          </p:nvPr>
        </p:nvGraphicFramePr>
        <p:xfrm>
          <a:off x="147461" y="1538644"/>
          <a:ext cx="4844932" cy="3947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EC02DC4-B821-73B0-8C53-346DC8B19256}"/>
              </a:ext>
            </a:extLst>
          </p:cNvPr>
          <p:cNvSpPr txBox="1"/>
          <p:nvPr/>
        </p:nvSpPr>
        <p:spPr>
          <a:xfrm>
            <a:off x="3847990" y="1460066"/>
            <a:ext cx="3603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latin typeface="Poppins Black" panose="00000A00000000000000" pitchFamily="2" charset="0"/>
                <a:cs typeface="Poppins Black" panose="00000A00000000000000" pitchFamily="2" charset="0"/>
              </a:rPr>
              <a:t>PIL mondiale – var% </a:t>
            </a:r>
            <a:r>
              <a:rPr lang="it-IT" sz="1200" b="1" dirty="0" err="1">
                <a:latin typeface="Poppins Black" panose="00000A00000000000000" pitchFamily="2" charset="0"/>
                <a:cs typeface="Poppins Black" panose="00000A00000000000000" pitchFamily="2" charset="0"/>
              </a:rPr>
              <a:t>YoY</a:t>
            </a:r>
            <a:endParaRPr lang="it-IT" sz="1200" b="1" dirty="0"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BD54CF-6B52-0174-6DF8-FA88B69E5947}"/>
              </a:ext>
            </a:extLst>
          </p:cNvPr>
          <p:cNvSpPr txBox="1"/>
          <p:nvPr/>
        </p:nvSpPr>
        <p:spPr>
          <a:xfrm>
            <a:off x="5813278" y="3071998"/>
            <a:ext cx="143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Montserrat Medium" panose="00000600000000000000" pitchFamily="2" charset="0"/>
              </a:rPr>
              <a:t>Previsioni </a:t>
            </a:r>
            <a:r>
              <a:rPr lang="it-IT" sz="1200" dirty="0">
                <a:solidFill>
                  <a:srgbClr val="7282F9"/>
                </a:solidFill>
                <a:latin typeface="Montserrat SemiBold" panose="00000700000000000000" pitchFamily="2" charset="0"/>
              </a:rPr>
              <a:t>gennaio 2023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DC28CC-3675-F79E-6950-FE156C372725}"/>
              </a:ext>
            </a:extLst>
          </p:cNvPr>
          <p:cNvSpPr txBox="1"/>
          <p:nvPr/>
        </p:nvSpPr>
        <p:spPr>
          <a:xfrm>
            <a:off x="5813278" y="4023888"/>
            <a:ext cx="143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Montserrat Medium" panose="00000600000000000000" pitchFamily="2" charset="0"/>
              </a:rPr>
              <a:t>Consuntivo </a:t>
            </a:r>
            <a:r>
              <a:rPr lang="it-IT" sz="1200" dirty="0">
                <a:solidFill>
                  <a:srgbClr val="FF5050"/>
                </a:solidFill>
                <a:latin typeface="Montserrat SemiBold" panose="00000700000000000000" pitchFamily="2" charset="0"/>
              </a:rPr>
              <a:t>ottobre 2024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7F209C-C052-A5D1-49D9-6A6A2EEC0EC5}"/>
              </a:ext>
            </a:extLst>
          </p:cNvPr>
          <p:cNvSpPr txBox="1"/>
          <p:nvPr/>
        </p:nvSpPr>
        <p:spPr>
          <a:xfrm>
            <a:off x="7359815" y="5018343"/>
            <a:ext cx="804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Montserrat Medium" panose="00000600000000000000" pitchFamily="2" charset="0"/>
              </a:rPr>
              <a:t>Mondo</a:t>
            </a:r>
            <a:endParaRPr lang="it-IT" sz="1200" dirty="0">
              <a:latin typeface="Montserrat SemiBold" panose="000007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45003B-D516-D6D8-7D74-A2D300B961DD}"/>
              </a:ext>
            </a:extLst>
          </p:cNvPr>
          <p:cNvSpPr txBox="1"/>
          <p:nvPr/>
        </p:nvSpPr>
        <p:spPr>
          <a:xfrm>
            <a:off x="8256473" y="5018343"/>
            <a:ext cx="1055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Montserrat Medium" panose="00000600000000000000" pitchFamily="2" charset="0"/>
              </a:rPr>
              <a:t>Economie avanzate</a:t>
            </a:r>
            <a:endParaRPr lang="it-IT" sz="1200" dirty="0">
              <a:latin typeface="Montserrat SemiBold" panose="000007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757861-993C-4876-7264-22FB39B3E4FE}"/>
              </a:ext>
            </a:extLst>
          </p:cNvPr>
          <p:cNvSpPr txBox="1"/>
          <p:nvPr/>
        </p:nvSpPr>
        <p:spPr>
          <a:xfrm>
            <a:off x="9399837" y="5018343"/>
            <a:ext cx="105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Montserrat Medium" panose="00000600000000000000" pitchFamily="2" charset="0"/>
              </a:rPr>
              <a:t>Economie in via di sviluppo</a:t>
            </a:r>
            <a:endParaRPr lang="it-IT" sz="1200" dirty="0">
              <a:latin typeface="Montserrat SemiBold" panose="00000700000000000000" pitchFamily="2" charset="0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67B17B88-A00B-E2A7-B4B8-A22DED1BAC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8337497"/>
              </p:ext>
            </p:extLst>
          </p:nvPr>
        </p:nvGraphicFramePr>
        <p:xfrm>
          <a:off x="6970363" y="2641627"/>
          <a:ext cx="3603279" cy="2802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2CFD92C2-1522-A9A1-D688-5A5ED5361689}"/>
              </a:ext>
            </a:extLst>
          </p:cNvPr>
          <p:cNvSpPr txBox="1"/>
          <p:nvPr/>
        </p:nvSpPr>
        <p:spPr>
          <a:xfrm>
            <a:off x="7271009" y="2749734"/>
            <a:ext cx="804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Montserrat Medium" panose="00000600000000000000" pitchFamily="2" charset="0"/>
              </a:rPr>
              <a:t>+2,9%</a:t>
            </a:r>
            <a:endParaRPr lang="it-IT" sz="1200" dirty="0">
              <a:latin typeface="Montserrat SemiBold" panose="000007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E8A080-71F6-4F40-6BA1-A07CFF64160E}"/>
              </a:ext>
            </a:extLst>
          </p:cNvPr>
          <p:cNvSpPr txBox="1"/>
          <p:nvPr/>
        </p:nvSpPr>
        <p:spPr>
          <a:xfrm>
            <a:off x="8338056" y="2749734"/>
            <a:ext cx="804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Montserrat Medium" panose="00000600000000000000" pitchFamily="2" charset="0"/>
              </a:rPr>
              <a:t>+1,2%</a:t>
            </a:r>
            <a:endParaRPr lang="it-IT" sz="1200" dirty="0">
              <a:latin typeface="Montserrat SemiBold" panose="000007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AEAE66-DA78-35F8-24A5-8D2505951F3B}"/>
              </a:ext>
            </a:extLst>
          </p:cNvPr>
          <p:cNvSpPr txBox="1"/>
          <p:nvPr/>
        </p:nvSpPr>
        <p:spPr>
          <a:xfrm>
            <a:off x="9497062" y="2749734"/>
            <a:ext cx="804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Montserrat Medium" panose="00000600000000000000" pitchFamily="2" charset="0"/>
              </a:rPr>
              <a:t>+4,0%</a:t>
            </a:r>
            <a:endParaRPr lang="it-IT" sz="1200" dirty="0">
              <a:latin typeface="Montserrat SemiBold" panose="000007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962B43-327F-2EE9-294F-7AB9097D717B}"/>
              </a:ext>
            </a:extLst>
          </p:cNvPr>
          <p:cNvSpPr txBox="1"/>
          <p:nvPr/>
        </p:nvSpPr>
        <p:spPr>
          <a:xfrm>
            <a:off x="7271009" y="3745365"/>
            <a:ext cx="804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Montserrat ExtraBold" panose="00000900000000000000" pitchFamily="2" charset="0"/>
              </a:rPr>
              <a:t>+3,2%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C4EC3E-D479-8C02-0EA1-5E45E543FF28}"/>
              </a:ext>
            </a:extLst>
          </p:cNvPr>
          <p:cNvSpPr txBox="1"/>
          <p:nvPr/>
        </p:nvSpPr>
        <p:spPr>
          <a:xfrm>
            <a:off x="8338056" y="3745365"/>
            <a:ext cx="804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Montserrat ExtraBold" panose="00000900000000000000" pitchFamily="2" charset="0"/>
              </a:rPr>
              <a:t>+1,8%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4DB541-9A16-18BD-705D-5661B9A40FEE}"/>
              </a:ext>
            </a:extLst>
          </p:cNvPr>
          <p:cNvSpPr txBox="1"/>
          <p:nvPr/>
        </p:nvSpPr>
        <p:spPr>
          <a:xfrm>
            <a:off x="9497062" y="3745365"/>
            <a:ext cx="804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Montserrat ExtraBold" panose="00000900000000000000" pitchFamily="2" charset="0"/>
              </a:rPr>
              <a:t>+4,2%</a:t>
            </a:r>
          </a:p>
        </p:txBody>
      </p:sp>
    </p:spTree>
    <p:extLst>
      <p:ext uri="{BB962C8B-B14F-4D97-AF65-F5344CB8AC3E}">
        <p14:creationId xmlns:p14="http://schemas.microsoft.com/office/powerpoint/2010/main" val="2705688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456589" y="331412"/>
            <a:ext cx="1013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L’</a:t>
            </a:r>
            <a:r>
              <a:rPr lang="it-IT" sz="2800" b="1" dirty="0">
                <a:solidFill>
                  <a:srgbClr val="FFC000"/>
                </a:solidFill>
                <a:latin typeface="Montserrat" pitchFamily="2" charset="77"/>
              </a:rPr>
              <a:t>I</a:t>
            </a:r>
            <a:r>
              <a:rPr lang="it-IT" sz="2800" b="1" dirty="0">
                <a:solidFill>
                  <a:schemeClr val="accent4"/>
                </a:solidFill>
                <a:latin typeface="Montserrat" pitchFamily="2" charset="77"/>
              </a:rPr>
              <a:t>talia</a:t>
            </a: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 cresce, ma la qualità della vita peggiora</a:t>
            </a:r>
            <a:endParaRPr kumimoji="0" lang="it-IT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785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sp>
        <p:nvSpPr>
          <p:cNvPr id="3" name="CasellaDiTesto 7">
            <a:extLst>
              <a:ext uri="{FF2B5EF4-FFF2-40B4-BE49-F238E27FC236}">
                <a16:creationId xmlns:a16="http://schemas.microsoft.com/office/drawing/2014/main" id="{F0D1A4A5-5EE7-4958-1800-1F53D46279FC}"/>
              </a:ext>
            </a:extLst>
          </p:cNvPr>
          <p:cNvSpPr txBox="1"/>
          <p:nvPr/>
        </p:nvSpPr>
        <p:spPr>
          <a:xfrm>
            <a:off x="465874" y="6234555"/>
            <a:ext cx="95045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Fonte: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UNA Media Hub su dati Rapporto Coop (dati FMI ottobre 2024) e consumer survey Nomisma «Idee di futuro» 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C02DC4-B821-73B0-8C53-346DC8B19256}"/>
              </a:ext>
            </a:extLst>
          </p:cNvPr>
          <p:cNvSpPr txBox="1"/>
          <p:nvPr/>
        </p:nvSpPr>
        <p:spPr>
          <a:xfrm>
            <a:off x="5964040" y="1982118"/>
            <a:ext cx="3603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Montserrat Light" panose="00000400000000000000" pitchFamily="2" charset="0"/>
              </a:rPr>
              <a:t>Valori % - totale campione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4A00139-BB3E-2681-27B9-29AE20C590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1182461"/>
              </p:ext>
            </p:extLst>
          </p:nvPr>
        </p:nvGraphicFramePr>
        <p:xfrm>
          <a:off x="177734" y="2098595"/>
          <a:ext cx="4933110" cy="361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4A2FADDE-19AB-0947-A19D-3575F68757D5}"/>
              </a:ext>
            </a:extLst>
          </p:cNvPr>
          <p:cNvSpPr txBox="1"/>
          <p:nvPr/>
        </p:nvSpPr>
        <p:spPr>
          <a:xfrm>
            <a:off x="520495" y="1878907"/>
            <a:ext cx="673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7282F9"/>
                </a:solidFill>
                <a:latin typeface="Montserrat ExtraBold" panose="00000900000000000000" pitchFamily="2" charset="0"/>
              </a:rPr>
              <a:t>Italia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BC104F-DA17-04BB-7DE7-F44652ADDE7A}"/>
              </a:ext>
            </a:extLst>
          </p:cNvPr>
          <p:cNvSpPr txBox="1"/>
          <p:nvPr/>
        </p:nvSpPr>
        <p:spPr>
          <a:xfrm>
            <a:off x="1193848" y="1878907"/>
            <a:ext cx="783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5050"/>
                </a:solidFill>
                <a:latin typeface="Montserrat ExtraBold" panose="00000900000000000000" pitchFamily="2" charset="0"/>
              </a:rPr>
              <a:t>Europa</a:t>
            </a: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A3006CD7-A676-6CB3-4F11-B235B99CC5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2233101"/>
              </p:ext>
            </p:extLst>
          </p:nvPr>
        </p:nvGraphicFramePr>
        <p:xfrm>
          <a:off x="5842176" y="1962791"/>
          <a:ext cx="4711111" cy="3817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9C0F847C-67B6-525F-4185-4F8BA069148C}"/>
              </a:ext>
            </a:extLst>
          </p:cNvPr>
          <p:cNvSpPr txBox="1"/>
          <p:nvPr/>
        </p:nvSpPr>
        <p:spPr>
          <a:xfrm>
            <a:off x="5310747" y="2873438"/>
            <a:ext cx="864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7282F9"/>
                </a:solidFill>
                <a:latin typeface="Montserrat ExtraBold" panose="00000900000000000000" pitchFamily="2" charset="0"/>
              </a:rPr>
              <a:t>meglio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5EF016-7FD1-6893-C4FB-BBCD1D6C69AF}"/>
              </a:ext>
            </a:extLst>
          </p:cNvPr>
          <p:cNvSpPr txBox="1"/>
          <p:nvPr/>
        </p:nvSpPr>
        <p:spPr>
          <a:xfrm>
            <a:off x="5310746" y="3733064"/>
            <a:ext cx="864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>
                    <a:lumMod val="65000"/>
                  </a:schemeClr>
                </a:solidFill>
                <a:latin typeface="Montserrat ExtraBold" panose="00000900000000000000" pitchFamily="2" charset="0"/>
              </a:rPr>
              <a:t>peggio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137E66-95D0-0203-DBD1-C20CAE333BB8}"/>
              </a:ext>
            </a:extLst>
          </p:cNvPr>
          <p:cNvSpPr txBox="1"/>
          <p:nvPr/>
        </p:nvSpPr>
        <p:spPr>
          <a:xfrm>
            <a:off x="9898870" y="4283986"/>
            <a:ext cx="864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solidFill>
                  <a:srgbClr val="FF5050"/>
                </a:solidFill>
                <a:latin typeface="Montserrat ExtraBold" panose="00000900000000000000" pitchFamily="2" charset="0"/>
              </a:rPr>
              <a:t>net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A56347D-25E5-73F3-1EAF-FED55C35223E}"/>
              </a:ext>
            </a:extLst>
          </p:cNvPr>
          <p:cNvSpPr txBox="1"/>
          <p:nvPr/>
        </p:nvSpPr>
        <p:spPr>
          <a:xfrm>
            <a:off x="5964040" y="1556934"/>
            <a:ext cx="4210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Poppins Black" panose="00000A00000000000000" pitchFamily="2" charset="0"/>
                <a:cs typeface="Poppins Black" panose="00000A00000000000000" pitchFamily="2" charset="0"/>
              </a:rPr>
              <a:t>Qualità della vita rispetto a qualche anno fa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1D8BF5-6BE9-A257-1406-06A9A54E2A7E}"/>
              </a:ext>
            </a:extLst>
          </p:cNvPr>
          <p:cNvSpPr txBox="1"/>
          <p:nvPr/>
        </p:nvSpPr>
        <p:spPr>
          <a:xfrm>
            <a:off x="7717132" y="3774959"/>
            <a:ext cx="399885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anose="00000900000000000000" pitchFamily="2" charset="0"/>
              </a:rPr>
              <a:t>-12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2E03839-EA3E-E608-F845-5AC708D388B8}"/>
              </a:ext>
            </a:extLst>
          </p:cNvPr>
          <p:cNvSpPr/>
          <p:nvPr/>
        </p:nvSpPr>
        <p:spPr>
          <a:xfrm>
            <a:off x="7658100" y="2555444"/>
            <a:ext cx="516758" cy="32248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F7D3F3B-9354-98D1-F3CC-07FA936090A3}"/>
              </a:ext>
            </a:extLst>
          </p:cNvPr>
          <p:cNvSpPr/>
          <p:nvPr/>
        </p:nvSpPr>
        <p:spPr>
          <a:xfrm>
            <a:off x="8209397" y="2555444"/>
            <a:ext cx="2529145" cy="3224893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8DB17D-2E05-AD7C-6E0A-A04617BE28ED}"/>
              </a:ext>
            </a:extLst>
          </p:cNvPr>
          <p:cNvSpPr txBox="1"/>
          <p:nvPr/>
        </p:nvSpPr>
        <p:spPr>
          <a:xfrm>
            <a:off x="520495" y="1556934"/>
            <a:ext cx="3603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Poppins Black" panose="00000A00000000000000" pitchFamily="2" charset="0"/>
                <a:cs typeface="Poppins Black" panose="00000A00000000000000" pitchFamily="2" charset="0"/>
              </a:rPr>
              <a:t>PIL – var% </a:t>
            </a:r>
            <a:r>
              <a:rPr lang="it-IT" sz="1200" b="1" dirty="0" err="1">
                <a:latin typeface="Poppins Black" panose="00000A00000000000000" pitchFamily="2" charset="0"/>
                <a:cs typeface="Poppins Black" panose="00000A00000000000000" pitchFamily="2" charset="0"/>
              </a:rPr>
              <a:t>YoY</a:t>
            </a:r>
            <a:endParaRPr lang="it-IT" sz="1200" b="1" dirty="0"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389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456589" y="331412"/>
            <a:ext cx="9701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Il Mercato Pubblicitario si conferma </a:t>
            </a:r>
            <a:r>
              <a:rPr lang="it-IT" sz="2800" b="1" dirty="0">
                <a:solidFill>
                  <a:schemeClr val="accent4"/>
                </a:solidFill>
                <a:latin typeface="Montserrat" pitchFamily="2" charset="77"/>
              </a:rPr>
              <a:t>anticiclico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96B55-E4C0-EC44-92A6-4966116980E4}"/>
              </a:ext>
            </a:extLst>
          </p:cNvPr>
          <p:cNvSpPr txBox="1"/>
          <p:nvPr/>
        </p:nvSpPr>
        <p:spPr>
          <a:xfrm>
            <a:off x="465874" y="6234555"/>
            <a:ext cx="4934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Fonte: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UNA Media Hub su dati Istat (PIL) e stime UNA (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Adv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)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785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A584237-96E7-87DD-DBD4-A72E0F66CF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140566"/>
              </p:ext>
            </p:extLst>
          </p:nvPr>
        </p:nvGraphicFramePr>
        <p:xfrm>
          <a:off x="465874" y="1275421"/>
          <a:ext cx="8964452" cy="453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11CC65E-3BB2-B6CC-33C1-0B9F3CC7750C}"/>
              </a:ext>
            </a:extLst>
          </p:cNvPr>
          <p:cNvSpPr txBox="1">
            <a:spLocks/>
          </p:cNvSpPr>
          <p:nvPr/>
        </p:nvSpPr>
        <p:spPr>
          <a:xfrm>
            <a:off x="9800799" y="2748476"/>
            <a:ext cx="1452299" cy="739501"/>
          </a:xfrm>
          <a:prstGeom prst="rect">
            <a:avLst/>
          </a:prstGeom>
        </p:spPr>
        <p:txBody>
          <a:bodyPr/>
          <a:lstStyle>
            <a:lvl1pPr marL="167993" marR="0" lvl="0" indent="-167993" algn="l" defTabSz="1219142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1pPr>
            <a:lvl2pPr marL="719961" marR="0" lvl="1" indent="-167993" algn="l" defTabSz="1219142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6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2pPr>
            <a:lvl3pPr marL="1199939" marR="0" lvl="2" indent="-167993" algn="l" defTabSz="1219142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4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3pPr>
            <a:lvl4pPr marL="0" marR="0" lvl="3" indent="0" algn="l" defTabSz="1219142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tabLst/>
              <a:defRPr lang="en-US" sz="20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4pPr>
            <a:lvl5pPr marL="0" marR="0" lvl="4" indent="0" algn="l" defTabSz="1219142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tabLst/>
              <a:defRPr lang="en-US" sz="20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kern="0" dirty="0">
                <a:solidFill>
                  <a:srgbClr val="7282F9"/>
                </a:solidFill>
                <a:latin typeface="Montserrat ExtraBold" panose="00000900000000000000" pitchFamily="2" charset="0"/>
                <a:cs typeface="Poppins SemiBold" panose="00000700000000000000" pitchFamily="2" charset="0"/>
              </a:rPr>
              <a:t>PIL</a:t>
            </a:r>
          </a:p>
        </p:txBody>
      </p:sp>
      <p:pic>
        <p:nvPicPr>
          <p:cNvPr id="2" name="Graphic 88">
            <a:extLst>
              <a:ext uri="{FF2B5EF4-FFF2-40B4-BE49-F238E27FC236}">
                <a16:creationId xmlns:a16="http://schemas.microsoft.com/office/drawing/2014/main" id="{5065FD53-BF22-0547-1910-50F56760D7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3934" y="2788860"/>
            <a:ext cx="317222" cy="317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303E9C-656A-4975-2806-E3212D932AB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99350" y="1890824"/>
            <a:ext cx="452291" cy="402563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F7AB4AD-43B6-E09B-15F3-89A7CFC87E89}"/>
              </a:ext>
            </a:extLst>
          </p:cNvPr>
          <p:cNvSpPr txBox="1">
            <a:spLocks/>
          </p:cNvSpPr>
          <p:nvPr/>
        </p:nvSpPr>
        <p:spPr>
          <a:xfrm>
            <a:off x="9795363" y="1893844"/>
            <a:ext cx="1452299" cy="739501"/>
          </a:xfrm>
          <a:prstGeom prst="rect">
            <a:avLst/>
          </a:prstGeom>
        </p:spPr>
        <p:txBody>
          <a:bodyPr/>
          <a:lstStyle>
            <a:lvl1pPr marL="167993" marR="0" lvl="0" indent="-167993" algn="l" defTabSz="1219142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1pPr>
            <a:lvl2pPr marL="719961" marR="0" lvl="1" indent="-167993" algn="l" defTabSz="1219142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6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2pPr>
            <a:lvl3pPr marL="1199939" marR="0" lvl="2" indent="-167993" algn="l" defTabSz="1219142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4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3pPr>
            <a:lvl4pPr marL="0" marR="0" lvl="3" indent="0" algn="l" defTabSz="1219142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tabLst/>
              <a:defRPr lang="en-US" sz="20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4pPr>
            <a:lvl5pPr marL="0" marR="0" lvl="4" indent="0" algn="l" defTabSz="1219142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tabLst/>
              <a:defRPr lang="en-US" sz="20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kern="0" dirty="0">
                <a:solidFill>
                  <a:srgbClr val="FF8053"/>
                </a:solidFill>
                <a:latin typeface="Montserrat ExtraBold" panose="00000900000000000000" pitchFamily="2" charset="0"/>
                <a:cs typeface="Poppins SemiBold" panose="00000700000000000000" pitchFamily="2" charset="0"/>
              </a:rPr>
              <a:t>ADV</a:t>
            </a: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97AE76BA-46B9-FF35-92FF-AFF806B380EF}"/>
              </a:ext>
            </a:extLst>
          </p:cNvPr>
          <p:cNvSpPr/>
          <p:nvPr/>
        </p:nvSpPr>
        <p:spPr>
          <a:xfrm rot="21213577">
            <a:off x="8718097" y="2918617"/>
            <a:ext cx="73891" cy="158611"/>
          </a:xfrm>
          <a:prstGeom prst="chevron">
            <a:avLst/>
          </a:prstGeom>
          <a:solidFill>
            <a:srgbClr val="7282F9"/>
          </a:solidFill>
          <a:ln>
            <a:solidFill>
              <a:srgbClr val="7282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73019E47-B6C9-E576-214C-777355A77798}"/>
              </a:ext>
            </a:extLst>
          </p:cNvPr>
          <p:cNvSpPr txBox="1">
            <a:spLocks/>
          </p:cNvSpPr>
          <p:nvPr/>
        </p:nvSpPr>
        <p:spPr>
          <a:xfrm>
            <a:off x="8763094" y="2833455"/>
            <a:ext cx="1029654" cy="402563"/>
          </a:xfrm>
          <a:prstGeom prst="rect">
            <a:avLst/>
          </a:prstGeom>
        </p:spPr>
        <p:txBody>
          <a:bodyPr/>
          <a:lstStyle>
            <a:lvl1pPr marL="167993" marR="0" lvl="0" indent="-167993" algn="l" defTabSz="1219142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1pPr>
            <a:lvl2pPr marL="719961" marR="0" lvl="1" indent="-167993" algn="l" defTabSz="1219142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6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2pPr>
            <a:lvl3pPr marL="1199939" marR="0" lvl="2" indent="-167993" algn="l" defTabSz="1219142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4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3pPr>
            <a:lvl4pPr marL="0" marR="0" lvl="3" indent="0" algn="l" defTabSz="1219142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tabLst/>
              <a:defRPr lang="en-US" sz="20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4pPr>
            <a:lvl5pPr marL="0" marR="0" lvl="4" indent="0" algn="l" defTabSz="1219142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tabLst/>
              <a:defRPr lang="en-US" sz="20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kern="0" dirty="0">
                <a:solidFill>
                  <a:srgbClr val="7282F9"/>
                </a:solidFill>
                <a:latin typeface="Montserrat ExtraBold" panose="00000900000000000000" pitchFamily="2" charset="0"/>
                <a:cs typeface="Poppins SemiBold" panose="00000700000000000000" pitchFamily="2" charset="0"/>
              </a:rPr>
              <a:t>+0,8%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E88BD0D-F3FD-5FFE-385F-1BC4FC14DFDF}"/>
              </a:ext>
            </a:extLst>
          </p:cNvPr>
          <p:cNvSpPr txBox="1">
            <a:spLocks/>
          </p:cNvSpPr>
          <p:nvPr/>
        </p:nvSpPr>
        <p:spPr>
          <a:xfrm>
            <a:off x="8702005" y="1976865"/>
            <a:ext cx="1029654" cy="402563"/>
          </a:xfrm>
          <a:prstGeom prst="rect">
            <a:avLst/>
          </a:prstGeom>
        </p:spPr>
        <p:txBody>
          <a:bodyPr/>
          <a:lstStyle>
            <a:lvl1pPr marL="167993" marR="0" lvl="0" indent="-167993" algn="l" defTabSz="1219142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1pPr>
            <a:lvl2pPr marL="719961" marR="0" lvl="1" indent="-167993" algn="l" defTabSz="1219142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6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2pPr>
            <a:lvl3pPr marL="1199939" marR="0" lvl="2" indent="-167993" algn="l" defTabSz="1219142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4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3pPr>
            <a:lvl4pPr marL="0" marR="0" lvl="3" indent="0" algn="l" defTabSz="1219142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tabLst/>
              <a:defRPr lang="en-US" sz="20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4pPr>
            <a:lvl5pPr marL="0" marR="0" lvl="4" indent="0" algn="l" defTabSz="1219142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tabLst/>
              <a:defRPr lang="en-US" sz="20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kern="0" dirty="0">
                <a:solidFill>
                  <a:srgbClr val="FF8053"/>
                </a:solidFill>
                <a:latin typeface="Montserrat ExtraBold" panose="00000900000000000000" pitchFamily="2" charset="0"/>
                <a:cs typeface="Poppins SemiBold" panose="00000700000000000000" pitchFamily="2" charset="0"/>
              </a:rPr>
              <a:t>+5,8%</a:t>
            </a: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47D91C66-FDBA-9F9E-C81B-4B2F9C57BD29}"/>
              </a:ext>
            </a:extLst>
          </p:cNvPr>
          <p:cNvSpPr/>
          <p:nvPr/>
        </p:nvSpPr>
        <p:spPr>
          <a:xfrm rot="20076946">
            <a:off x="8705151" y="2106117"/>
            <a:ext cx="73891" cy="158611"/>
          </a:xfrm>
          <a:prstGeom prst="chevron">
            <a:avLst/>
          </a:prstGeom>
          <a:solidFill>
            <a:srgbClr val="FF8053"/>
          </a:solidFill>
          <a:ln>
            <a:solidFill>
              <a:srgbClr val="FF805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50E2892-AC7A-6A73-B0D3-4FD7DF20B401}"/>
              </a:ext>
            </a:extLst>
          </p:cNvPr>
          <p:cNvSpPr/>
          <p:nvPr/>
        </p:nvSpPr>
        <p:spPr>
          <a:xfrm rot="10800000">
            <a:off x="1051904" y="3128534"/>
            <a:ext cx="73891" cy="158611"/>
          </a:xfrm>
          <a:prstGeom prst="chevron">
            <a:avLst/>
          </a:prstGeom>
          <a:solidFill>
            <a:srgbClr val="7282F9"/>
          </a:solidFill>
          <a:ln>
            <a:solidFill>
              <a:srgbClr val="7282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D09DECF9-DA03-1908-C68F-F0937BE332EC}"/>
              </a:ext>
            </a:extLst>
          </p:cNvPr>
          <p:cNvSpPr/>
          <p:nvPr/>
        </p:nvSpPr>
        <p:spPr>
          <a:xfrm rot="12087143">
            <a:off x="1087655" y="3003406"/>
            <a:ext cx="73891" cy="158611"/>
          </a:xfrm>
          <a:prstGeom prst="chevron">
            <a:avLst/>
          </a:prstGeom>
          <a:solidFill>
            <a:srgbClr val="FF8053"/>
          </a:solidFill>
          <a:ln>
            <a:solidFill>
              <a:srgbClr val="FF805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4E2DCAC-A559-78BD-74F9-318595821A2A}"/>
              </a:ext>
            </a:extLst>
          </p:cNvPr>
          <p:cNvSpPr txBox="1">
            <a:spLocks/>
          </p:cNvSpPr>
          <p:nvPr/>
        </p:nvSpPr>
        <p:spPr>
          <a:xfrm>
            <a:off x="156088" y="2822649"/>
            <a:ext cx="1029654" cy="402563"/>
          </a:xfrm>
          <a:prstGeom prst="rect">
            <a:avLst/>
          </a:prstGeom>
        </p:spPr>
        <p:txBody>
          <a:bodyPr/>
          <a:lstStyle>
            <a:lvl1pPr marL="167993" marR="0" lvl="0" indent="-167993" algn="l" defTabSz="1219142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1pPr>
            <a:lvl2pPr marL="719961" marR="0" lvl="1" indent="-167993" algn="l" defTabSz="1219142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6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2pPr>
            <a:lvl3pPr marL="1199939" marR="0" lvl="2" indent="-167993" algn="l" defTabSz="1219142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4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3pPr>
            <a:lvl4pPr marL="0" marR="0" lvl="3" indent="0" algn="l" defTabSz="1219142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tabLst/>
              <a:defRPr lang="en-US" sz="20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4pPr>
            <a:lvl5pPr marL="0" marR="0" lvl="4" indent="0" algn="l" defTabSz="1219142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tabLst/>
              <a:defRPr lang="en-US" sz="20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sz="1400" kern="0" dirty="0">
                <a:solidFill>
                  <a:schemeClr val="tx1"/>
                </a:solidFill>
                <a:latin typeface="Montserrat ExtraBold" panose="00000900000000000000" pitchFamily="2" charset="0"/>
                <a:cs typeface="Poppins SemiBold" panose="00000700000000000000" pitchFamily="2" charset="0"/>
              </a:rPr>
              <a:t>+0,3%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8BF7E80-4C16-1B4E-9361-04F130091BF2}"/>
              </a:ext>
            </a:extLst>
          </p:cNvPr>
          <p:cNvSpPr txBox="1">
            <a:spLocks/>
          </p:cNvSpPr>
          <p:nvPr/>
        </p:nvSpPr>
        <p:spPr>
          <a:xfrm>
            <a:off x="127867" y="3045288"/>
            <a:ext cx="1029654" cy="402563"/>
          </a:xfrm>
          <a:prstGeom prst="rect">
            <a:avLst/>
          </a:prstGeom>
        </p:spPr>
        <p:txBody>
          <a:bodyPr/>
          <a:lstStyle>
            <a:lvl1pPr marL="167993" marR="0" lvl="0" indent="-167993" algn="l" defTabSz="1219142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1pPr>
            <a:lvl2pPr marL="719961" marR="0" lvl="1" indent="-167993" algn="l" defTabSz="1219142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6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2pPr>
            <a:lvl3pPr marL="1199939" marR="0" lvl="2" indent="-167993" algn="l" defTabSz="1219142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4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3pPr>
            <a:lvl4pPr marL="0" marR="0" lvl="3" indent="0" algn="l" defTabSz="1219142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tabLst/>
              <a:defRPr lang="en-US" sz="20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4pPr>
            <a:lvl5pPr marL="0" marR="0" lvl="4" indent="0" algn="l" defTabSz="1219142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tabLst/>
              <a:defRPr lang="en-US" sz="20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sz="1400" kern="0" dirty="0">
                <a:solidFill>
                  <a:schemeClr val="tx1"/>
                </a:solidFill>
                <a:latin typeface="Montserrat ExtraBold" panose="00000900000000000000" pitchFamily="2" charset="0"/>
                <a:cs typeface="Poppins SemiBold" panose="00000700000000000000" pitchFamily="2" charset="0"/>
              </a:rPr>
              <a:t>-1,0%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9F414C-A5A1-4135-52A5-4345FA538239}"/>
              </a:ext>
            </a:extLst>
          </p:cNvPr>
          <p:cNvSpPr txBox="1"/>
          <p:nvPr/>
        </p:nvSpPr>
        <p:spPr>
          <a:xfrm>
            <a:off x="1185742" y="4992718"/>
            <a:ext cx="2287308" cy="4010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>
                <a:latin typeface="Montserrat Medium" panose="00000600000000000000" pitchFamily="2" charset="0"/>
                <a:cs typeface="Poppins" panose="00000500000000000000" pitchFamily="2" charset="0"/>
                <a:sym typeface="Arial"/>
              </a:rPr>
              <a:t>2008-2013: crisi finanziaria dopo </a:t>
            </a:r>
            <a:r>
              <a:rPr lang="en-AU" sz="1100" dirty="0">
                <a:latin typeface="Montserrat Medium" panose="00000600000000000000" pitchFamily="2" charset="0"/>
                <a:cs typeface="Poppins" panose="00000500000000000000" pitchFamily="2" charset="0"/>
                <a:sym typeface="Arial"/>
              </a:rPr>
              <a:t>il crack Lehman Brothers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D74D6B-69A3-605A-B2DD-32693A1C7FA3}"/>
              </a:ext>
            </a:extLst>
          </p:cNvPr>
          <p:cNvSpPr txBox="1"/>
          <p:nvPr/>
        </p:nvSpPr>
        <p:spPr>
          <a:xfrm>
            <a:off x="6613162" y="4182160"/>
            <a:ext cx="856614" cy="4010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  <a:sym typeface="Arial"/>
              </a:rPr>
              <a:t> </a:t>
            </a:r>
            <a:r>
              <a:rPr lang="it-IT" sz="1100" dirty="0">
                <a:latin typeface="Montserrat Medium" panose="00000600000000000000" pitchFamily="2" charset="0"/>
                <a:cs typeface="Poppins" panose="00000500000000000000" pitchFamily="2" charset="0"/>
                <a:sym typeface="Arial"/>
              </a:rPr>
              <a:t>Covid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97D2A9-7F39-AF60-8FD8-370180384518}"/>
              </a:ext>
            </a:extLst>
          </p:cNvPr>
          <p:cNvSpPr txBox="1"/>
          <p:nvPr/>
        </p:nvSpPr>
        <p:spPr>
          <a:xfrm>
            <a:off x="618317" y="1383957"/>
            <a:ext cx="7651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Poppins Regular"/>
                <a:ea typeface="+mn-ea"/>
                <a:cs typeface="+mn-cs"/>
              </a:rPr>
              <a:t>%var. </a:t>
            </a:r>
            <a:r>
              <a: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Poppins Regular"/>
                <a:ea typeface="+mn-ea"/>
                <a:cs typeface="+mn-cs"/>
              </a:rPr>
              <a:t>YoY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0A2756"/>
              </a:solidFill>
              <a:effectLst/>
              <a:uLnTx/>
              <a:uFillTx/>
              <a:latin typeface="Poppins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19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465874" y="469556"/>
            <a:ext cx="9701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Il </a:t>
            </a:r>
            <a:r>
              <a:rPr lang="it-IT" sz="2800" b="1" dirty="0">
                <a:solidFill>
                  <a:schemeClr val="accent4"/>
                </a:solidFill>
                <a:latin typeface="Montserrat" pitchFamily="2" charset="77"/>
              </a:rPr>
              <a:t>2024</a:t>
            </a: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 si chiude con +600 mio €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96B55-E4C0-EC44-92A6-4966116980E4}"/>
              </a:ext>
            </a:extLst>
          </p:cNvPr>
          <p:cNvSpPr txBox="1"/>
          <p:nvPr/>
        </p:nvSpPr>
        <p:spPr>
          <a:xfrm>
            <a:off x="465873" y="6234555"/>
            <a:ext cx="535303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Fonte: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UNA Media Hub su dati Nielsen + stime UNA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  <a:p>
            <a:pPr>
              <a:defRPr/>
            </a:pP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785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sp>
        <p:nvSpPr>
          <p:cNvPr id="2" name="CasellaDiTesto 9">
            <a:extLst>
              <a:ext uri="{FF2B5EF4-FFF2-40B4-BE49-F238E27FC236}">
                <a16:creationId xmlns:a16="http://schemas.microsoft.com/office/drawing/2014/main" id="{15E10AC3-77DD-CFB1-C2F2-6996CF9BCFD7}"/>
              </a:ext>
            </a:extLst>
          </p:cNvPr>
          <p:cNvSpPr txBox="1"/>
          <p:nvPr/>
        </p:nvSpPr>
        <p:spPr>
          <a:xfrm>
            <a:off x="1694149" y="1462332"/>
            <a:ext cx="3106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Valori in milioni di euro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net </a:t>
            </a: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net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aphicFrame>
        <p:nvGraphicFramePr>
          <p:cNvPr id="13" name="Grafico 10">
            <a:extLst>
              <a:ext uri="{FF2B5EF4-FFF2-40B4-BE49-F238E27FC236}">
                <a16:creationId xmlns:a16="http://schemas.microsoft.com/office/drawing/2014/main" id="{C778ECFA-F4B0-8179-308E-8587DF3515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8495756"/>
              </p:ext>
            </p:extLst>
          </p:nvPr>
        </p:nvGraphicFramePr>
        <p:xfrm>
          <a:off x="671188" y="1564490"/>
          <a:ext cx="8128000" cy="40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CasellaDiTesto 32">
            <a:extLst>
              <a:ext uri="{FF2B5EF4-FFF2-40B4-BE49-F238E27FC236}">
                <a16:creationId xmlns:a16="http://schemas.microsoft.com/office/drawing/2014/main" id="{E4935874-37B2-BB2A-FBA4-CAB0CC604C29}"/>
              </a:ext>
            </a:extLst>
          </p:cNvPr>
          <p:cNvSpPr txBox="1"/>
          <p:nvPr/>
        </p:nvSpPr>
        <p:spPr>
          <a:xfrm>
            <a:off x="7998275" y="4304000"/>
            <a:ext cx="1266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Montserrat" pitchFamily="2" charset="77"/>
                <a:ea typeface="+mn-ea"/>
                <a:cs typeface="+mn-cs"/>
              </a:rPr>
              <a:t>+4,0%</a:t>
            </a:r>
          </a:p>
        </p:txBody>
      </p:sp>
      <p:sp>
        <p:nvSpPr>
          <p:cNvPr id="18" name="CasellaDiTesto 32">
            <a:extLst>
              <a:ext uri="{FF2B5EF4-FFF2-40B4-BE49-F238E27FC236}">
                <a16:creationId xmlns:a16="http://schemas.microsoft.com/office/drawing/2014/main" id="{9959BC57-B6A1-FAC1-FCEA-4B6925854D6A}"/>
              </a:ext>
            </a:extLst>
          </p:cNvPr>
          <p:cNvSpPr txBox="1"/>
          <p:nvPr/>
        </p:nvSpPr>
        <p:spPr>
          <a:xfrm>
            <a:off x="7687801" y="3080906"/>
            <a:ext cx="1266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Montserrat" pitchFamily="2" charset="77"/>
                <a:ea typeface="+mn-ea"/>
                <a:cs typeface="+mn-cs"/>
              </a:rPr>
              <a:t>+15,3%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D02C13-591A-573F-EF40-A75CE8611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2394" y="3123365"/>
            <a:ext cx="467557" cy="3059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984D9E-1AB8-CD0F-8AAF-FC0BF7ADE0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0718" y="4354917"/>
            <a:ext cx="467557" cy="3059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8344C7-53D8-628A-5796-296C9F3137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9062" y="2471929"/>
            <a:ext cx="467557" cy="305998"/>
          </a:xfrm>
          <a:prstGeom prst="rect">
            <a:avLst/>
          </a:prstGeom>
        </p:spPr>
      </p:pic>
      <p:sp>
        <p:nvSpPr>
          <p:cNvPr id="23" name="CasellaDiTesto 32">
            <a:extLst>
              <a:ext uri="{FF2B5EF4-FFF2-40B4-BE49-F238E27FC236}">
                <a16:creationId xmlns:a16="http://schemas.microsoft.com/office/drawing/2014/main" id="{DBB84743-2E5F-FD5D-BE6B-F3B337E5DC8A}"/>
              </a:ext>
            </a:extLst>
          </p:cNvPr>
          <p:cNvSpPr txBox="1"/>
          <p:nvPr/>
        </p:nvSpPr>
        <p:spPr>
          <a:xfrm>
            <a:off x="7036619" y="2438391"/>
            <a:ext cx="1266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Montserrat" pitchFamily="2" charset="77"/>
                <a:ea typeface="+mn-ea"/>
                <a:cs typeface="+mn-cs"/>
              </a:rPr>
              <a:t>-11,1%</a:t>
            </a:r>
          </a:p>
        </p:txBody>
      </p:sp>
      <p:sp>
        <p:nvSpPr>
          <p:cNvPr id="24" name="CasellaDiTesto 32">
            <a:extLst>
              <a:ext uri="{FF2B5EF4-FFF2-40B4-BE49-F238E27FC236}">
                <a16:creationId xmlns:a16="http://schemas.microsoft.com/office/drawing/2014/main" id="{B546D192-8222-6BA6-B4AB-F8812897AECE}"/>
              </a:ext>
            </a:extLst>
          </p:cNvPr>
          <p:cNvSpPr txBox="1"/>
          <p:nvPr/>
        </p:nvSpPr>
        <p:spPr>
          <a:xfrm>
            <a:off x="7766924" y="3687513"/>
            <a:ext cx="1266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Montserrat" pitchFamily="2" charset="77"/>
                <a:ea typeface="+mn-ea"/>
                <a:cs typeface="+mn-cs"/>
              </a:rPr>
              <a:t>+1,2%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C4B9B3E-DE42-1758-B8A9-007BD8C516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9367" y="3734757"/>
            <a:ext cx="467557" cy="297483"/>
          </a:xfrm>
          <a:prstGeom prst="rect">
            <a:avLst/>
          </a:prstGeom>
        </p:spPr>
      </p:pic>
      <p:sp>
        <p:nvSpPr>
          <p:cNvPr id="3" name="CasellaDiTesto 32">
            <a:extLst>
              <a:ext uri="{FF2B5EF4-FFF2-40B4-BE49-F238E27FC236}">
                <a16:creationId xmlns:a16="http://schemas.microsoft.com/office/drawing/2014/main" id="{D8411E43-F343-C73F-1C4C-29997C2DB1F0}"/>
              </a:ext>
            </a:extLst>
          </p:cNvPr>
          <p:cNvSpPr txBox="1"/>
          <p:nvPr/>
        </p:nvSpPr>
        <p:spPr>
          <a:xfrm>
            <a:off x="8270604" y="4908588"/>
            <a:ext cx="1537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itchFamily="2" charset="77"/>
                <a:ea typeface="+mn-ea"/>
                <a:cs typeface="+mn-cs"/>
              </a:rPr>
              <a:t>+5,8%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E0963-E268-2B07-D29E-5616B74D60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5104" y="5025917"/>
            <a:ext cx="467557" cy="3059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9CDD422-7560-89AC-8A6B-ABE1D3DE3D1C}"/>
              </a:ext>
            </a:extLst>
          </p:cNvPr>
          <p:cNvSpPr/>
          <p:nvPr/>
        </p:nvSpPr>
        <p:spPr>
          <a:xfrm>
            <a:off x="671187" y="4809540"/>
            <a:ext cx="9801073" cy="686282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148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BAA5910-4CE1-8963-140B-14D9AB719E4E}"/>
              </a:ext>
            </a:extLst>
          </p:cNvPr>
          <p:cNvSpPr/>
          <p:nvPr/>
        </p:nvSpPr>
        <p:spPr>
          <a:xfrm>
            <a:off x="2963802" y="2513354"/>
            <a:ext cx="8502497" cy="3378601"/>
          </a:xfrm>
          <a:prstGeom prst="rect">
            <a:avLst/>
          </a:prstGeom>
          <a:solidFill>
            <a:srgbClr val="EFEFF2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465874" y="469556"/>
            <a:ext cx="9701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2024 </a:t>
            </a:r>
            <a:r>
              <a:rPr lang="it-IT" sz="2800" b="1" dirty="0">
                <a:solidFill>
                  <a:schemeClr val="accent4"/>
                </a:solidFill>
                <a:latin typeface="Montserrat" pitchFamily="2" charset="77"/>
              </a:rPr>
              <a:t>key driver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96B55-E4C0-EC44-92A6-4966116980E4}"/>
              </a:ext>
            </a:extLst>
          </p:cNvPr>
          <p:cNvSpPr txBox="1"/>
          <p:nvPr/>
        </p:nvSpPr>
        <p:spPr>
          <a:xfrm>
            <a:off x="465874" y="6234555"/>
            <a:ext cx="2018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Fonte: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UNA Media Hub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010" y="-254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3D1F96-9B90-481F-5749-B867318B98DA}"/>
              </a:ext>
            </a:extLst>
          </p:cNvPr>
          <p:cNvSpPr/>
          <p:nvPr/>
        </p:nvSpPr>
        <p:spPr>
          <a:xfrm>
            <a:off x="465874" y="2513353"/>
            <a:ext cx="2397955" cy="33786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B460E4-A605-F3F7-E670-7B055194178A}"/>
              </a:ext>
            </a:extLst>
          </p:cNvPr>
          <p:cNvSpPr txBox="1"/>
          <p:nvPr/>
        </p:nvSpPr>
        <p:spPr>
          <a:xfrm>
            <a:off x="465873" y="3138927"/>
            <a:ext cx="2515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i="0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lumMod val="50000"/>
                  </a:srgbClr>
                </a:solidFill>
                <a:effectLst/>
                <a:uLnTx/>
                <a:uFillTx/>
                <a:latin typeface="Montserrat ExtraBold" panose="00000900000000000000" pitchFamily="2" charset="0"/>
                <a:cs typeface="Poppins ExtraBold" panose="00000900000000000000" pitchFamily="2" charset="0"/>
              </a:rPr>
              <a:t>Eventi sportivi</a:t>
            </a:r>
            <a:endParaRPr kumimoji="0" lang="it-IT" sz="2400" i="0" u="none" strike="noStrike" kern="0" cap="none" spc="0" normalizeH="0" baseline="0" noProof="0" dirty="0">
              <a:ln>
                <a:noFill/>
              </a:ln>
              <a:solidFill>
                <a:srgbClr val="535353">
                  <a:lumMod val="50000"/>
                </a:srgbClr>
              </a:solidFill>
              <a:effectLst/>
              <a:uLnTx/>
              <a:uFillTx/>
              <a:latin typeface="Montserrat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1DB8BF-171B-2096-0EB0-0F2B8E2672F9}"/>
              </a:ext>
            </a:extLst>
          </p:cNvPr>
          <p:cNvSpPr txBox="1"/>
          <p:nvPr/>
        </p:nvSpPr>
        <p:spPr>
          <a:xfrm>
            <a:off x="3145394" y="3101411"/>
            <a:ext cx="7416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i="0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lumMod val="50000"/>
                  </a:srgbClr>
                </a:solidFill>
                <a:effectLst/>
                <a:uLnTx/>
                <a:uFillTx/>
                <a:latin typeface="Montserrat ExtraBold" panose="00000900000000000000" pitchFamily="2" charset="0"/>
                <a:cs typeface="Poppins ExtraBold" panose="00000900000000000000" pitchFamily="2" charset="0"/>
              </a:rPr>
              <a:t>I grandi Player</a:t>
            </a:r>
            <a:endParaRPr kumimoji="0" lang="it-IT" sz="2400" i="0" u="none" strike="noStrike" kern="0" cap="none" spc="0" normalizeH="0" baseline="0" noProof="0" dirty="0">
              <a:ln>
                <a:noFill/>
              </a:ln>
              <a:solidFill>
                <a:srgbClr val="535353">
                  <a:lumMod val="50000"/>
                </a:srgbClr>
              </a:solidFill>
              <a:effectLst/>
              <a:uLnTx/>
              <a:uFillTx/>
              <a:latin typeface="Montserrat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DDAE1F90-EC68-9E08-8CC0-BBC8BE831880}"/>
              </a:ext>
            </a:extLst>
          </p:cNvPr>
          <p:cNvSpPr/>
          <p:nvPr/>
        </p:nvSpPr>
        <p:spPr>
          <a:xfrm>
            <a:off x="974335" y="1507411"/>
            <a:ext cx="1400569" cy="1400569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31D6164-1D47-356F-DEA9-B61BB968D35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8984" y="1826729"/>
            <a:ext cx="822084" cy="761931"/>
          </a:xfrm>
          <a:prstGeom prst="rect">
            <a:avLst/>
          </a:prstGeom>
        </p:spPr>
      </p:pic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3F6ED416-436A-E414-D29B-6ED9F90D8AC6}"/>
              </a:ext>
            </a:extLst>
          </p:cNvPr>
          <p:cNvSpPr/>
          <p:nvPr/>
        </p:nvSpPr>
        <p:spPr>
          <a:xfrm>
            <a:off x="5812596" y="1590075"/>
            <a:ext cx="1400569" cy="1400569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4A38268-050E-2ADF-D790-5E731F5FCD4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2545" y="1909393"/>
            <a:ext cx="740669" cy="749417"/>
          </a:xfrm>
          <a:prstGeom prst="rect">
            <a:avLst/>
          </a:prstGeom>
        </p:spPr>
      </p:pic>
      <p:pic>
        <p:nvPicPr>
          <p:cNvPr id="39" name="Picture 4" descr="Campionato europeo di calcio 2024 - Wikipedia">
            <a:extLst>
              <a:ext uri="{FF2B5EF4-FFF2-40B4-BE49-F238E27FC236}">
                <a16:creationId xmlns:a16="http://schemas.microsoft.com/office/drawing/2014/main" id="{76B035E1-09FE-2203-0131-6BAAE187E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95" y="3961896"/>
            <a:ext cx="993605" cy="128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Giochi della XXXIII Olimpiade - Wikipedia">
            <a:extLst>
              <a:ext uri="{FF2B5EF4-FFF2-40B4-BE49-F238E27FC236}">
                <a16:creationId xmlns:a16="http://schemas.microsoft.com/office/drawing/2014/main" id="{4F12A89B-07CB-4479-BC90-3B3168B93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11" y="4024418"/>
            <a:ext cx="1127244" cy="129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cleaning Icon 1134398">
            <a:extLst>
              <a:ext uri="{FF2B5EF4-FFF2-40B4-BE49-F238E27FC236}">
                <a16:creationId xmlns:a16="http://schemas.microsoft.com/office/drawing/2014/main" id="{1AE9D61C-ECEB-0E3E-BCF7-1A4DC08E0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73" y="4977316"/>
            <a:ext cx="468571" cy="46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rocery shopping cart icon, linear isolated illustration, thin line vector,  web design sign, outline concept symbol with editable stroke on white Stock  Vector Image &amp; Art - Alamy">
            <a:extLst>
              <a:ext uri="{FF2B5EF4-FFF2-40B4-BE49-F238E27FC236}">
                <a16:creationId xmlns:a16="http://schemas.microsoft.com/office/drawing/2014/main" id="{076086AE-E340-3B38-18D9-B77EC1BE39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8"/>
          <a:stretch/>
        </p:blipFill>
        <p:spPr bwMode="auto">
          <a:xfrm>
            <a:off x="3667827" y="3727697"/>
            <a:ext cx="443809" cy="44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9">
            <a:extLst>
              <a:ext uri="{FF2B5EF4-FFF2-40B4-BE49-F238E27FC236}">
                <a16:creationId xmlns:a16="http://schemas.microsoft.com/office/drawing/2014/main" id="{E1B6488A-A48D-B0D6-493D-BF84712A8452}"/>
              </a:ext>
            </a:extLst>
          </p:cNvPr>
          <p:cNvSpPr txBox="1"/>
          <p:nvPr/>
        </p:nvSpPr>
        <p:spPr>
          <a:xfrm>
            <a:off x="3616088" y="4165065"/>
            <a:ext cx="66075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FMCG</a:t>
            </a:r>
          </a:p>
        </p:txBody>
      </p:sp>
      <p:pic>
        <p:nvPicPr>
          <p:cNvPr id="11" name="Picture 4" descr="wine Icon 1047739">
            <a:extLst>
              <a:ext uri="{FF2B5EF4-FFF2-40B4-BE49-F238E27FC236}">
                <a16:creationId xmlns:a16="http://schemas.microsoft.com/office/drawing/2014/main" id="{A29CD52B-C8B4-F2E7-47EC-B6BA1BFD9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098" y="4943400"/>
            <a:ext cx="492214" cy="49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ght Bracket 12">
            <a:extLst>
              <a:ext uri="{FF2B5EF4-FFF2-40B4-BE49-F238E27FC236}">
                <a16:creationId xmlns:a16="http://schemas.microsoft.com/office/drawing/2014/main" id="{2518BD36-7409-7154-79A7-3A767806BE5A}"/>
              </a:ext>
            </a:extLst>
          </p:cNvPr>
          <p:cNvSpPr/>
          <p:nvPr/>
        </p:nvSpPr>
        <p:spPr>
          <a:xfrm rot="16200000">
            <a:off x="3871502" y="4232034"/>
            <a:ext cx="113838" cy="1304661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0A0BB53-2628-33CC-62BE-384A5EF24031}"/>
              </a:ext>
            </a:extLst>
          </p:cNvPr>
          <p:cNvCxnSpPr>
            <a:cxnSpLocks/>
          </p:cNvCxnSpPr>
          <p:nvPr/>
        </p:nvCxnSpPr>
        <p:spPr>
          <a:xfrm flipV="1">
            <a:off x="3918446" y="4435693"/>
            <a:ext cx="0" cy="3899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E037CAB-B100-4004-7CF4-ED7D615F09B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3427" y="5009748"/>
            <a:ext cx="457386" cy="410714"/>
          </a:xfrm>
          <a:prstGeom prst="rect">
            <a:avLst/>
          </a:prstGeom>
        </p:spPr>
      </p:pic>
      <p:sp>
        <p:nvSpPr>
          <p:cNvPr id="29" name="CasellaDiTesto 9">
            <a:extLst>
              <a:ext uri="{FF2B5EF4-FFF2-40B4-BE49-F238E27FC236}">
                <a16:creationId xmlns:a16="http://schemas.microsoft.com/office/drawing/2014/main" id="{9A97C71E-C634-220D-CE7A-DBFF8F436549}"/>
              </a:ext>
            </a:extLst>
          </p:cNvPr>
          <p:cNvSpPr txBox="1"/>
          <p:nvPr/>
        </p:nvSpPr>
        <p:spPr>
          <a:xfrm>
            <a:off x="2887899" y="5455377"/>
            <a:ext cx="7712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9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food</a:t>
            </a:r>
          </a:p>
        </p:txBody>
      </p:sp>
      <p:sp>
        <p:nvSpPr>
          <p:cNvPr id="31" name="CasellaDiTesto 9">
            <a:extLst>
              <a:ext uri="{FF2B5EF4-FFF2-40B4-BE49-F238E27FC236}">
                <a16:creationId xmlns:a16="http://schemas.microsoft.com/office/drawing/2014/main" id="{67313D20-2733-C292-C5B5-5080552B888B}"/>
              </a:ext>
            </a:extLst>
          </p:cNvPr>
          <p:cNvSpPr txBox="1"/>
          <p:nvPr/>
        </p:nvSpPr>
        <p:spPr>
          <a:xfrm>
            <a:off x="3543030" y="5449428"/>
            <a:ext cx="771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gestione casa</a:t>
            </a:r>
          </a:p>
        </p:txBody>
      </p:sp>
      <p:sp>
        <p:nvSpPr>
          <p:cNvPr id="38" name="CasellaDiTesto 9">
            <a:extLst>
              <a:ext uri="{FF2B5EF4-FFF2-40B4-BE49-F238E27FC236}">
                <a16:creationId xmlns:a16="http://schemas.microsoft.com/office/drawing/2014/main" id="{9ECEB7F6-2036-8615-9BE5-7B58201BE291}"/>
              </a:ext>
            </a:extLst>
          </p:cNvPr>
          <p:cNvSpPr txBox="1"/>
          <p:nvPr/>
        </p:nvSpPr>
        <p:spPr>
          <a:xfrm>
            <a:off x="4229598" y="5455377"/>
            <a:ext cx="7712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bevande</a:t>
            </a:r>
          </a:p>
        </p:txBody>
      </p:sp>
      <p:sp>
        <p:nvSpPr>
          <p:cNvPr id="44" name="CasellaDiTesto 9">
            <a:extLst>
              <a:ext uri="{FF2B5EF4-FFF2-40B4-BE49-F238E27FC236}">
                <a16:creationId xmlns:a16="http://schemas.microsoft.com/office/drawing/2014/main" id="{D38598E6-29DE-9964-701B-C11531DAEE47}"/>
              </a:ext>
            </a:extLst>
          </p:cNvPr>
          <p:cNvSpPr txBox="1"/>
          <p:nvPr/>
        </p:nvSpPr>
        <p:spPr>
          <a:xfrm>
            <a:off x="4354127" y="4165065"/>
            <a:ext cx="1125629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  <a:cs typeface="Poppins SemiBold" panose="00000700000000000000" pitchFamily="2" charset="0"/>
              </a:rPr>
              <a:t>Automotive</a:t>
            </a:r>
          </a:p>
        </p:txBody>
      </p:sp>
      <p:pic>
        <p:nvPicPr>
          <p:cNvPr id="52" name="Picture 12" descr="Car icon">
            <a:extLst>
              <a:ext uri="{FF2B5EF4-FFF2-40B4-BE49-F238E27FC236}">
                <a16:creationId xmlns:a16="http://schemas.microsoft.com/office/drawing/2014/main" id="{D9ABED63-5561-59FA-05CB-982B6DFFD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60" y="3715014"/>
            <a:ext cx="549771" cy="54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ight Bracket 53">
            <a:extLst>
              <a:ext uri="{FF2B5EF4-FFF2-40B4-BE49-F238E27FC236}">
                <a16:creationId xmlns:a16="http://schemas.microsoft.com/office/drawing/2014/main" id="{C8CA2ADD-4753-472D-DFF8-885A5C7AE785}"/>
              </a:ext>
            </a:extLst>
          </p:cNvPr>
          <p:cNvSpPr/>
          <p:nvPr/>
        </p:nvSpPr>
        <p:spPr>
          <a:xfrm rot="16200000">
            <a:off x="5855039" y="4318045"/>
            <a:ext cx="130543" cy="1164892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58E18674-C429-0496-57AA-3497BE6E20FC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7335" y="3757692"/>
            <a:ext cx="473903" cy="43929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9B9F2F4-BD79-FB55-2F70-3E03E585FF11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2784" y="5039867"/>
            <a:ext cx="429229" cy="392995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A3AE787-E68B-FD6B-072C-249AB0E31C56}"/>
              </a:ext>
            </a:extLst>
          </p:cNvPr>
          <p:cNvCxnSpPr>
            <a:cxnSpLocks/>
          </p:cNvCxnSpPr>
          <p:nvPr/>
        </p:nvCxnSpPr>
        <p:spPr>
          <a:xfrm flipV="1">
            <a:off x="5963497" y="4435693"/>
            <a:ext cx="0" cy="3899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>
            <a:extLst>
              <a:ext uri="{FF2B5EF4-FFF2-40B4-BE49-F238E27FC236}">
                <a16:creationId xmlns:a16="http://schemas.microsoft.com/office/drawing/2014/main" id="{817D1559-4051-2768-2B73-772FD14FECB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7759" y="5040300"/>
            <a:ext cx="371477" cy="359025"/>
          </a:xfrm>
          <a:prstGeom prst="rect">
            <a:avLst/>
          </a:prstGeom>
        </p:spPr>
      </p:pic>
      <p:sp>
        <p:nvSpPr>
          <p:cNvPr id="63" name="CasellaDiTesto 9">
            <a:extLst>
              <a:ext uri="{FF2B5EF4-FFF2-40B4-BE49-F238E27FC236}">
                <a16:creationId xmlns:a16="http://schemas.microsoft.com/office/drawing/2014/main" id="{72C17BCF-5AEC-84B3-FD52-36E4D43F8E60}"/>
              </a:ext>
            </a:extLst>
          </p:cNvPr>
          <p:cNvSpPr txBox="1"/>
          <p:nvPr/>
        </p:nvSpPr>
        <p:spPr>
          <a:xfrm>
            <a:off x="5493863" y="5447683"/>
            <a:ext cx="944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0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GDO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36425FFC-7826-838E-AEC7-0AB6BF8A30E4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4982" y="5065188"/>
            <a:ext cx="335548" cy="324301"/>
          </a:xfrm>
          <a:prstGeom prst="rect">
            <a:avLst/>
          </a:prstGeom>
        </p:spPr>
      </p:pic>
      <p:sp>
        <p:nvSpPr>
          <p:cNvPr id="66" name="CasellaDiTesto 9">
            <a:extLst>
              <a:ext uri="{FF2B5EF4-FFF2-40B4-BE49-F238E27FC236}">
                <a16:creationId xmlns:a16="http://schemas.microsoft.com/office/drawing/2014/main" id="{E96DB68E-DE92-584E-6CFD-361E0BFB8DA9}"/>
              </a:ext>
            </a:extLst>
          </p:cNvPr>
          <p:cNvSpPr txBox="1"/>
          <p:nvPr/>
        </p:nvSpPr>
        <p:spPr>
          <a:xfrm>
            <a:off x="6072323" y="5447683"/>
            <a:ext cx="944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profumerie</a:t>
            </a:r>
          </a:p>
        </p:txBody>
      </p:sp>
      <p:sp>
        <p:nvSpPr>
          <p:cNvPr id="67" name="CasellaDiTesto 9">
            <a:extLst>
              <a:ext uri="{FF2B5EF4-FFF2-40B4-BE49-F238E27FC236}">
                <a16:creationId xmlns:a16="http://schemas.microsoft.com/office/drawing/2014/main" id="{B17FF278-A24B-1B39-C212-64F2E93EB703}"/>
              </a:ext>
            </a:extLst>
          </p:cNvPr>
          <p:cNvSpPr txBox="1"/>
          <p:nvPr/>
        </p:nvSpPr>
        <p:spPr>
          <a:xfrm>
            <a:off x="5473857" y="4165270"/>
            <a:ext cx="100446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Retail</a:t>
            </a:r>
          </a:p>
        </p:txBody>
      </p:sp>
      <p:sp>
        <p:nvSpPr>
          <p:cNvPr id="68" name="CasellaDiTesto 9">
            <a:extLst>
              <a:ext uri="{FF2B5EF4-FFF2-40B4-BE49-F238E27FC236}">
                <a16:creationId xmlns:a16="http://schemas.microsoft.com/office/drawing/2014/main" id="{57ADD67D-E4CE-A899-35DC-D279E6D1AE78}"/>
              </a:ext>
            </a:extLst>
          </p:cNvPr>
          <p:cNvSpPr txBox="1"/>
          <p:nvPr/>
        </p:nvSpPr>
        <p:spPr>
          <a:xfrm>
            <a:off x="4620837" y="5447683"/>
            <a:ext cx="15131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0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ecommerce</a:t>
            </a:r>
          </a:p>
        </p:txBody>
      </p:sp>
      <p:sp>
        <p:nvSpPr>
          <p:cNvPr id="69" name="CasellaDiTesto 9">
            <a:extLst>
              <a:ext uri="{FF2B5EF4-FFF2-40B4-BE49-F238E27FC236}">
                <a16:creationId xmlns:a16="http://schemas.microsoft.com/office/drawing/2014/main" id="{21FF0238-529E-A220-0679-D865BB76DC27}"/>
              </a:ext>
            </a:extLst>
          </p:cNvPr>
          <p:cNvSpPr txBox="1"/>
          <p:nvPr/>
        </p:nvSpPr>
        <p:spPr>
          <a:xfrm>
            <a:off x="6166426" y="4179038"/>
            <a:ext cx="15131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Abitazione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6C7DC2A4-6410-4FEA-09F9-691BA1274400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35282" y="3685062"/>
            <a:ext cx="621368" cy="511922"/>
          </a:xfrm>
          <a:prstGeom prst="rect">
            <a:avLst/>
          </a:prstGeom>
        </p:spPr>
      </p:pic>
      <p:sp>
        <p:nvSpPr>
          <p:cNvPr id="71" name="CasellaDiTesto 9">
            <a:extLst>
              <a:ext uri="{FF2B5EF4-FFF2-40B4-BE49-F238E27FC236}">
                <a16:creationId xmlns:a16="http://schemas.microsoft.com/office/drawing/2014/main" id="{2E57CD3A-1844-6FBE-FC86-C486EB04D8C3}"/>
              </a:ext>
            </a:extLst>
          </p:cNvPr>
          <p:cNvSpPr txBox="1"/>
          <p:nvPr/>
        </p:nvSpPr>
        <p:spPr>
          <a:xfrm>
            <a:off x="7121518" y="4179038"/>
            <a:ext cx="15131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Turismo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F86CAADB-1991-14A3-7315-06C334D5CE86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2462" y="3745826"/>
            <a:ext cx="434883" cy="42476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3F1E7FA-9955-AAE4-5DFE-6D10936CD362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2637" y="3731716"/>
            <a:ext cx="535455" cy="431914"/>
          </a:xfrm>
          <a:prstGeom prst="rect">
            <a:avLst/>
          </a:prstGeom>
        </p:spPr>
      </p:pic>
      <p:sp>
        <p:nvSpPr>
          <p:cNvPr id="74" name="CasellaDiTesto 9">
            <a:extLst>
              <a:ext uri="{FF2B5EF4-FFF2-40B4-BE49-F238E27FC236}">
                <a16:creationId xmlns:a16="http://schemas.microsoft.com/office/drawing/2014/main" id="{0E828A58-B3A3-454B-7ED9-42427C2CDCFF}"/>
              </a:ext>
            </a:extLst>
          </p:cNvPr>
          <p:cNvSpPr txBox="1"/>
          <p:nvPr/>
        </p:nvSpPr>
        <p:spPr>
          <a:xfrm>
            <a:off x="8272572" y="4187809"/>
            <a:ext cx="16327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Digital Endemics</a:t>
            </a:r>
          </a:p>
        </p:txBody>
      </p:sp>
      <p:sp>
        <p:nvSpPr>
          <p:cNvPr id="75" name="Right Bracket 74">
            <a:extLst>
              <a:ext uri="{FF2B5EF4-FFF2-40B4-BE49-F238E27FC236}">
                <a16:creationId xmlns:a16="http://schemas.microsoft.com/office/drawing/2014/main" id="{6E2AA733-48A0-9181-EDE7-A5AAE8ED7B8C}"/>
              </a:ext>
            </a:extLst>
          </p:cNvPr>
          <p:cNvSpPr/>
          <p:nvPr/>
        </p:nvSpPr>
        <p:spPr>
          <a:xfrm rot="16200000">
            <a:off x="8925929" y="4318045"/>
            <a:ext cx="130543" cy="1164892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F05122F-BA1F-7B8F-4E02-FD3A67FF712A}"/>
              </a:ext>
            </a:extLst>
          </p:cNvPr>
          <p:cNvCxnSpPr>
            <a:cxnSpLocks/>
          </p:cNvCxnSpPr>
          <p:nvPr/>
        </p:nvCxnSpPr>
        <p:spPr>
          <a:xfrm flipV="1">
            <a:off x="9034387" y="4435693"/>
            <a:ext cx="0" cy="3899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sellaDiTesto 9">
            <a:extLst>
              <a:ext uri="{FF2B5EF4-FFF2-40B4-BE49-F238E27FC236}">
                <a16:creationId xmlns:a16="http://schemas.microsoft.com/office/drawing/2014/main" id="{B44496C3-3C86-639F-9CD7-E945407D9F38}"/>
              </a:ext>
            </a:extLst>
          </p:cNvPr>
          <p:cNvSpPr txBox="1"/>
          <p:nvPr/>
        </p:nvSpPr>
        <p:spPr>
          <a:xfrm>
            <a:off x="7743276" y="5432862"/>
            <a:ext cx="1164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0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shopping online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78D4E6D7-FFE9-DCA9-0D83-92D6E808373E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8336" y="5041891"/>
            <a:ext cx="427619" cy="370894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D4F3179-1312-97AB-395B-1006E77C4962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7524" y="4992070"/>
            <a:ext cx="440305" cy="376444"/>
          </a:xfrm>
          <a:prstGeom prst="rect">
            <a:avLst/>
          </a:prstGeom>
        </p:spPr>
      </p:pic>
      <p:sp>
        <p:nvSpPr>
          <p:cNvPr id="87" name="CasellaDiTesto 9">
            <a:extLst>
              <a:ext uri="{FF2B5EF4-FFF2-40B4-BE49-F238E27FC236}">
                <a16:creationId xmlns:a16="http://schemas.microsoft.com/office/drawing/2014/main" id="{5C29BB79-1F7C-F9FA-B8D4-985655E2C16D}"/>
              </a:ext>
            </a:extLst>
          </p:cNvPr>
          <p:cNvSpPr txBox="1"/>
          <p:nvPr/>
        </p:nvSpPr>
        <p:spPr>
          <a:xfrm>
            <a:off x="8625750" y="5440989"/>
            <a:ext cx="843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0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turismo online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7263B05D-392B-D8D9-FE67-6C5FD4274431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2759" y="5009748"/>
            <a:ext cx="353000" cy="328514"/>
          </a:xfrm>
          <a:prstGeom prst="rect">
            <a:avLst/>
          </a:prstGeom>
        </p:spPr>
      </p:pic>
      <p:sp>
        <p:nvSpPr>
          <p:cNvPr id="90" name="CasellaDiTesto 9">
            <a:extLst>
              <a:ext uri="{FF2B5EF4-FFF2-40B4-BE49-F238E27FC236}">
                <a16:creationId xmlns:a16="http://schemas.microsoft.com/office/drawing/2014/main" id="{E6DCF5B0-04EE-BB64-C9C1-2088EC82E12A}"/>
              </a:ext>
            </a:extLst>
          </p:cNvPr>
          <p:cNvSpPr txBox="1"/>
          <p:nvPr/>
        </p:nvSpPr>
        <p:spPr>
          <a:xfrm>
            <a:off x="9240761" y="5440989"/>
            <a:ext cx="1075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assicurazioni </a:t>
            </a:r>
            <a:r>
              <a:rPr lang="en-AU" sz="10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online</a:t>
            </a:r>
          </a:p>
        </p:txBody>
      </p:sp>
      <p:sp>
        <p:nvSpPr>
          <p:cNvPr id="9" name="CasellaDiTesto 9">
            <a:extLst>
              <a:ext uri="{FF2B5EF4-FFF2-40B4-BE49-F238E27FC236}">
                <a16:creationId xmlns:a16="http://schemas.microsoft.com/office/drawing/2014/main" id="{74318E3E-E806-2049-C9FC-B61D1A7E71D4}"/>
              </a:ext>
            </a:extLst>
          </p:cNvPr>
          <p:cNvSpPr txBox="1"/>
          <p:nvPr/>
        </p:nvSpPr>
        <p:spPr>
          <a:xfrm>
            <a:off x="9535894" y="4200251"/>
            <a:ext cx="16327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Aziende pubbliche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1A884D-9B1F-8DEE-5358-C616A3C9DE23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48545" y="3667631"/>
            <a:ext cx="492102" cy="47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52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465874" y="469556"/>
            <a:ext cx="9974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Le </a:t>
            </a:r>
            <a:r>
              <a:rPr lang="it-IT" sz="2800" b="1" dirty="0">
                <a:solidFill>
                  <a:schemeClr val="accent4"/>
                </a:solidFill>
                <a:latin typeface="Montserrat" pitchFamily="2" charset="77"/>
              </a:rPr>
              <a:t>componenti </a:t>
            </a: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del mercato pubblicitario analizzate attraverso lenti diverse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96B55-E4C0-EC44-92A6-4966116980E4}"/>
              </a:ext>
            </a:extLst>
          </p:cNvPr>
          <p:cNvSpPr txBox="1"/>
          <p:nvPr/>
        </p:nvSpPr>
        <p:spPr>
          <a:xfrm>
            <a:off x="465874" y="6234555"/>
            <a:ext cx="2018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Fonte: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UNA Media Hub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785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34BF9038-4519-0106-8DE9-15194712A985}"/>
              </a:ext>
            </a:extLst>
          </p:cNvPr>
          <p:cNvGrpSpPr/>
          <p:nvPr/>
        </p:nvGrpSpPr>
        <p:grpSpPr>
          <a:xfrm>
            <a:off x="2149536" y="1541064"/>
            <a:ext cx="7318314" cy="400110"/>
            <a:chOff x="2149536" y="1541064"/>
            <a:chExt cx="7318314" cy="400110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CEF16492-8CB1-0CF4-21E8-8F9A48BB05C3}"/>
                </a:ext>
              </a:extLst>
            </p:cNvPr>
            <p:cNvCxnSpPr>
              <a:cxnSpLocks/>
            </p:cNvCxnSpPr>
            <p:nvPr/>
          </p:nvCxnSpPr>
          <p:spPr>
            <a:xfrm>
              <a:off x="2149536" y="1750031"/>
              <a:ext cx="7318314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7200CE-7BC7-85EC-FD12-80B6581C9252}"/>
                </a:ext>
              </a:extLst>
            </p:cNvPr>
            <p:cNvSpPr txBox="1"/>
            <p:nvPr/>
          </p:nvSpPr>
          <p:spPr>
            <a:xfrm>
              <a:off x="4651744" y="1541064"/>
              <a:ext cx="259207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10.519</a:t>
              </a:r>
              <a:r>
                <a:rPr kumimoji="0" lang="it-IT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ontserrat SemiBold" panose="00000700000000000000" pitchFamily="2" charset="0"/>
                  <a:cs typeface="Poppins ExtraBold" panose="00000900000000000000" pitchFamily="2" charset="0"/>
                </a:rPr>
                <a:t> </a:t>
              </a:r>
              <a:r>
                <a:rPr kumimoji="0" lang="it-IT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ontserrat SemiBold" panose="00000700000000000000" pitchFamily="2" charset="0"/>
                  <a:cs typeface="Poppins ExtraBold" panose="00000900000000000000" pitchFamily="2" charset="0"/>
                </a:rPr>
                <a:t>mio € net </a:t>
              </a:r>
              <a:r>
                <a:rPr kumimoji="0" lang="it-IT" sz="14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Montserrat SemiBold" panose="00000700000000000000" pitchFamily="2" charset="0"/>
                  <a:cs typeface="Poppins ExtraBold" panose="00000900000000000000" pitchFamily="2" charset="0"/>
                </a:rPr>
                <a:t>net</a:t>
              </a:r>
              <a:endParaRPr kumimoji="0" lang="it-IT" sz="1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  <a:cs typeface="Poppins ExtraBold" panose="00000900000000000000" pitchFamily="2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5B599E4-081F-1CF4-2DD9-2A64F88C9E30}"/>
              </a:ext>
            </a:extLst>
          </p:cNvPr>
          <p:cNvGrpSpPr/>
          <p:nvPr/>
        </p:nvGrpSpPr>
        <p:grpSpPr>
          <a:xfrm>
            <a:off x="3833952" y="1726967"/>
            <a:ext cx="3984858" cy="4199914"/>
            <a:chOff x="3846540" y="1726967"/>
            <a:chExt cx="3984858" cy="4199914"/>
          </a:xfrm>
        </p:grpSpPr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147BD1F7-62D8-74B4-814F-0805FCDF853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76422240"/>
                </p:ext>
              </p:extLst>
            </p:nvPr>
          </p:nvGraphicFramePr>
          <p:xfrm>
            <a:off x="4205483" y="1726967"/>
            <a:ext cx="2839915" cy="41999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6" name="CasellaDiTesto 9">
              <a:extLst>
                <a:ext uri="{FF2B5EF4-FFF2-40B4-BE49-F238E27FC236}">
                  <a16:creationId xmlns:a16="http://schemas.microsoft.com/office/drawing/2014/main" id="{456193D0-C35B-C7BF-15C8-9F38D012AC82}"/>
                </a:ext>
              </a:extLst>
            </p:cNvPr>
            <p:cNvSpPr txBox="1"/>
            <p:nvPr/>
          </p:nvSpPr>
          <p:spPr>
            <a:xfrm>
              <a:off x="6176298" y="4966079"/>
              <a:ext cx="11380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100" dirty="0">
                  <a:solidFill>
                    <a:srgbClr val="7282F9"/>
                  </a:solidFill>
                  <a:latin typeface="Montserrat SemiBold" panose="00000700000000000000" pitchFamily="2" charset="0"/>
                  <a:cs typeface="Poppins SemiBold" panose="00000700000000000000" pitchFamily="2" charset="0"/>
                </a:rPr>
                <a:t>Tv lineare + Advanced TV</a:t>
              </a:r>
            </a:p>
          </p:txBody>
        </p:sp>
        <p:sp>
          <p:nvSpPr>
            <p:cNvPr id="17" name="CasellaDiTesto 9">
              <a:extLst>
                <a:ext uri="{FF2B5EF4-FFF2-40B4-BE49-F238E27FC236}">
                  <a16:creationId xmlns:a16="http://schemas.microsoft.com/office/drawing/2014/main" id="{EEDD2D72-2902-BFA7-80C4-306468CDDD24}"/>
                </a:ext>
              </a:extLst>
            </p:cNvPr>
            <p:cNvSpPr txBox="1"/>
            <p:nvPr/>
          </p:nvSpPr>
          <p:spPr>
            <a:xfrm>
              <a:off x="6147798" y="3524924"/>
              <a:ext cx="1683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100" dirty="0">
                  <a:solidFill>
                    <a:srgbClr val="FF9900"/>
                  </a:solidFill>
                  <a:latin typeface="Montserrat SemiBold" panose="00000700000000000000" pitchFamily="2" charset="0"/>
                  <a:cs typeface="Poppins SemiBold" panose="00000700000000000000" pitchFamily="2" charset="0"/>
                </a:rPr>
                <a:t>Digital senza Advanced TV</a:t>
              </a:r>
            </a:p>
          </p:txBody>
        </p:sp>
        <p:sp>
          <p:nvSpPr>
            <p:cNvPr id="30" name="CasellaDiTesto 6">
              <a:extLst>
                <a:ext uri="{FF2B5EF4-FFF2-40B4-BE49-F238E27FC236}">
                  <a16:creationId xmlns:a16="http://schemas.microsoft.com/office/drawing/2014/main" id="{0140C32B-67A0-97BF-BAC7-653B7591077C}"/>
                </a:ext>
              </a:extLst>
            </p:cNvPr>
            <p:cNvSpPr txBox="1"/>
            <p:nvPr/>
          </p:nvSpPr>
          <p:spPr>
            <a:xfrm>
              <a:off x="5321633" y="5179062"/>
              <a:ext cx="6475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 SemiBold" panose="00000700000000000000" pitchFamily="2" charset="0"/>
                </a:rPr>
                <a:t>39,0%</a:t>
              </a:r>
            </a:p>
          </p:txBody>
        </p:sp>
        <p:sp>
          <p:nvSpPr>
            <p:cNvPr id="31" name="CasellaDiTesto 6">
              <a:extLst>
                <a:ext uri="{FF2B5EF4-FFF2-40B4-BE49-F238E27FC236}">
                  <a16:creationId xmlns:a16="http://schemas.microsoft.com/office/drawing/2014/main" id="{2A328607-1342-8DF1-0D1E-B30108C4CFA9}"/>
                </a:ext>
              </a:extLst>
            </p:cNvPr>
            <p:cNvSpPr txBox="1"/>
            <p:nvPr/>
          </p:nvSpPr>
          <p:spPr>
            <a:xfrm>
              <a:off x="5321633" y="3715732"/>
              <a:ext cx="6475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 SemiBold" panose="00000700000000000000" pitchFamily="2" charset="0"/>
                </a:rPr>
                <a:t>46,8%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90A6C5E-9E8D-3C89-021D-C2B8344CA309}"/>
                </a:ext>
              </a:extLst>
            </p:cNvPr>
            <p:cNvCxnSpPr>
              <a:cxnSpLocks/>
            </p:cNvCxnSpPr>
            <p:nvPr/>
          </p:nvCxnSpPr>
          <p:spPr>
            <a:xfrm>
              <a:off x="3846540" y="4263194"/>
              <a:ext cx="1145616" cy="73991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CasellaDiTesto 9">
              <a:extLst>
                <a:ext uri="{FF2B5EF4-FFF2-40B4-BE49-F238E27FC236}">
                  <a16:creationId xmlns:a16="http://schemas.microsoft.com/office/drawing/2014/main" id="{35DCF18D-FB3A-122E-3354-FA87C2E1E239}"/>
                </a:ext>
              </a:extLst>
            </p:cNvPr>
            <p:cNvSpPr txBox="1"/>
            <p:nvPr/>
          </p:nvSpPr>
          <p:spPr>
            <a:xfrm rot="2148528">
              <a:off x="3892597" y="4398379"/>
              <a:ext cx="11380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000" dirty="0">
                  <a:latin typeface="Montserrat SemiBold" panose="00000700000000000000" pitchFamily="2" charset="0"/>
                  <a:cs typeface="Poppins SemiBold" panose="00000700000000000000" pitchFamily="2" charset="0"/>
                </a:rPr>
                <a:t>Advanced TV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9800190-B963-8718-5FF9-1B147DAE60E8}"/>
              </a:ext>
            </a:extLst>
          </p:cNvPr>
          <p:cNvSpPr txBox="1"/>
          <p:nvPr/>
        </p:nvSpPr>
        <p:spPr>
          <a:xfrm>
            <a:off x="2844109" y="5919323"/>
            <a:ext cx="3254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latin typeface="Montserrat ExtraBold" panose="00000900000000000000" pitchFamily="2" charset="0"/>
                <a:cs typeface="Poppins ExtraBold" panose="00000900000000000000" pitchFamily="2" charset="0"/>
              </a:rPr>
              <a:t>TRADITIONAL VIEW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5FAA78-C3B2-9278-A13A-A3AA9A0F6C13}"/>
              </a:ext>
            </a:extLst>
          </p:cNvPr>
          <p:cNvGrpSpPr/>
          <p:nvPr/>
        </p:nvGrpSpPr>
        <p:grpSpPr>
          <a:xfrm>
            <a:off x="1100184" y="1750031"/>
            <a:ext cx="3678262" cy="4199914"/>
            <a:chOff x="1100184" y="1750031"/>
            <a:chExt cx="3678262" cy="4199914"/>
          </a:xfrm>
        </p:grpSpPr>
        <p:sp>
          <p:nvSpPr>
            <p:cNvPr id="35" name="CasellaDiTesto 6">
              <a:extLst>
                <a:ext uri="{FF2B5EF4-FFF2-40B4-BE49-F238E27FC236}">
                  <a16:creationId xmlns:a16="http://schemas.microsoft.com/office/drawing/2014/main" id="{77CB2881-3DDB-3519-EE97-D905AE12CF14}"/>
                </a:ext>
              </a:extLst>
            </p:cNvPr>
            <p:cNvSpPr txBox="1"/>
            <p:nvPr/>
          </p:nvSpPr>
          <p:spPr>
            <a:xfrm>
              <a:off x="3696278" y="2633298"/>
              <a:ext cx="64754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ontserrat SemiBold" panose="00000700000000000000" pitchFamily="2" charset="0"/>
                </a:rPr>
                <a:t>5,7%</a:t>
              </a:r>
            </a:p>
          </p:txBody>
        </p:sp>
        <p:sp>
          <p:nvSpPr>
            <p:cNvPr id="37" name="CasellaDiTesto 6">
              <a:extLst>
                <a:ext uri="{FF2B5EF4-FFF2-40B4-BE49-F238E27FC236}">
                  <a16:creationId xmlns:a16="http://schemas.microsoft.com/office/drawing/2014/main" id="{43D8801E-AB42-01A7-FB68-A8CFDB681061}"/>
                </a:ext>
              </a:extLst>
            </p:cNvPr>
            <p:cNvSpPr txBox="1"/>
            <p:nvPr/>
          </p:nvSpPr>
          <p:spPr>
            <a:xfrm>
              <a:off x="3696278" y="2469894"/>
              <a:ext cx="64754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900" i="1" dirty="0">
                  <a:latin typeface="Montserrat SemiBold" panose="00000700000000000000" pitchFamily="2" charset="0"/>
                </a:rPr>
                <a:t>4,4</a:t>
              </a:r>
              <a:r>
                <a:rPr kumimoji="0" lang="it-IT" sz="90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ontserrat SemiBold" panose="00000700000000000000" pitchFamily="2" charset="0"/>
                </a:rPr>
                <a:t>%</a:t>
              </a:r>
            </a:p>
          </p:txBody>
        </p:sp>
        <p:sp>
          <p:nvSpPr>
            <p:cNvPr id="38" name="CasellaDiTesto 6">
              <a:extLst>
                <a:ext uri="{FF2B5EF4-FFF2-40B4-BE49-F238E27FC236}">
                  <a16:creationId xmlns:a16="http://schemas.microsoft.com/office/drawing/2014/main" id="{47695550-8644-B37E-D712-4CD992149BF2}"/>
                </a:ext>
              </a:extLst>
            </p:cNvPr>
            <p:cNvSpPr txBox="1"/>
            <p:nvPr/>
          </p:nvSpPr>
          <p:spPr>
            <a:xfrm>
              <a:off x="3696278" y="2336619"/>
              <a:ext cx="64754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800" i="1" dirty="0">
                  <a:latin typeface="Montserrat SemiBold" panose="00000700000000000000" pitchFamily="2" charset="0"/>
                </a:rPr>
                <a:t>2,2</a:t>
              </a:r>
              <a:r>
                <a:rPr kumimoji="0" lang="it-IT" sz="80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ontserrat SemiBold" panose="00000700000000000000" pitchFamily="2" charset="0"/>
                </a:rPr>
                <a:t>%</a:t>
              </a:r>
            </a:p>
          </p:txBody>
        </p:sp>
        <p:sp>
          <p:nvSpPr>
            <p:cNvPr id="39" name="CasellaDiTesto 6">
              <a:extLst>
                <a:ext uri="{FF2B5EF4-FFF2-40B4-BE49-F238E27FC236}">
                  <a16:creationId xmlns:a16="http://schemas.microsoft.com/office/drawing/2014/main" id="{8D636A20-3D91-DE8F-A3EB-F3D7EC2D3ED1}"/>
                </a:ext>
              </a:extLst>
            </p:cNvPr>
            <p:cNvSpPr txBox="1"/>
            <p:nvPr/>
          </p:nvSpPr>
          <p:spPr>
            <a:xfrm>
              <a:off x="3696278" y="2255227"/>
              <a:ext cx="64754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800" i="1" dirty="0">
                  <a:latin typeface="Montserrat SemiBold" panose="00000700000000000000" pitchFamily="2" charset="0"/>
                </a:rPr>
                <a:t>1,8</a:t>
              </a:r>
              <a:r>
                <a:rPr kumimoji="0" lang="it-IT" sz="80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ontserrat SemiBold" panose="00000700000000000000" pitchFamily="2" charset="0"/>
                </a:rPr>
                <a:t>%</a:t>
              </a:r>
            </a:p>
          </p:txBody>
        </p:sp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6AB50420-7C0C-D557-FA24-00A0E4B3911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01740868"/>
                </p:ext>
              </p:extLst>
            </p:nvPr>
          </p:nvGraphicFramePr>
          <p:xfrm>
            <a:off x="1938531" y="1750031"/>
            <a:ext cx="2839915" cy="41999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" name="CasellaDiTesto 9">
              <a:extLst>
                <a:ext uri="{FF2B5EF4-FFF2-40B4-BE49-F238E27FC236}">
                  <a16:creationId xmlns:a16="http://schemas.microsoft.com/office/drawing/2014/main" id="{6F6AEF3E-EBDE-7879-2552-AA8C4A47B53B}"/>
                </a:ext>
              </a:extLst>
            </p:cNvPr>
            <p:cNvSpPr txBox="1"/>
            <p:nvPr/>
          </p:nvSpPr>
          <p:spPr>
            <a:xfrm>
              <a:off x="1839240" y="5125182"/>
              <a:ext cx="9445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100" dirty="0">
                  <a:solidFill>
                    <a:srgbClr val="7282F9"/>
                  </a:solidFill>
                  <a:latin typeface="Montserrat SemiBold" panose="00000700000000000000" pitchFamily="2" charset="0"/>
                  <a:cs typeface="Poppins SemiBold" panose="00000700000000000000" pitchFamily="2" charset="0"/>
                </a:rPr>
                <a:t>Tv lineare</a:t>
              </a:r>
            </a:p>
          </p:txBody>
        </p:sp>
        <p:sp>
          <p:nvSpPr>
            <p:cNvPr id="4" name="CasellaDiTesto 9">
              <a:extLst>
                <a:ext uri="{FF2B5EF4-FFF2-40B4-BE49-F238E27FC236}">
                  <a16:creationId xmlns:a16="http://schemas.microsoft.com/office/drawing/2014/main" id="{3380DFD9-36B2-4121-9817-D5F2FE2E4E4D}"/>
                </a:ext>
              </a:extLst>
            </p:cNvPr>
            <p:cNvSpPr txBox="1"/>
            <p:nvPr/>
          </p:nvSpPr>
          <p:spPr>
            <a:xfrm>
              <a:off x="1100184" y="3612922"/>
              <a:ext cx="1683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100" dirty="0">
                  <a:solidFill>
                    <a:srgbClr val="FF9900"/>
                  </a:solidFill>
                  <a:latin typeface="Montserrat SemiBold" panose="00000700000000000000" pitchFamily="2" charset="0"/>
                  <a:cs typeface="Poppins SemiBold" panose="00000700000000000000" pitchFamily="2" charset="0"/>
                </a:rPr>
                <a:t>Digital</a:t>
              </a:r>
            </a:p>
          </p:txBody>
        </p:sp>
        <p:sp>
          <p:nvSpPr>
            <p:cNvPr id="5" name="CasellaDiTesto 9">
              <a:extLst>
                <a:ext uri="{FF2B5EF4-FFF2-40B4-BE49-F238E27FC236}">
                  <a16:creationId xmlns:a16="http://schemas.microsoft.com/office/drawing/2014/main" id="{1C026AD2-79EB-917D-978B-186EC9B2D2DF}"/>
                </a:ext>
              </a:extLst>
            </p:cNvPr>
            <p:cNvSpPr txBox="1"/>
            <p:nvPr/>
          </p:nvSpPr>
          <p:spPr>
            <a:xfrm>
              <a:off x="1100184" y="2648001"/>
              <a:ext cx="1683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050" dirty="0">
                  <a:latin typeface="Montserrat SemiBold" panose="00000700000000000000" pitchFamily="2" charset="0"/>
                  <a:cs typeface="Poppins SemiBold" panose="00000700000000000000" pitchFamily="2" charset="0"/>
                </a:rPr>
                <a:t>OOH</a:t>
              </a:r>
            </a:p>
          </p:txBody>
        </p:sp>
        <p:sp>
          <p:nvSpPr>
            <p:cNvPr id="9" name="CasellaDiTesto 9">
              <a:extLst>
                <a:ext uri="{FF2B5EF4-FFF2-40B4-BE49-F238E27FC236}">
                  <a16:creationId xmlns:a16="http://schemas.microsoft.com/office/drawing/2014/main" id="{CEEB8634-32AD-CB1F-5990-D962414932A2}"/>
                </a:ext>
              </a:extLst>
            </p:cNvPr>
            <p:cNvSpPr txBox="1"/>
            <p:nvPr/>
          </p:nvSpPr>
          <p:spPr>
            <a:xfrm>
              <a:off x="1100184" y="2474826"/>
              <a:ext cx="1683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050" dirty="0">
                  <a:latin typeface="Montserrat SemiBold" panose="00000700000000000000" pitchFamily="2" charset="0"/>
                  <a:cs typeface="Poppins SemiBold" panose="00000700000000000000" pitchFamily="2" charset="0"/>
                </a:rPr>
                <a:t>Radio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EA51D213-CEAD-B500-3A12-414605D999EE}"/>
                </a:ext>
              </a:extLst>
            </p:cNvPr>
            <p:cNvSpPr txBox="1"/>
            <p:nvPr/>
          </p:nvSpPr>
          <p:spPr>
            <a:xfrm>
              <a:off x="1100184" y="2338960"/>
              <a:ext cx="1683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050" dirty="0">
                  <a:latin typeface="Montserrat SemiBold" panose="00000700000000000000" pitchFamily="2" charset="0"/>
                  <a:cs typeface="Poppins SemiBold" panose="00000700000000000000" pitchFamily="2" charset="0"/>
                </a:rPr>
                <a:t>Quotidiani</a:t>
              </a:r>
            </a:p>
          </p:txBody>
        </p:sp>
        <p:sp>
          <p:nvSpPr>
            <p:cNvPr id="11" name="CasellaDiTesto 9">
              <a:extLst>
                <a:ext uri="{FF2B5EF4-FFF2-40B4-BE49-F238E27FC236}">
                  <a16:creationId xmlns:a16="http://schemas.microsoft.com/office/drawing/2014/main" id="{476B09AF-2FE0-5A61-14AB-6DA77ADDDF05}"/>
                </a:ext>
              </a:extLst>
            </p:cNvPr>
            <p:cNvSpPr txBox="1"/>
            <p:nvPr/>
          </p:nvSpPr>
          <p:spPr>
            <a:xfrm>
              <a:off x="1100184" y="2235201"/>
              <a:ext cx="1683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050" dirty="0">
                  <a:latin typeface="Montserrat SemiBold" panose="00000700000000000000" pitchFamily="2" charset="0"/>
                  <a:cs typeface="Poppins SemiBold" panose="00000700000000000000" pitchFamily="2" charset="0"/>
                </a:rPr>
                <a:t>Periodici</a:t>
              </a:r>
            </a:p>
          </p:txBody>
        </p:sp>
        <p:sp>
          <p:nvSpPr>
            <p:cNvPr id="27" name="CasellaDiTesto 6">
              <a:extLst>
                <a:ext uri="{FF2B5EF4-FFF2-40B4-BE49-F238E27FC236}">
                  <a16:creationId xmlns:a16="http://schemas.microsoft.com/office/drawing/2014/main" id="{E9DAC0F2-4A78-07EF-58FE-B2BB42C97080}"/>
                </a:ext>
              </a:extLst>
            </p:cNvPr>
            <p:cNvSpPr txBox="1"/>
            <p:nvPr/>
          </p:nvSpPr>
          <p:spPr>
            <a:xfrm>
              <a:off x="3033474" y="5270816"/>
              <a:ext cx="6475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 SemiBold" panose="00000700000000000000" pitchFamily="2" charset="0"/>
                </a:rPr>
                <a:t>33,9%</a:t>
              </a:r>
            </a:p>
          </p:txBody>
        </p:sp>
        <p:sp>
          <p:nvSpPr>
            <p:cNvPr id="28" name="CasellaDiTesto 6">
              <a:extLst>
                <a:ext uri="{FF2B5EF4-FFF2-40B4-BE49-F238E27FC236}">
                  <a16:creationId xmlns:a16="http://schemas.microsoft.com/office/drawing/2014/main" id="{980FB315-944F-9446-F610-41B5D7373FFB}"/>
                </a:ext>
              </a:extLst>
            </p:cNvPr>
            <p:cNvSpPr txBox="1"/>
            <p:nvPr/>
          </p:nvSpPr>
          <p:spPr>
            <a:xfrm>
              <a:off x="3033474" y="3794352"/>
              <a:ext cx="6475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 SemiBold" panose="00000700000000000000" pitchFamily="2" charset="0"/>
                </a:rPr>
                <a:t>51,9%</a:t>
              </a:r>
            </a:p>
          </p:txBody>
        </p:sp>
        <p:sp>
          <p:nvSpPr>
            <p:cNvPr id="29" name="CasellaDiTesto 6">
              <a:extLst>
                <a:ext uri="{FF2B5EF4-FFF2-40B4-BE49-F238E27FC236}">
                  <a16:creationId xmlns:a16="http://schemas.microsoft.com/office/drawing/2014/main" id="{3A64E3C7-592E-5D56-F83F-E2E1B96E9012}"/>
                </a:ext>
              </a:extLst>
            </p:cNvPr>
            <p:cNvSpPr txBox="1"/>
            <p:nvPr/>
          </p:nvSpPr>
          <p:spPr>
            <a:xfrm rot="16200000">
              <a:off x="-259692" y="3941389"/>
              <a:ext cx="34477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mio € e share</a:t>
              </a:r>
              <a:endParaRPr kumimoji="0" lang="it-IT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F7DA2B8-8C33-2DD9-18A9-A1C5BCAA1CE7}"/>
                </a:ext>
              </a:extLst>
            </p:cNvPr>
            <p:cNvSpPr/>
            <p:nvPr/>
          </p:nvSpPr>
          <p:spPr>
            <a:xfrm>
              <a:off x="2913157" y="4071058"/>
              <a:ext cx="880001" cy="35233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dirty="0">
                  <a:solidFill>
                    <a:schemeClr val="tx1"/>
                  </a:solidFill>
                  <a:latin typeface="Montserrat SemiBold" panose="00000700000000000000" pitchFamily="2" charset="0"/>
                  <a:cs typeface="Poppins" panose="00000500000000000000" pitchFamily="2" charset="0"/>
                </a:rPr>
                <a:t>533</a:t>
              </a:r>
            </a:p>
            <a:p>
              <a:pPr algn="ctr"/>
              <a:r>
                <a:rPr lang="it-IT" sz="800" dirty="0">
                  <a:solidFill>
                    <a:schemeClr val="tx1"/>
                  </a:solidFill>
                  <a:latin typeface="Montserrat Medium" panose="00000600000000000000" pitchFamily="2" charset="0"/>
                </a:rPr>
                <a:t>Advanced TV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0DBA891-9CD7-5929-2C73-7151E0245AF2}"/>
              </a:ext>
            </a:extLst>
          </p:cNvPr>
          <p:cNvGrpSpPr/>
          <p:nvPr/>
        </p:nvGrpSpPr>
        <p:grpSpPr>
          <a:xfrm>
            <a:off x="7448754" y="1726967"/>
            <a:ext cx="3254829" cy="4520382"/>
            <a:chOff x="7448754" y="1726967"/>
            <a:chExt cx="3254829" cy="452038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A512900-7BE6-4642-3443-0BB57FB31ADE}"/>
                </a:ext>
              </a:extLst>
            </p:cNvPr>
            <p:cNvGrpSpPr/>
            <p:nvPr/>
          </p:nvGrpSpPr>
          <p:grpSpPr>
            <a:xfrm>
              <a:off x="7600771" y="1726967"/>
              <a:ext cx="2890640" cy="4199914"/>
              <a:chOff x="7600771" y="1726967"/>
              <a:chExt cx="2890640" cy="4199914"/>
            </a:xfrm>
          </p:grpSpPr>
          <p:graphicFrame>
            <p:nvGraphicFramePr>
              <p:cNvPr id="40" name="Chart 39">
                <a:extLst>
                  <a:ext uri="{FF2B5EF4-FFF2-40B4-BE49-F238E27FC236}">
                    <a16:creationId xmlns:a16="http://schemas.microsoft.com/office/drawing/2014/main" id="{AC88D527-2DC8-2572-8CFA-A9CCF84955B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76371534"/>
                  </p:ext>
                </p:extLst>
              </p:nvPr>
            </p:nvGraphicFramePr>
            <p:xfrm>
              <a:off x="7600771" y="1726967"/>
              <a:ext cx="2839915" cy="419991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42" name="CasellaDiTesto 9">
                <a:extLst>
                  <a:ext uri="{FF2B5EF4-FFF2-40B4-BE49-F238E27FC236}">
                    <a16:creationId xmlns:a16="http://schemas.microsoft.com/office/drawing/2014/main" id="{DE1B0829-4DB0-5AA3-D34E-5907596346CC}"/>
                  </a:ext>
                </a:extLst>
              </p:cNvPr>
              <p:cNvSpPr txBox="1"/>
              <p:nvPr/>
            </p:nvSpPr>
            <p:spPr>
              <a:xfrm>
                <a:off x="9546867" y="5556500"/>
                <a:ext cx="9445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it-IT" sz="1200" b="1" dirty="0">
                    <a:solidFill>
                      <a:srgbClr val="FF0000"/>
                    </a:solidFill>
                    <a:latin typeface="Montserrat SemiBold" panose="00000700000000000000" pitchFamily="2" charset="0"/>
                    <a:cs typeface="Poppins SemiBold" panose="00000700000000000000" pitchFamily="2" charset="0"/>
                  </a:rPr>
                  <a:t>AUDIO</a:t>
                </a:r>
              </a:p>
            </p:txBody>
          </p:sp>
          <p:sp>
            <p:nvSpPr>
              <p:cNvPr id="49" name="CasellaDiTesto 9">
                <a:extLst>
                  <a:ext uri="{FF2B5EF4-FFF2-40B4-BE49-F238E27FC236}">
                    <a16:creationId xmlns:a16="http://schemas.microsoft.com/office/drawing/2014/main" id="{90A8E470-84E4-59EB-0C50-9F50AEDEAC91}"/>
                  </a:ext>
                </a:extLst>
              </p:cNvPr>
              <p:cNvSpPr txBox="1"/>
              <p:nvPr/>
            </p:nvSpPr>
            <p:spPr>
              <a:xfrm>
                <a:off x="9546867" y="4546873"/>
                <a:ext cx="9445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it-IT" sz="1200" b="1" dirty="0">
                    <a:solidFill>
                      <a:srgbClr val="7282F9"/>
                    </a:solidFill>
                    <a:latin typeface="Montserrat SemiBold" panose="00000700000000000000" pitchFamily="2" charset="0"/>
                    <a:cs typeface="Poppins SemiBold" panose="00000700000000000000" pitchFamily="2" charset="0"/>
                  </a:rPr>
                  <a:t>VIDEO</a:t>
                </a:r>
              </a:p>
            </p:txBody>
          </p:sp>
          <p:sp>
            <p:nvSpPr>
              <p:cNvPr id="50" name="CasellaDiTesto 9">
                <a:extLst>
                  <a:ext uri="{FF2B5EF4-FFF2-40B4-BE49-F238E27FC236}">
                    <a16:creationId xmlns:a16="http://schemas.microsoft.com/office/drawing/2014/main" id="{FCFC07F7-CA11-FDE0-327E-6228FB2E4336}"/>
                  </a:ext>
                </a:extLst>
              </p:cNvPr>
              <p:cNvSpPr txBox="1"/>
              <p:nvPr/>
            </p:nvSpPr>
            <p:spPr>
              <a:xfrm>
                <a:off x="9546867" y="2938174"/>
                <a:ext cx="9445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it-IT" sz="1200" b="1" dirty="0">
                    <a:solidFill>
                      <a:srgbClr val="FF9900"/>
                    </a:solidFill>
                    <a:latin typeface="Montserrat SemiBold" panose="00000700000000000000" pitchFamily="2" charset="0"/>
                    <a:cs typeface="Poppins SemiBold" panose="00000700000000000000" pitchFamily="2" charset="0"/>
                  </a:rPr>
                  <a:t>TESTO</a:t>
                </a:r>
              </a:p>
            </p:txBody>
          </p:sp>
          <p:sp>
            <p:nvSpPr>
              <p:cNvPr id="32" name="CasellaDiTesto 6">
                <a:extLst>
                  <a:ext uri="{FF2B5EF4-FFF2-40B4-BE49-F238E27FC236}">
                    <a16:creationId xmlns:a16="http://schemas.microsoft.com/office/drawing/2014/main" id="{E0A78C5B-ECA0-A858-E695-DC4182BC99A2}"/>
                  </a:ext>
                </a:extLst>
              </p:cNvPr>
              <p:cNvSpPr txBox="1"/>
              <p:nvPr/>
            </p:nvSpPr>
            <p:spPr>
              <a:xfrm>
                <a:off x="8724241" y="4756883"/>
                <a:ext cx="64754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ontserrat SemiBold" panose="00000700000000000000" pitchFamily="2" charset="0"/>
                  </a:rPr>
                  <a:t>54,8%</a:t>
                </a:r>
              </a:p>
            </p:txBody>
          </p:sp>
          <p:sp>
            <p:nvSpPr>
              <p:cNvPr id="33" name="CasellaDiTesto 6">
                <a:extLst>
                  <a:ext uri="{FF2B5EF4-FFF2-40B4-BE49-F238E27FC236}">
                    <a16:creationId xmlns:a16="http://schemas.microsoft.com/office/drawing/2014/main" id="{E05BDFF9-F14A-6C24-8A6E-FEA78D8F5C85}"/>
                  </a:ext>
                </a:extLst>
              </p:cNvPr>
              <p:cNvSpPr txBox="1"/>
              <p:nvPr/>
            </p:nvSpPr>
            <p:spPr>
              <a:xfrm>
                <a:off x="8724241" y="3141092"/>
                <a:ext cx="64754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00" i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ontserrat SemiBold" panose="00000700000000000000" pitchFamily="2" charset="0"/>
                  </a:rPr>
                  <a:t>40,1%</a:t>
                </a:r>
              </a:p>
            </p:txBody>
          </p:sp>
          <p:sp>
            <p:nvSpPr>
              <p:cNvPr id="34" name="CasellaDiTesto 6">
                <a:extLst>
                  <a:ext uri="{FF2B5EF4-FFF2-40B4-BE49-F238E27FC236}">
                    <a16:creationId xmlns:a16="http://schemas.microsoft.com/office/drawing/2014/main" id="{DC7910C9-96E8-A6AF-9F4E-5F5A916D0EBC}"/>
                  </a:ext>
                </a:extLst>
              </p:cNvPr>
              <p:cNvSpPr txBox="1"/>
              <p:nvPr/>
            </p:nvSpPr>
            <p:spPr>
              <a:xfrm>
                <a:off x="9048013" y="5577759"/>
                <a:ext cx="64754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ontserrat SemiBold" panose="00000700000000000000" pitchFamily="2" charset="0"/>
                  </a:rPr>
                  <a:t>5,1%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392EC5E-59D2-1171-5DBE-C098C6C1B07B}"/>
                </a:ext>
              </a:extLst>
            </p:cNvPr>
            <p:cNvSpPr txBox="1"/>
            <p:nvPr/>
          </p:nvSpPr>
          <p:spPr>
            <a:xfrm>
              <a:off x="7448754" y="5878017"/>
              <a:ext cx="32548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dirty="0"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CURRENT 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727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oupM">
    <a:dk1>
      <a:srgbClr val="0A2756"/>
    </a:dk1>
    <a:lt1>
      <a:sysClr val="window" lastClr="FFFFFF"/>
    </a:lt1>
    <a:dk2>
      <a:srgbClr val="000000"/>
    </a:dk2>
    <a:lt2>
      <a:srgbClr val="B9B9B9"/>
    </a:lt2>
    <a:accent1>
      <a:srgbClr val="0080FF"/>
    </a:accent1>
    <a:accent2>
      <a:srgbClr val="FFB32C"/>
    </a:accent2>
    <a:accent3>
      <a:srgbClr val="F47F64"/>
    </a:accent3>
    <a:accent4>
      <a:srgbClr val="87CB9C"/>
    </a:accent4>
    <a:accent5>
      <a:srgbClr val="C590C0"/>
    </a:accent5>
    <a:accent6>
      <a:srgbClr val="77B0DD"/>
    </a:accent6>
    <a:hlink>
      <a:srgbClr val="0080FF"/>
    </a:hlink>
    <a:folHlink>
      <a:srgbClr val="B766C2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1938</Words>
  <Application>Microsoft Office PowerPoint</Application>
  <PresentationFormat>Widescreen</PresentationFormat>
  <Paragraphs>463</Paragraphs>
  <Slides>30</Slides>
  <Notes>23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48" baseType="lpstr">
      <vt:lpstr>Arial</vt:lpstr>
      <vt:lpstr>Calibri</vt:lpstr>
      <vt:lpstr>Calibri Light</vt:lpstr>
      <vt:lpstr>Franklin Gothic Book</vt:lpstr>
      <vt:lpstr>Georgia</vt:lpstr>
      <vt:lpstr>Montserrat</vt:lpstr>
      <vt:lpstr>Montserrat Black</vt:lpstr>
      <vt:lpstr>Montserrat ExtraBold</vt:lpstr>
      <vt:lpstr>Montserrat Light</vt:lpstr>
      <vt:lpstr>Montserrat Medium</vt:lpstr>
      <vt:lpstr>Montserrat SemiBold</vt:lpstr>
      <vt:lpstr>Noto Serif</vt:lpstr>
      <vt:lpstr>Poppins</vt:lpstr>
      <vt:lpstr>Poppins Black</vt:lpstr>
      <vt:lpstr>Poppins ExtraBold</vt:lpstr>
      <vt:lpstr>Poppins Regular</vt:lpstr>
      <vt:lpstr>Poppins SemiBold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Vagnini</dc:creator>
  <cp:lastModifiedBy>Colombo Colombo</cp:lastModifiedBy>
  <cp:revision>63</cp:revision>
  <cp:lastPrinted>2024-03-20T14:41:32Z</cp:lastPrinted>
  <dcterms:created xsi:type="dcterms:W3CDTF">2024-03-18T14:02:46Z</dcterms:created>
  <dcterms:modified xsi:type="dcterms:W3CDTF">2024-11-14T08:32:31Z</dcterms:modified>
</cp:coreProperties>
</file>