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12"/>
  </p:notesMasterIdLst>
  <p:sldIdLst>
    <p:sldId id="2147482956" r:id="rId7"/>
    <p:sldId id="2147480337" r:id="rId8"/>
    <p:sldId id="2147480888" r:id="rId9"/>
    <p:sldId id="2147480887" r:id="rId10"/>
    <p:sldId id="214748294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80"/>
    <a:srgbClr val="EB00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86E39-E534-4379-B908-296EBB669E16}" v="15" dt="2024-11-06T08:54:21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886" autoAdjust="0"/>
  </p:normalViewPr>
  <p:slideViewPr>
    <p:cSldViewPr snapToGrid="0">
      <p:cViewPr varScale="1">
        <p:scale>
          <a:sx n="70" d="100"/>
          <a:sy n="70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05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A2-4A51-845A-FFD5468C07D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A2-4A51-845A-FFD5468C07D2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2-4A51-845A-FFD5468C0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5783573188084E-2"/>
          <c:y val="6.3926655238486993E-2"/>
          <c:w val="0.89895025803078166"/>
          <c:h val="0.931615505620126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explosion val="3"/>
            <c:spPr>
              <a:solidFill>
                <a:srgbClr val="C700D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A2-4A51-845A-FFD5468C07D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A2-4A51-845A-FFD5468C07D2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78.600000000000009</c:v>
                </c:pt>
                <c:pt idx="1">
                  <c:v>21.399999999999991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A2-4A51-845A-FFD5468C07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E1-4ADB-A52B-B35A7F42ADF2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C7E-4559-B475-CC06D5CB3B2D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7E-4559-B475-CC06D5CB3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rgbClr val="EB00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4-4FA4-A93F-CD828580D681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4-4FA4-A93F-CD828580D681}"/>
              </c:ext>
            </c:extLst>
          </c:dPt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54-4FA4-A93F-CD828580D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7274-C97D-4492-85A4-267CA7582D7F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691CC-7D09-4405-BEC8-DDAFF542AF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36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We’ve been invited to today’s IDEAL Wednesday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5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Brand Inclusion Index study was eye-opening in many ways. Today, we’ll share 5 key findings you cannot miss.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10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Secondo 8 persone su 10 i brand hanno una potente responsabilità sociale e commerciale nell’essere più inclusivi e cambiare la società in meglio. Questo impegno si riflette in ogni aspetto: dalla strategia del brand alla comunicazione, dall’esecuzione creativa al piano media, fino all’esperienza complessiva del cliente lungo tutto il customer journey. Questo diventa rilevante soprattutto se pensiamo che – ancora una volta – non si tratta solo di una questione valoriale. Ma per un italiano su quattro questo è un tema che tocca direttamente: il 26% degli italiani infatti afferma di aver sperimentato discriminazioni legate alla propria identità, caratteristiche personali o background solo nell’ultimo anno.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79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Secondo 8 persone su 10 i brand hanno una potente responsabilità sociale e commerciale nell’essere più inclusivi e cambiare la società in meglio. Questo impegno si riflette in ogni aspetto: dalla strategia del brand alla comunicazione, dall’esecuzione creativa al piano media, fino all’esperienza complessiva del cliente lungo tutto il customer journey. Questo diventa rilevante soprattutto se pensiamo che – ancora una volta – non si tratta solo di una questione valoriale. Ma per un italiano su quattro questo è un tema che tocca direttamente: il 26% degli italiani infatti afferma di aver sperimentato discriminazioni legate alla propria identità, caratteristiche personali o background solo nell’ultimo anno.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8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Secondo 8 persone su 10 i brand hanno una potente responsabilità sociale e commerciale nell’essere più inclusivi e cambiare la società in meglio. Questo impegno si riflette in ogni aspetto: dalla strategia del brand alla comunicazione, dall’esecuzione creativa al piano media, fino all’esperienza complessiva del cliente lungo tutto il customer journey. Questo diventa rilevante soprattutto se pensiamo che – ancora una volta – non si tratta solo di una questione valoriale. Ma per un italiano su quattro questo è un tema che tocca direttamente: il 26% degli italiani infatti afferma di aver sperimentato discriminazioni legate alla propria identità, caratteristiche personali o background solo nell’ultimo anno.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EE9C-8C7C-1D5D-396F-113A802B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C890-32B3-20FC-CC51-0AD011A0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4023-C613-592C-6ABF-723A1A4B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5EDB9-2DA1-11F6-878B-2A03FA64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41431-E225-0C52-A62A-F222CE97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53F-22BC-EA27-51EC-49D10BAE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35A40-F412-173C-5644-3B916D4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89D2D-D4F4-18E2-1574-470A4A6B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9C78D-A1C1-8A2D-3F8A-E0414836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8942C-8EBD-1BBD-19B5-BACD8EFA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2FAE76-77CF-ED63-1F24-005597CB2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D0DE-A1B4-1101-8008-6FD6B3595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9AEC-431E-C5FB-701D-95301757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EB47-2FA2-E249-F173-B3DAF413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C411-C66A-020B-B016-24B3F08C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0681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3BAC-FD8A-C5EE-C755-445961BE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416D-8254-F72F-327A-CD4004A2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65075-EB0F-1FB0-1003-1D0A72C6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0392A-FAA2-B3CD-A670-E565C979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DEC1-2031-90E4-11BE-479B3E32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3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968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26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32D5-EA4D-B74B-4D8A-720FF8F5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98D29-4BE2-3604-CC91-3092FFBB3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ECC23-A402-567D-444C-C5F5BDC3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5F0B-CC74-BDFF-269D-1038844E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EDBE-01A9-12F5-5E60-3A6E5B0A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0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42791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93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B1E0-863D-223D-75A5-91E349DF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0AD3-206E-7ACA-8559-AA3ADBF47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13C31-34E2-2C5F-91FB-0D054769F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EF75B-665A-D626-EE19-DAF775BE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36F55-A913-9F51-D4A8-716E549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B4913-700A-0453-35B4-85188548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5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781B-FAAC-0EEA-32D4-07D2AFDC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A177-ECFB-625F-2C5F-824FD205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81D7B-BCA6-B361-8530-3E45E6D6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961CC-6824-F7BE-9E85-C37B04B71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BE9A9-26DD-2BC6-A61B-FDCAAB7B4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80D51-AC80-4134-B6E8-FF9D1599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64AA5-40B2-98A5-A4C8-EBF944F2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E67BD-4E34-C68D-5CC6-C9D4C1BF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9" y="909642"/>
            <a:ext cx="11477331" cy="396875"/>
          </a:xfrm>
          <a:prstGeom prst="rect">
            <a:avLst/>
          </a:prstGeo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393513"/>
            <a:ext cx="4670779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7"/>
            <a:ext cx="969963" cy="1968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2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28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430720"/>
            <a:ext cx="11466875" cy="7043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92BB-BFD6-2927-3A21-3EBB7D24B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Kick">
            <a:extLst>
              <a:ext uri="{FF2B5EF4-FFF2-40B4-BE49-F238E27FC236}">
                <a16:creationId xmlns:a16="http://schemas.microsoft.com/office/drawing/2014/main" id="{D6E4C6C4-422B-CEDC-43DB-1AFEEB8913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5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0E69-12EE-AE06-7A66-1D2C7DD3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4C4FC-F4A8-FD2F-5A36-906377D9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7F42-0FEE-77EC-69CF-0266B709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8AB52-4051-A6BA-C9D1-A0E98616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9019A-2BD8-62F1-5253-BEF020A1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53A56-EDF5-87AD-FE66-31662777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454E5-6A6E-7332-A5C1-5A794CA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8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F131-F86A-6D7F-1A62-A9F0BB00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3B25-A6D2-8A6C-772A-3788B30F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7E117-C776-AC30-C9EA-C3FBDCA16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2256E-5AC3-C0C2-F291-6A2531CD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E1758-7D22-535E-9096-E74743AB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7AB39-8D6A-CF72-7D9C-43A617BC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9722-C81E-C6EE-7275-79A95C19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AA3C0-6216-79D4-9723-E972C4D80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43F4-9584-6F16-98FE-8EED867DA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030F5-1674-87EE-21F9-DDA18352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CC60F-4142-DFD9-54F6-DF97BCB1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8A5F5-BB21-3D0D-3F57-E1372F49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65C98-6C10-9DF9-A236-6638A4D9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7C8DF-7DA4-EB68-D867-A4000BBC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74C5A-0163-2A5D-EBC4-4D3399EE4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764BB-A905-4668-92AC-94DAF519563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E422-36F2-44A4-F452-32D5B81A9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8231B-B569-7B6E-0A8B-9AEE12B1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7C108-50FD-41AB-A6E7-D8C34C26A0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3640909-D02D-C352-9764-2CFCAC6F383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80" y="6300344"/>
            <a:ext cx="969962" cy="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4615" y="6389999"/>
            <a:ext cx="772260" cy="2047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233720" cy="1956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8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12A6F1-7282-E932-C7C1-7CE81F53553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80" y="6300344"/>
            <a:ext cx="969962" cy="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sv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6.svg"/><Relationship Id="rId4" Type="http://schemas.openxmlformats.org/officeDocument/2006/relationships/image" Target="../media/image13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DC44D-5ADE-F0EB-88BA-3AF505EF0783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DDA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err="1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6F9920-CDE5-E7C0-6DF7-51F447AFED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0246B45-00A2-12CA-C7C8-690B36472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3622" y="692132"/>
            <a:ext cx="2841298" cy="320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95563-AFF0-0FD9-6BCA-66F11AEAB0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9466" b="36608"/>
          <a:stretch/>
        </p:blipFill>
        <p:spPr>
          <a:xfrm>
            <a:off x="9914981" y="4477349"/>
            <a:ext cx="2277019" cy="23806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865EBB8-D25B-EBF1-1ED2-B6FBFB079B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4321" t="23694" r="28178" b="28805"/>
          <a:stretch/>
        </p:blipFill>
        <p:spPr>
          <a:xfrm>
            <a:off x="6136005" y="5495926"/>
            <a:ext cx="941072" cy="94107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0447F-7260-A11F-BD3D-CE0CD5DB46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5881" b="58181"/>
          <a:stretch/>
        </p:blipFill>
        <p:spPr>
          <a:xfrm>
            <a:off x="0" y="4053549"/>
            <a:ext cx="5636042" cy="2804451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778AE9-3BEF-16F1-C938-9AAF763402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240887"/>
            <a:ext cx="3416677" cy="15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5DC44D-5ADE-F0EB-88BA-3AF505EF0783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DDA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246B45-00A2-12CA-C7C8-690B36472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6445" y="-134932"/>
            <a:ext cx="1965245" cy="2216127"/>
          </a:xfrm>
          <a:prstGeom prst="rect">
            <a:avLst/>
          </a:prstGeom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F2D053CD-D6B3-B841-DC33-01D7C39D7F5D}"/>
              </a:ext>
            </a:extLst>
          </p:cNvPr>
          <p:cNvGrpSpPr/>
          <p:nvPr/>
        </p:nvGrpSpPr>
        <p:grpSpPr>
          <a:xfrm>
            <a:off x="580264" y="3319100"/>
            <a:ext cx="2154835" cy="2300995"/>
            <a:chOff x="443453" y="3340852"/>
            <a:chExt cx="2344784" cy="2502022"/>
          </a:xfrm>
        </p:grpSpPr>
        <p:pic>
          <p:nvPicPr>
            <p:cNvPr id="11" name="Picture 6" descr="From A to Z: The History of the Amazon Logo | Looka">
              <a:extLst>
                <a:ext uri="{FF2B5EF4-FFF2-40B4-BE49-F238E27FC236}">
                  <a16:creationId xmlns:a16="http://schemas.microsoft.com/office/drawing/2014/main" id="{56E14B9D-A60B-52BC-379B-C4070F186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53" y="4521978"/>
              <a:ext cx="2344784" cy="132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A7EF326-91F0-EDE8-3D50-FA06D60075D7}"/>
                </a:ext>
              </a:extLst>
            </p:cNvPr>
            <p:cNvSpPr txBox="1"/>
            <p:nvPr/>
          </p:nvSpPr>
          <p:spPr>
            <a:xfrm>
              <a:off x="1036063" y="3340852"/>
              <a:ext cx="1159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rgbClr val="F60080"/>
                  </a:solidFill>
                </a:rPr>
                <a:t>1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9BC7695-AB55-9BCB-84CD-721A337E816C}"/>
              </a:ext>
            </a:extLst>
          </p:cNvPr>
          <p:cNvGrpSpPr/>
          <p:nvPr/>
        </p:nvGrpSpPr>
        <p:grpSpPr>
          <a:xfrm>
            <a:off x="3033171" y="3319100"/>
            <a:ext cx="1998678" cy="2576690"/>
            <a:chOff x="3206907" y="3340852"/>
            <a:chExt cx="1998678" cy="2576690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362DCA6-18A6-1D62-AFA0-9BBD73FB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77694"/>
            <a:stretch/>
          </p:blipFill>
          <p:spPr>
            <a:xfrm>
              <a:off x="3206907" y="4368062"/>
              <a:ext cx="1998678" cy="154948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3BDB98F-2D6D-EA89-3C7D-16472FFAC30F}"/>
                </a:ext>
              </a:extLst>
            </p:cNvPr>
            <p:cNvSpPr txBox="1"/>
            <p:nvPr/>
          </p:nvSpPr>
          <p:spPr>
            <a:xfrm>
              <a:off x="3626464" y="3340852"/>
              <a:ext cx="1159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rgbClr val="F60080"/>
                  </a:solidFill>
                </a:rPr>
                <a:t>2</a:t>
              </a:r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F673C4E-0A97-73CC-4646-A203779F8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452" y="132807"/>
            <a:ext cx="7917096" cy="331485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E9BD83BF-4EFB-8580-CA8C-CF109B705F6B}"/>
              </a:ext>
            </a:extLst>
          </p:cNvPr>
          <p:cNvGrpSpPr/>
          <p:nvPr/>
        </p:nvGrpSpPr>
        <p:grpSpPr>
          <a:xfrm>
            <a:off x="9714958" y="3319100"/>
            <a:ext cx="2042159" cy="2601349"/>
            <a:chOff x="10149841" y="3340852"/>
            <a:chExt cx="2042159" cy="2601349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DA54A1E-C500-9492-3164-C6AB1BD02EAA}"/>
                </a:ext>
              </a:extLst>
            </p:cNvPr>
            <p:cNvSpPr txBox="1"/>
            <p:nvPr/>
          </p:nvSpPr>
          <p:spPr>
            <a:xfrm>
              <a:off x="10591138" y="3340852"/>
              <a:ext cx="1159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rgbClr val="F60080"/>
                  </a:solidFill>
                </a:rPr>
                <a:t>5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97DFA958-05C8-73E7-D585-A4F3A07BA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209" r="-1"/>
            <a:stretch/>
          </p:blipFill>
          <p:spPr>
            <a:xfrm>
              <a:off x="10149841" y="4392721"/>
              <a:ext cx="2042159" cy="1549480"/>
            </a:xfrm>
            <a:prstGeom prst="rect">
              <a:avLst/>
            </a:prstGeom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D2BCBBB-93C3-6179-AA10-96C397C9184C}"/>
              </a:ext>
            </a:extLst>
          </p:cNvPr>
          <p:cNvGrpSpPr/>
          <p:nvPr/>
        </p:nvGrpSpPr>
        <p:grpSpPr>
          <a:xfrm>
            <a:off x="4919498" y="3319100"/>
            <a:ext cx="2353002" cy="2601349"/>
            <a:chOff x="5611423" y="3340852"/>
            <a:chExt cx="2353002" cy="2601349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20A7644D-3D46-7A1E-397C-4DDAB39B95D6}"/>
                </a:ext>
              </a:extLst>
            </p:cNvPr>
            <p:cNvSpPr txBox="1"/>
            <p:nvPr/>
          </p:nvSpPr>
          <p:spPr>
            <a:xfrm>
              <a:off x="6208142" y="3340852"/>
              <a:ext cx="1159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rgbClr val="F60080"/>
                  </a:solidFill>
                </a:rPr>
                <a:t>3</a:t>
              </a: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0F293E1-8266-D6AB-79C1-F23EE8CB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1609" r="52131"/>
            <a:stretch/>
          </p:blipFill>
          <p:spPr>
            <a:xfrm>
              <a:off x="5611423" y="4392721"/>
              <a:ext cx="2353002" cy="1549480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E6C10CB-14CB-69CC-1150-401517203F2B}"/>
              </a:ext>
            </a:extLst>
          </p:cNvPr>
          <p:cNvGrpSpPr/>
          <p:nvPr/>
        </p:nvGrpSpPr>
        <p:grpSpPr>
          <a:xfrm>
            <a:off x="7484723" y="3319100"/>
            <a:ext cx="1949168" cy="2601349"/>
            <a:chOff x="7972073" y="3340852"/>
            <a:chExt cx="1949168" cy="2601349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AE4A6CA-3BCB-4E37-151F-1061413D773B}"/>
                </a:ext>
              </a:extLst>
            </p:cNvPr>
            <p:cNvSpPr txBox="1"/>
            <p:nvPr/>
          </p:nvSpPr>
          <p:spPr>
            <a:xfrm>
              <a:off x="8366875" y="3340852"/>
              <a:ext cx="1159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 dirty="0">
                  <a:solidFill>
                    <a:srgbClr val="F60080"/>
                  </a:solidFill>
                </a:rPr>
                <a:t>4</a:t>
              </a: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F7576E3-7509-6DCE-3627-C8C76656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0778" r="27468"/>
            <a:stretch/>
          </p:blipFill>
          <p:spPr>
            <a:xfrm>
              <a:off x="7972073" y="4392721"/>
              <a:ext cx="1949168" cy="1549480"/>
            </a:xfrm>
            <a:prstGeom prst="rect">
              <a:avLst/>
            </a:prstGeom>
          </p:spPr>
        </p:pic>
      </p:grpSp>
      <p:pic>
        <p:nvPicPr>
          <p:cNvPr id="1026" name="Picture 2" descr="Bandiera Italia Nazionale">
            <a:extLst>
              <a:ext uri="{FF2B5EF4-FFF2-40B4-BE49-F238E27FC236}">
                <a16:creationId xmlns:a16="http://schemas.microsoft.com/office/drawing/2014/main" id="{2910A004-40A0-C38B-7566-AF612805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19" y="1207450"/>
            <a:ext cx="936366" cy="11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6">
            <a:extLst>
              <a:ext uri="{FF2B5EF4-FFF2-40B4-BE49-F238E27FC236}">
                <a16:creationId xmlns:a16="http://schemas.microsoft.com/office/drawing/2014/main" id="{A1A1B54B-D7F1-C313-2B10-E0A7D3E54B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4321" t="23694" r="28178" b="28805"/>
          <a:stretch/>
        </p:blipFill>
        <p:spPr>
          <a:xfrm>
            <a:off x="11559580" y="132807"/>
            <a:ext cx="768865" cy="7688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67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FAE563E-3306-8E2E-6DA2-55A653F8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21" y="737105"/>
            <a:ext cx="11177794" cy="914400"/>
          </a:xfrm>
        </p:spPr>
        <p:txBody>
          <a:bodyPr anchor="ctr" anchorCtr="0"/>
          <a:lstStyle/>
          <a:p>
            <a:pPr algn="ctr"/>
            <a:r>
              <a:rPr lang="it-IT" dirty="0"/>
              <a:t>1 italiano su 4 </a:t>
            </a:r>
            <a:br>
              <a:rPr lang="it-IT" dirty="0"/>
            </a:br>
            <a:r>
              <a:rPr lang="it-IT" b="0" dirty="0"/>
              <a:t>dichiara di aver subito </a:t>
            </a:r>
            <a:r>
              <a:rPr lang="it-IT" dirty="0"/>
              <a:t>discriminazioni </a:t>
            </a:r>
            <a:br>
              <a:rPr lang="it-IT" dirty="0"/>
            </a:br>
            <a:r>
              <a:rPr lang="it-IT" b="0" dirty="0"/>
              <a:t>legate alla propria identità, caratteristiche personali o background </a:t>
            </a:r>
            <a:br>
              <a:rPr lang="it-IT" b="0" dirty="0"/>
            </a:br>
            <a:r>
              <a:rPr lang="it-IT" b="0" dirty="0"/>
              <a:t>nell’ultimo anno.</a:t>
            </a:r>
            <a:br>
              <a:rPr lang="it-IT" b="0" dirty="0"/>
            </a:br>
            <a:endParaRPr lang="en-US" sz="3200" b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46186-E81D-1232-4896-C6DCFA236889}"/>
              </a:ext>
            </a:extLst>
          </p:cNvPr>
          <p:cNvGrpSpPr/>
          <p:nvPr/>
        </p:nvGrpSpPr>
        <p:grpSpPr>
          <a:xfrm>
            <a:off x="4113094" y="1923678"/>
            <a:ext cx="4023877" cy="4016892"/>
            <a:chOff x="6352023" y="1914177"/>
            <a:chExt cx="2947425" cy="294742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BEB4947-FCF1-1029-880D-12BED94B1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ltGray">
            <a:xfrm>
              <a:off x="6555222" y="2117376"/>
              <a:ext cx="2541026" cy="25410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57" name="CHT_2" descr="Chart representing percentage who experienced discrimination in last year.">
              <a:extLst>
                <a:ext uri="{FF2B5EF4-FFF2-40B4-BE49-F238E27FC236}">
                  <a16:creationId xmlns:a16="http://schemas.microsoft.com/office/drawing/2014/main" id="{3E8CB970-6F72-CD18-1093-830168C9AAF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352023" y="1914177"/>
            <a:ext cx="2947425" cy="2947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XT_2A">
              <a:extLst>
                <a:ext uri="{FF2B5EF4-FFF2-40B4-BE49-F238E27FC236}">
                  <a16:creationId xmlns:a16="http://schemas.microsoft.com/office/drawing/2014/main" id="{BF3E7DB8-31A2-535E-1E7B-16517CF39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36933" y="2899605"/>
              <a:ext cx="1352648" cy="8130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200" b="0" i="0" u="none" strike="noStrike" kern="1200" cap="none" spc="0" normalizeH="0" baseline="0" noProof="0">
                  <a:ln>
                    <a:noFill/>
                  </a:ln>
                  <a:solidFill>
                    <a:srgbClr val="FF057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26%</a:t>
              </a:r>
            </a:p>
          </p:txBody>
        </p:sp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9B3F3F21-9DED-2854-B1DC-536ED2272EFE}"/>
              </a:ext>
            </a:extLst>
          </p:cNvPr>
          <p:cNvSpPr txBox="1">
            <a:spLocks/>
          </p:cNvSpPr>
          <p:nvPr/>
        </p:nvSpPr>
        <p:spPr>
          <a:xfrm>
            <a:off x="3328218" y="6275831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Kantar Brand Inclusion Index 2024</a:t>
            </a:r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6D5EFDF6-1E12-E0F2-1F4B-0A905E6828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321" t="23694" r="28178" b="28805"/>
          <a:stretch/>
        </p:blipFill>
        <p:spPr>
          <a:xfrm>
            <a:off x="11397696" y="5383621"/>
            <a:ext cx="941072" cy="941070"/>
          </a:xfrm>
          <a:prstGeom prst="ellipse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ACD562E3-344F-3763-987F-9234A2636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0449" y="-311170"/>
            <a:ext cx="1412852" cy="1593215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BFFF028C-4D94-9683-AB7E-CEB415F54B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321" t="23694" r="28178" b="28805"/>
          <a:stretch/>
        </p:blipFill>
        <p:spPr>
          <a:xfrm>
            <a:off x="-301547" y="2528320"/>
            <a:ext cx="738348" cy="73834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0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3E632C-9702-F0B6-4707-1164D25E0423}"/>
              </a:ext>
            </a:extLst>
          </p:cNvPr>
          <p:cNvGrpSpPr/>
          <p:nvPr/>
        </p:nvGrpSpPr>
        <p:grpSpPr>
          <a:xfrm>
            <a:off x="3592895" y="1654317"/>
            <a:ext cx="4464300" cy="4239813"/>
            <a:chOff x="95001" y="1881589"/>
            <a:chExt cx="3167064" cy="303293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B14A9E7-539C-A49B-53B7-F7046493F788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632071" y="2247915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XT_1A">
              <a:extLst>
                <a:ext uri="{FF2B5EF4-FFF2-40B4-BE49-F238E27FC236}">
                  <a16:creationId xmlns:a16="http://schemas.microsoft.com/office/drawing/2014/main" id="{32D80E29-9F12-44D5-8F4F-28E80FEEB472}"/>
                </a:ext>
              </a:extLst>
            </p:cNvPr>
            <p:cNvSpPr txBox="1">
              <a:spLocks/>
            </p:cNvSpPr>
            <p:nvPr/>
          </p:nvSpPr>
          <p:spPr>
            <a:xfrm>
              <a:off x="1307517" y="3082155"/>
              <a:ext cx="1310057" cy="792602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7200" b="0" i="0" u="none" strike="noStrike" kern="1200" cap="none" spc="0" normalizeH="0" baseline="0" noProof="0">
                  <a:ln>
                    <a:noFill/>
                  </a:ln>
                  <a:solidFill>
                    <a:srgbClr val="C700D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79%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FE0611-C8C8-56D8-76EE-562C8782AB34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525535" y="2152266"/>
              <a:ext cx="2651760" cy="26517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8" name="CHT_1">
              <a:extLst>
                <a:ext uri="{FF2B5EF4-FFF2-40B4-BE49-F238E27FC236}">
                  <a16:creationId xmlns:a16="http://schemas.microsoft.com/office/drawing/2014/main" id="{957F42D2-7CCA-1263-E27F-038082CB58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5001" y="1881589"/>
            <a:ext cx="3167064" cy="30329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FAE563E-3306-8E2E-6DA2-55A653F8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26" y="395623"/>
            <a:ext cx="11177794" cy="914400"/>
          </a:xfrm>
        </p:spPr>
        <p:txBody>
          <a:bodyPr anchor="ctr" anchorCtr="0"/>
          <a:lstStyle/>
          <a:p>
            <a:pPr algn="ctr"/>
            <a:r>
              <a:rPr lang="it-IT" dirty="0"/>
              <a:t>I brand hanno una responsabilità sociale e commerciale </a:t>
            </a:r>
            <a:br>
              <a:rPr lang="it-IT" dirty="0"/>
            </a:br>
            <a:r>
              <a:rPr lang="it-IT" dirty="0"/>
              <a:t>nel diventare più inclusivi</a:t>
            </a:r>
            <a:endParaRPr lang="en-US" sz="32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5B9085-0D2D-B50F-DF77-E34C487C734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24400" y="6360115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>
              <a:defRPr sz="800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Kantar Global MONITOR 2024</a:t>
            </a:r>
          </a:p>
        </p:txBody>
      </p:sp>
      <p:sp>
        <p:nvSpPr>
          <p:cNvPr id="6" name="TXT_1B">
            <a:extLst>
              <a:ext uri="{FF2B5EF4-FFF2-40B4-BE49-F238E27FC236}">
                <a16:creationId xmlns:a16="http://schemas.microsoft.com/office/drawing/2014/main" id="{BED8A625-578F-9613-CD84-890F4AB493D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544585" y="2503710"/>
            <a:ext cx="3090859" cy="25410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  <a:t>della popolazione italiana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  <a:t>crede che le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60080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  <a:t>aziende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60080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60080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  <a:t>abbiano la responsabilità </a:t>
            </a:r>
            <a:b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60080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60080"/>
                </a:solidFill>
                <a:effectLst/>
                <a:uLnTx/>
                <a:uFillTx/>
                <a:latin typeface="Arial"/>
                <a:ea typeface="DengXian" panose="02010600030101010101" pitchFamily="2" charset="-122"/>
                <a:cs typeface="Times New Roman" panose="02020603050405020304" pitchFamily="18" charset="0"/>
              </a:rPr>
              <a:t>di rendere la società più equa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6008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6D5EFDF6-1E12-E0F2-1F4B-0A905E6828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321" t="23694" r="28178" b="28805"/>
          <a:stretch/>
        </p:blipFill>
        <p:spPr>
          <a:xfrm>
            <a:off x="11397696" y="5383621"/>
            <a:ext cx="941072" cy="941070"/>
          </a:xfrm>
          <a:prstGeom prst="ellipse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89F041B-DEFD-3F89-8FB4-FCB57743C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29053" y="1000353"/>
            <a:ext cx="1412852" cy="1593215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D1D7CBE3-8BB5-C8D0-77D4-0046F5B6D2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321" t="23694" r="28178" b="28805"/>
          <a:stretch/>
        </p:blipFill>
        <p:spPr>
          <a:xfrm>
            <a:off x="1183799" y="4264433"/>
            <a:ext cx="524390" cy="524389"/>
          </a:xfrm>
          <a:prstGeom prst="ellipse">
            <a:avLst/>
          </a:prstGeom>
        </p:spPr>
      </p:pic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8530C645-0734-C451-1EBB-AB74A6D10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72633" y="1404280"/>
            <a:ext cx="4181725" cy="0"/>
          </a:xfrm>
          <a:prstGeom prst="line">
            <a:avLst/>
          </a:prstGeom>
          <a:ln w="38100">
            <a:solidFill>
              <a:srgbClr val="C700D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29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FAE563E-3306-8E2E-6DA2-55A653F8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26" y="395623"/>
            <a:ext cx="11177794" cy="914400"/>
          </a:xfrm>
        </p:spPr>
        <p:txBody>
          <a:bodyPr anchor="ctr" anchorCtr="0"/>
          <a:lstStyle/>
          <a:p>
            <a:pPr algn="ctr"/>
            <a:r>
              <a:rPr lang="it-IT" dirty="0"/>
              <a:t>Quando si verifica una discriminazione*, </a:t>
            </a:r>
            <a:br>
              <a:rPr lang="it-IT" dirty="0"/>
            </a:br>
            <a:r>
              <a:rPr lang="it-IT" dirty="0"/>
              <a:t>spesso accade durante un possibile contatto con un brand</a:t>
            </a:r>
            <a:endParaRPr lang="en-US" sz="3200" dirty="0"/>
          </a:p>
        </p:txBody>
      </p:sp>
      <p:pic>
        <p:nvPicPr>
          <p:cNvPr id="14" name="Graphic 6">
            <a:extLst>
              <a:ext uri="{FF2B5EF4-FFF2-40B4-BE49-F238E27FC236}">
                <a16:creationId xmlns:a16="http://schemas.microsoft.com/office/drawing/2014/main" id="{6D5EFDF6-1E12-E0F2-1F4B-0A905E682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321" t="23694" r="28178" b="28805"/>
          <a:stretch/>
        </p:blipFill>
        <p:spPr>
          <a:xfrm>
            <a:off x="11397696" y="5383621"/>
            <a:ext cx="941072" cy="941070"/>
          </a:xfrm>
          <a:prstGeom prst="ellipse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89F041B-DEFD-3F89-8FB4-FCB57743C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29053" y="1000353"/>
            <a:ext cx="1412852" cy="1593215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D1D7CBE3-8BB5-C8D0-77D4-0046F5B6D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321" t="23694" r="28178" b="28805"/>
          <a:stretch/>
        </p:blipFill>
        <p:spPr>
          <a:xfrm>
            <a:off x="1183799" y="4264433"/>
            <a:ext cx="524390" cy="524389"/>
          </a:xfrm>
          <a:prstGeom prst="ellipse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9C4C97B-F88C-6D5B-5C5F-8EB05628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8473" y="6363377"/>
            <a:ext cx="7495200" cy="19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Kantar Brand Inclusion Index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*26% della Popolazione italiana ha subito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discriminazione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negli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ultimi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59">
            <a:extLst>
              <a:ext uri="{FF2B5EF4-FFF2-40B4-BE49-F238E27FC236}">
                <a16:creationId xmlns:a16="http://schemas.microsoft.com/office/drawing/2014/main" id="{3285AA79-1279-2ECB-314A-4A1174693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723374" y="2338510"/>
            <a:ext cx="2541026" cy="254102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600" b="0"/>
          </a:p>
        </p:txBody>
      </p:sp>
      <p:graphicFrame>
        <p:nvGraphicFramePr>
          <p:cNvPr id="19" name="CHT_1" descr="Chart representing percentage of population who experienced discrimination and report it happening in places of business">
            <a:extLst>
              <a:ext uri="{FF2B5EF4-FFF2-40B4-BE49-F238E27FC236}">
                <a16:creationId xmlns:a16="http://schemas.microsoft.com/office/drawing/2014/main" id="{55C7C3AD-7021-B97C-6518-59F060C7A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779772"/>
              </p:ext>
            </p:extLst>
          </p:nvPr>
        </p:nvGraphicFramePr>
        <p:xfrm>
          <a:off x="4520175" y="2135311"/>
          <a:ext cx="2947425" cy="294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XT_1A">
            <a:extLst>
              <a:ext uri="{FF2B5EF4-FFF2-40B4-BE49-F238E27FC236}">
                <a16:creationId xmlns:a16="http://schemas.microsoft.com/office/drawing/2014/main" id="{C01BD7BA-44A5-AEF1-4A39-CDDDBA49D35A}"/>
              </a:ext>
            </a:extLst>
          </p:cNvPr>
          <p:cNvSpPr txBox="1">
            <a:spLocks noChangeAspect="1"/>
          </p:cNvSpPr>
          <p:nvPr/>
        </p:nvSpPr>
        <p:spPr>
          <a:xfrm>
            <a:off x="5301389" y="3193525"/>
            <a:ext cx="1384996" cy="8309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EB0064"/>
                </a:solidFill>
                <a:effectLst/>
                <a:uLnTx/>
                <a:uFillTx/>
                <a:ea typeface="+mn-ea"/>
                <a:cs typeface="+mn-cs"/>
              </a:rPr>
              <a:t>67%</a:t>
            </a:r>
          </a:p>
        </p:txBody>
      </p:sp>
      <p:sp>
        <p:nvSpPr>
          <p:cNvPr id="21" name="TXT_1B">
            <a:extLst>
              <a:ext uri="{FF2B5EF4-FFF2-40B4-BE49-F238E27FC236}">
                <a16:creationId xmlns:a16="http://schemas.microsoft.com/office/drawing/2014/main" id="{27809065-F795-DB93-9EC2-E3E345E1A543}"/>
              </a:ext>
            </a:extLst>
          </p:cNvPr>
          <p:cNvSpPr txBox="1">
            <a:spLocks/>
          </p:cNvSpPr>
          <p:nvPr/>
        </p:nvSpPr>
        <p:spPr>
          <a:xfrm>
            <a:off x="4029360" y="5175205"/>
            <a:ext cx="415710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/>
              <a:t>Tra coloro che hanno subito discriminazioni, </a:t>
            </a:r>
            <a:br>
              <a:rPr lang="it-IT" sz="1200" dirty="0"/>
            </a:br>
            <a:r>
              <a:rPr lang="it-IT" sz="1200" dirty="0"/>
              <a:t>il 67% riferisce che è accaduto in situazioni in cui erano potenzialmente in contatto con un brand </a:t>
            </a:r>
            <a:br>
              <a:rPr lang="it-IT" sz="1200" dirty="0"/>
            </a:br>
            <a:r>
              <a:rPr lang="it-IT" sz="1200" dirty="0"/>
              <a:t>(17% della popolazione totale italiana).</a:t>
            </a:r>
            <a:endParaRPr lang="en-US" sz="1200" dirty="0"/>
          </a:p>
        </p:txBody>
      </p:sp>
      <p:cxnSp>
        <p:nvCxnSpPr>
          <p:cNvPr id="22" name="Straight Connector 5">
            <a:extLst>
              <a:ext uri="{FF2B5EF4-FFF2-40B4-BE49-F238E27FC236}">
                <a16:creationId xmlns:a16="http://schemas.microsoft.com/office/drawing/2014/main" id="{57C194F4-C415-BF19-1427-B78168360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85237" y="1431712"/>
            <a:ext cx="4181725" cy="0"/>
          </a:xfrm>
          <a:prstGeom prst="line">
            <a:avLst/>
          </a:prstGeom>
          <a:ln w="38100">
            <a:solidFill>
              <a:srgbClr val="EB006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096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ID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1,9,10.08169,2.9243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ELL_POSITION" val="3,4,109.3403,68.22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ID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b5c141-5fd3-4bb3-9d36-c083fa93371b" xsi:nil="true"/>
    <lcf76f155ced4ddcb4097134ff3c332f xmlns="1d69774e-e150-436c-8d36-e61557da4e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B1FDA379FCCD4896303490E78C1A64" ma:contentTypeVersion="20" ma:contentTypeDescription="Creare un nuovo documento." ma:contentTypeScope="" ma:versionID="d002d24d6ff56c6cb91be5d81c41d272">
  <xsd:schema xmlns:xsd="http://www.w3.org/2001/XMLSchema" xmlns:xs="http://www.w3.org/2001/XMLSchema" xmlns:p="http://schemas.microsoft.com/office/2006/metadata/properties" xmlns:ns2="1d69774e-e150-436c-8d36-e61557da4e5e" xmlns:ns3="05b5c141-5fd3-4bb3-9d36-c083fa93371b" targetNamespace="http://schemas.microsoft.com/office/2006/metadata/properties" ma:root="true" ma:fieldsID="4ec275180c572eaef0a481ae3045d585" ns2:_="" ns3:_="">
    <xsd:import namespace="1d69774e-e150-436c-8d36-e61557da4e5e"/>
    <xsd:import namespace="05b5c141-5fd3-4bb3-9d36-c083fa933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9774e-e150-436c-8d36-e61557da4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335d02d2-2acc-434b-b7bb-812ff22cb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5c141-5fd3-4bb3-9d36-c083fa933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3d2c957-8e0b-499e-845b-8ffa065bfcec}" ma:internalName="TaxCatchAll" ma:showField="CatchAllData" ma:web="05b5c141-5fd3-4bb3-9d36-c083fa933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79347-8532-41B1-9442-7890A29322AE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1d69774e-e150-436c-8d36-e61557da4e5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5b5c141-5fd3-4bb3-9d36-c083fa9337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AEE814-9381-4D8D-B1CB-7D8AD3A20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5D78F-5F5E-4ABE-AA26-17663CA14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9774e-e150-436c-8d36-e61557da4e5e"/>
    <ds:schemaRef ds:uri="05b5c141-5fd3-4bb3-9d36-c083fa933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527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Content slides - no sub heading</vt:lpstr>
      <vt:lpstr>Kantar template master</vt:lpstr>
      <vt:lpstr>Presentazione standard di PowerPoint</vt:lpstr>
      <vt:lpstr>Presentazione standard di PowerPoint</vt:lpstr>
      <vt:lpstr>1 italiano su 4  dichiara di aver subito discriminazioni  legate alla propria identità, caratteristiche personali o background  nell’ultimo anno. </vt:lpstr>
      <vt:lpstr>I brand hanno una responsabilità sociale e commerciale  nel diventare più inclusivi</vt:lpstr>
      <vt:lpstr>Quando si verifica una discriminazione*,  spesso accade durante un possibile contatto con un brand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Erica Valori</dc:creator>
  <cp:lastModifiedBy>Colombo Colombo</cp:lastModifiedBy>
  <cp:revision>4</cp:revision>
  <dcterms:created xsi:type="dcterms:W3CDTF">2024-10-08T15:44:18Z</dcterms:created>
  <dcterms:modified xsi:type="dcterms:W3CDTF">2024-11-07T05:34:03Z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41da7a-79c1-417c-b408-16c0bfe99fca_Enabled">
    <vt:lpwstr>true</vt:lpwstr>
  </property>
  <property fmtid="{D5CDD505-2E9C-101B-9397-08002B2CF9AE}" pid="3" name="MSIP_Label_3741da7a-79c1-417c-b408-16c0bfe99fca_SetDate">
    <vt:lpwstr>2024-10-08T15:46:25Z</vt:lpwstr>
  </property>
  <property fmtid="{D5CDD505-2E9C-101B-9397-08002B2CF9AE}" pid="4" name="MSIP_Label_3741da7a-79c1-417c-b408-16c0bfe99fca_Method">
    <vt:lpwstr>Standard</vt:lpwstr>
  </property>
  <property fmtid="{D5CDD505-2E9C-101B-9397-08002B2CF9AE}" pid="5" name="MSIP_Label_3741da7a-79c1-417c-b408-16c0bfe99fca_Name">
    <vt:lpwstr>Internal Only - Amber</vt:lpwstr>
  </property>
  <property fmtid="{D5CDD505-2E9C-101B-9397-08002B2CF9AE}" pid="6" name="MSIP_Label_3741da7a-79c1-417c-b408-16c0bfe99fca_SiteId">
    <vt:lpwstr>1e355c04-e0a4-42ed-8e2d-7351591f0ef1</vt:lpwstr>
  </property>
  <property fmtid="{D5CDD505-2E9C-101B-9397-08002B2CF9AE}" pid="7" name="MSIP_Label_3741da7a-79c1-417c-b408-16c0bfe99fca_ActionId">
    <vt:lpwstr>f33c091f-1f9c-42e4-a3a1-5519aad017c3</vt:lpwstr>
  </property>
  <property fmtid="{D5CDD505-2E9C-101B-9397-08002B2CF9AE}" pid="8" name="MSIP_Label_3741da7a-79c1-417c-b408-16c0bfe99fca_ContentBits">
    <vt:lpwstr>0</vt:lpwstr>
  </property>
  <property fmtid="{D5CDD505-2E9C-101B-9397-08002B2CF9AE}" pid="9" name="ContentTypeId">
    <vt:lpwstr>0x010100D5B1FDA379FCCD4896303490E78C1A64</vt:lpwstr>
  </property>
  <property fmtid="{D5CDD505-2E9C-101B-9397-08002B2CF9AE}" pid="10" name="MediaServiceImageTags">
    <vt:lpwstr/>
  </property>
</Properties>
</file>