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14"/>
  </p:notesMasterIdLst>
  <p:handoutMasterIdLst>
    <p:handoutMasterId r:id="rId15"/>
  </p:handoutMasterIdLst>
  <p:sldIdLst>
    <p:sldId id="383" r:id="rId7"/>
    <p:sldId id="381" r:id="rId8"/>
    <p:sldId id="382" r:id="rId9"/>
    <p:sldId id="384" r:id="rId10"/>
    <p:sldId id="385" r:id="rId11"/>
    <p:sldId id="386" r:id="rId12"/>
    <p:sldId id="387" r:id="rId13"/>
  </p:sldIdLst>
  <p:sldSz cx="12192000" cy="6858000"/>
  <p:notesSz cx="6805613" cy="99393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04B"/>
    <a:srgbClr val="FFFFFF"/>
    <a:srgbClr val="000000"/>
    <a:srgbClr val="333333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505" autoAdjust="0"/>
  </p:normalViewPr>
  <p:slideViewPr>
    <p:cSldViewPr snapToGrid="0" showGuides="1">
      <p:cViewPr varScale="1">
        <p:scale>
          <a:sx n="68" d="100"/>
          <a:sy n="68" d="100"/>
        </p:scale>
        <p:origin x="654" y="72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D2FC028-6D00-4551-8C18-A0460084926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409225"/>
            <a:ext cx="3520800" cy="1976400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COVID-19: Monitor</a:t>
            </a:r>
            <a:r>
              <a:rPr lang="en-GB" sz="2400" dirty="0">
                <a:solidFill>
                  <a:schemeClr val="bg1"/>
                </a:solidFill>
              </a:rPr>
              <a:t> Consumer Evolution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>
                <a:solidFill>
                  <a:schemeClr val="bg1"/>
                </a:solidFill>
              </a:rPr>
              <a:t>Brand Implications</a:t>
            </a:r>
            <a:br>
              <a:rPr lang="en-GB" sz="240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Media Pack – wave 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E61A63-6B87-49C4-B7CE-98C86644E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6160361"/>
            <a:ext cx="1940914" cy="3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8FA5E-AA26-4A63-8887-D9BC290F55AF}"/>
              </a:ext>
            </a:extLst>
          </p:cNvPr>
          <p:cNvSpPr txBox="1"/>
          <p:nvPr/>
        </p:nvSpPr>
        <p:spPr>
          <a:xfrm>
            <a:off x="360000" y="5389782"/>
            <a:ext cx="28755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Gabriella Bergaglio</a:t>
            </a:r>
          </a:p>
          <a:p>
            <a:r>
              <a:rPr lang="it-IT" sz="1600" dirty="0">
                <a:solidFill>
                  <a:schemeClr val="bg1"/>
                </a:solidFill>
              </a:rPr>
              <a:t>Marketing Director, Italy</a:t>
            </a:r>
          </a:p>
          <a:p>
            <a:endParaRPr lang="it-IT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6A2B-9DBA-4FE0-AAA1-EA878AA4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727CC-209E-4299-8848-BF51E3910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9BBBC-3DD1-4099-9276-60A77745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/>
              <a:t>Source: Kantar COVID-19 Barometer – 2</a:t>
            </a:r>
            <a:r>
              <a:rPr lang="en-GB" sz="1000" baseline="30000" dirty="0"/>
              <a:t>nd</a:t>
            </a:r>
            <a:r>
              <a:rPr lang="en-GB" sz="1000" dirty="0"/>
              <a:t> wave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B6E185-0FBF-493F-96F9-FD250DCB36DA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664138"/>
              </p:ext>
            </p:extLst>
          </p:nvPr>
        </p:nvGraphicFramePr>
        <p:xfrm>
          <a:off x="360363" y="1709738"/>
          <a:ext cx="11466511" cy="315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1578645439"/>
                    </a:ext>
                  </a:extLst>
                </a:gridCol>
                <a:gridCol w="9111535">
                  <a:extLst>
                    <a:ext uri="{9D8B030D-6E8A-4147-A177-3AD203B41FA5}">
                      <a16:colId xmlns:a16="http://schemas.microsoft.com/office/drawing/2014/main" val="2948166324"/>
                    </a:ext>
                  </a:extLst>
                </a:gridCol>
                <a:gridCol w="1261316">
                  <a:extLst>
                    <a:ext uri="{9D8B030D-6E8A-4147-A177-3AD203B41FA5}">
                      <a16:colId xmlns:a16="http://schemas.microsoft.com/office/drawing/2014/main" val="3204213328"/>
                    </a:ext>
                  </a:extLst>
                </a:gridCol>
                <a:gridCol w="458660">
                  <a:extLst>
                    <a:ext uri="{9D8B030D-6E8A-4147-A177-3AD203B41FA5}">
                      <a16:colId xmlns:a16="http://schemas.microsoft.com/office/drawing/2014/main" val="42042355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6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>
                          <a:solidFill>
                            <a:srgbClr val="333333"/>
                          </a:solidFill>
                        </a:rPr>
                        <a:t>Section divider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788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7C551C0-0D6E-4322-B460-F61B0127B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9"/>
          <a:stretch/>
        </p:blipFill>
        <p:spPr>
          <a:xfrm>
            <a:off x="359999" y="270001"/>
            <a:ext cx="11430000" cy="5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8BE7-1B06-499D-9DB4-B1652F1B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40B5B-5B68-49B2-8FD4-66D7E1B1A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A8868-DCA8-4F8E-AFCB-7933EA98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Kantar COVID-19 Barometer – 2</a:t>
            </a:r>
            <a:r>
              <a:rPr lang="en-GB" baseline="30000" dirty="0"/>
              <a:t>nd</a:t>
            </a:r>
            <a:r>
              <a:rPr lang="en-GB" dirty="0"/>
              <a:t> wave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8D1B1-6154-4AD2-AEFC-6BFDB019B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7C759-7402-4176-8FD6-1FBFC2F789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5FC79-6459-4F3A-84F3-5FA3CE68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83025"/>
            <a:ext cx="11430000" cy="5972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4B1C35-AD6D-4A9C-8EE4-6438452DDA81}"/>
              </a:ext>
            </a:extLst>
          </p:cNvPr>
          <p:cNvSpPr/>
          <p:nvPr/>
        </p:nvSpPr>
        <p:spPr bwMode="ltGray">
          <a:xfrm>
            <a:off x="7287065" y="1378634"/>
            <a:ext cx="506437" cy="3488788"/>
          </a:xfrm>
          <a:prstGeom prst="rect">
            <a:avLst/>
          </a:prstGeom>
          <a:noFill/>
          <a:ln w="28575">
            <a:solidFill>
              <a:srgbClr val="E63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it-IT" sz="1600" b="0" dirty="0" err="1"/>
          </a:p>
        </p:txBody>
      </p:sp>
    </p:spTree>
    <p:extLst>
      <p:ext uri="{BB962C8B-B14F-4D97-AF65-F5344CB8AC3E}">
        <p14:creationId xmlns:p14="http://schemas.microsoft.com/office/powerpoint/2010/main" val="26147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8C61-8075-4E0E-A6B3-C03526C9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070E0-0E78-47E6-9560-B49E95648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46FB9-5A33-4C7B-9078-D8CDA101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900" dirty="0"/>
              <a:t>Source: Kantar COVID-19 Barometer – 2</a:t>
            </a:r>
            <a:r>
              <a:rPr lang="en-GB" sz="900" baseline="30000" dirty="0"/>
              <a:t>nd</a:t>
            </a:r>
            <a:r>
              <a:rPr lang="en-GB" sz="900" dirty="0"/>
              <a:t> wave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47C56-1148-42B8-BEC3-08E570DB7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2C2856-3CBE-47CD-831C-B136BF7A29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214" y="270000"/>
            <a:ext cx="10451386" cy="5460850"/>
          </a:xfrm>
        </p:spPr>
      </p:pic>
    </p:spTree>
    <p:extLst>
      <p:ext uri="{BB962C8B-B14F-4D97-AF65-F5344CB8AC3E}">
        <p14:creationId xmlns:p14="http://schemas.microsoft.com/office/powerpoint/2010/main" val="11638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8F9A4-A187-477F-9575-B5E1F364F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47B28-7AAC-48DB-A422-E84068AF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Kantar COVID-19 Barometer – 2</a:t>
            </a:r>
            <a:r>
              <a:rPr lang="en-GB" baseline="30000" dirty="0"/>
              <a:t>nd</a:t>
            </a:r>
            <a:r>
              <a:rPr lang="en-GB" dirty="0"/>
              <a:t> wave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450BF-2FFB-467B-8CF1-9AE0B89F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"/>
          <a:stretch/>
        </p:blipFill>
        <p:spPr>
          <a:xfrm>
            <a:off x="381000" y="270000"/>
            <a:ext cx="11430000" cy="56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F91B-04DB-4B42-8A3A-64ACBF85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C2A16-FA3C-44AC-865E-50AF2DFD2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C9065-3BC5-4DC2-9A98-78E207A9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900" dirty="0"/>
              <a:t>Source: Kantar COVID-19 Barometer – 2</a:t>
            </a:r>
            <a:r>
              <a:rPr lang="en-GB" sz="900" baseline="30000" dirty="0"/>
              <a:t>nd</a:t>
            </a:r>
            <a:r>
              <a:rPr lang="en-GB" sz="900" dirty="0"/>
              <a:t> wave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ECB20-B60B-404D-918C-28C1C69463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B50DA-07BB-4DE3-BEC7-063A99C1D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799C1-722E-4159-998E-4FD99A3D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5" y="216439"/>
            <a:ext cx="11654940" cy="60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CE6D-69D5-4953-8F99-225F6C36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DF186-ADE8-405E-84B9-9EA8076A7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00E55-89C5-43D3-A066-9D458F6C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900" dirty="0"/>
              <a:t>Source: Kantar COVID-19 Barometer – 2</a:t>
            </a:r>
            <a:r>
              <a:rPr lang="en-GB" sz="900" baseline="30000" dirty="0"/>
              <a:t>nd</a:t>
            </a:r>
            <a:r>
              <a:rPr lang="en-GB" sz="900" dirty="0"/>
              <a:t> wave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C0B37-9465-4DE1-B417-5316D0910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1DD3A9-F1BD-41F1-8BC6-B6EB694390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8100"/>
          <a:stretch/>
        </p:blipFill>
        <p:spPr>
          <a:xfrm>
            <a:off x="359999" y="364697"/>
            <a:ext cx="11464925" cy="5505161"/>
          </a:xfrm>
        </p:spPr>
      </p:pic>
    </p:spTree>
    <p:extLst>
      <p:ext uri="{BB962C8B-B14F-4D97-AF65-F5344CB8AC3E}">
        <p14:creationId xmlns:p14="http://schemas.microsoft.com/office/powerpoint/2010/main" val="19521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  <p:tag name="LINKEDTO" val="38032350"/>
  <p:tag name="SOURCEHASH" val="6746830"/>
  <p:tag name="SHAPETYPE" val="BACKGROUND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OCTAB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8" ma:contentTypeDescription="Create a new document." ma:contentTypeScope="" ma:versionID="296546353d5c7cf28aa362bf027f4ade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94fd3a3b99c67f5b4d41d8a7f243378c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773CB-314E-49C8-899D-DA409B189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151f8561-6f96-4f27-8d07-5866307680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49d2e48-d219-423f-a60f-a81395996a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Kantar template master</vt:lpstr>
      <vt:lpstr>Content slides - no sub heading</vt:lpstr>
      <vt:lpstr>Technical</vt:lpstr>
      <vt:lpstr>COVID-19: Monitor Consumer Evolution  and Brand Implications  Media Pack – wave 2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Monitor Consumer Evolution and Brand Implications</dc:title>
  <dc:subject>Sub-heading</dc:subject>
  <dc:creator>Bergaglio, Gabriella (TSMLA)</dc:creator>
  <cp:keywords>Project reference</cp:keywords>
  <dc:description>Date</dc:description>
  <cp:lastModifiedBy>Bergaglio, Gabriella (TSMLA)</cp:lastModifiedBy>
  <cp:revision>4</cp:revision>
  <cp:lastPrinted>2017-03-24T13:40:26Z</cp:lastPrinted>
  <dcterms:created xsi:type="dcterms:W3CDTF">2020-04-09T15:52:52Z</dcterms:created>
  <dcterms:modified xsi:type="dcterms:W3CDTF">2020-04-09T16:03:05Z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</Properties>
</file>