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  <p:sldMasterId id="2147483836" r:id="rId7"/>
    <p:sldMasterId id="2147483864" r:id="rId8"/>
    <p:sldMasterId id="2147483888" r:id="rId9"/>
  </p:sldMasterIdLst>
  <p:notesMasterIdLst>
    <p:notesMasterId r:id="rId16"/>
  </p:notesMasterIdLst>
  <p:handoutMasterIdLst>
    <p:handoutMasterId r:id="rId17"/>
  </p:handoutMasterIdLst>
  <p:sldIdLst>
    <p:sldId id="389" r:id="rId10"/>
    <p:sldId id="33556" r:id="rId11"/>
    <p:sldId id="33529" r:id="rId12"/>
    <p:sldId id="33567" r:id="rId13"/>
    <p:sldId id="382" r:id="rId14"/>
    <p:sldId id="33578" r:id="rId15"/>
  </p:sldIdLst>
  <p:sldSz cx="12192000" cy="6858000"/>
  <p:notesSz cx="6805613" cy="9939338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aglio, Gabriella (TSMLA)" initials="BG(" lastIdx="1" clrIdx="0">
    <p:extLst>
      <p:ext uri="{19B8F6BF-5375-455C-9EA6-DF929625EA0E}">
        <p15:presenceInfo xmlns:p15="http://schemas.microsoft.com/office/powerpoint/2012/main" userId="S::Gabriella.Bergaglio@kantar.com::8da84c85-95f3-4996-b617-48edadf5b7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31E38"/>
    <a:srgbClr val="0048BF"/>
    <a:srgbClr val="005B00"/>
    <a:srgbClr val="FFFFFF"/>
    <a:srgbClr val="333333"/>
    <a:srgbClr val="E6304B"/>
    <a:srgbClr val="E7E7E7"/>
    <a:srgbClr val="C0C0C0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92579" autoAdjust="0"/>
  </p:normalViewPr>
  <p:slideViewPr>
    <p:cSldViewPr snapToGrid="0" showGuides="1">
      <p:cViewPr varScale="1">
        <p:scale>
          <a:sx n="63" d="100"/>
          <a:sy n="63" d="100"/>
        </p:scale>
        <p:origin x="894" y="48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current coronavirus situation concerns me hugely </c:v>
                </c:pt>
                <c:pt idx="1">
                  <c:v>The current coronavirus situation is impacting my day-to-day life</c:v>
                </c:pt>
                <c:pt idx="2">
                  <c:v>I am worried about falling sick </c:v>
                </c:pt>
                <c:pt idx="3">
                  <c:v>This situation demands us to be even more proactive about financial planning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72</c:v>
                </c:pt>
                <c:pt idx="2">
                  <c:v>48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3-4869-9A41-F61C74E85B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current coronavirus situation concerns me hugely </c:v>
                </c:pt>
                <c:pt idx="1">
                  <c:v>The current coronavirus situation is impacting my day-to-day life</c:v>
                </c:pt>
                <c:pt idx="2">
                  <c:v>I am worried about falling sick </c:v>
                </c:pt>
                <c:pt idx="3">
                  <c:v>This situation demands us to be even more proactive about financial planning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</c:v>
                </c:pt>
                <c:pt idx="1">
                  <c:v>82</c:v>
                </c:pt>
                <c:pt idx="2">
                  <c:v>53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03-4869-9A41-F61C74E85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0"/>
        <c:overlap val="-64"/>
        <c:axId val="520244072"/>
        <c:axId val="520245056"/>
      </c:barChart>
      <c:catAx>
        <c:axId val="520244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0245056"/>
        <c:crosses val="autoZero"/>
        <c:auto val="1"/>
        <c:lblAlgn val="ctr"/>
        <c:lblOffset val="100"/>
        <c:noMultiLvlLbl val="0"/>
      </c:catAx>
      <c:valAx>
        <c:axId val="5202450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20244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current coronavirus situation concerns me hugely </c:v>
                </c:pt>
                <c:pt idx="1">
                  <c:v>The current coronavirus situation is impacting my day-to-day life</c:v>
                </c:pt>
                <c:pt idx="2">
                  <c:v>I am worried about falling sick </c:v>
                </c:pt>
                <c:pt idx="3">
                  <c:v>This situation demands us to be even more proactive about financial planning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75</c:v>
                </c:pt>
                <c:pt idx="2">
                  <c:v>31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1-4EF8-947D-E7BB3CA173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current coronavirus situation concerns me hugely </c:v>
                </c:pt>
                <c:pt idx="1">
                  <c:v>The current coronavirus situation is impacting my day-to-day life</c:v>
                </c:pt>
                <c:pt idx="2">
                  <c:v>I am worried about falling sick </c:v>
                </c:pt>
                <c:pt idx="3">
                  <c:v>This situation demands us to be even more proactive about financial planning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92</c:v>
                </c:pt>
                <c:pt idx="1">
                  <c:v>72</c:v>
                </c:pt>
                <c:pt idx="2">
                  <c:v>28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D1-4EF8-947D-E7BB3CA17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0"/>
        <c:overlap val="-64"/>
        <c:axId val="520244072"/>
        <c:axId val="520245056"/>
      </c:barChart>
      <c:catAx>
        <c:axId val="520244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0245056"/>
        <c:crosses val="autoZero"/>
        <c:auto val="1"/>
        <c:lblAlgn val="ctr"/>
        <c:lblOffset val="100"/>
        <c:noMultiLvlLbl val="0"/>
      </c:catAx>
      <c:valAx>
        <c:axId val="5202450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20244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current coronavirus situation concerns me hugely </c:v>
                </c:pt>
                <c:pt idx="1">
                  <c:v>The current coronavirus situation is impacting my day-to-day life</c:v>
                </c:pt>
                <c:pt idx="2">
                  <c:v>I am worried about falling sick </c:v>
                </c:pt>
                <c:pt idx="3">
                  <c:v>This situation demands us to be even more proactive about financial planning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69</c:v>
                </c:pt>
                <c:pt idx="2">
                  <c:v>44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2-4516-B4C3-DD057C44AA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current coronavirus situation concerns me hugely </c:v>
                </c:pt>
                <c:pt idx="1">
                  <c:v>The current coronavirus situation is impacting my day-to-day life</c:v>
                </c:pt>
                <c:pt idx="2">
                  <c:v>I am worried about falling sick </c:v>
                </c:pt>
                <c:pt idx="3">
                  <c:v>This situation demands us to be even more proactive about financial planning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76</c:v>
                </c:pt>
                <c:pt idx="1">
                  <c:v>78</c:v>
                </c:pt>
                <c:pt idx="2">
                  <c:v>49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2-4516-B4C3-DD057C44A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0"/>
        <c:overlap val="-64"/>
        <c:axId val="520244072"/>
        <c:axId val="520245056"/>
      </c:barChart>
      <c:catAx>
        <c:axId val="520244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0245056"/>
        <c:crosses val="autoZero"/>
        <c:auto val="1"/>
        <c:lblAlgn val="ctr"/>
        <c:lblOffset val="100"/>
        <c:noMultiLvlLbl val="0"/>
      </c:catAx>
      <c:valAx>
        <c:axId val="520245056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20244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Wave 1</c:v>
                </c:pt>
              </c:strCache>
            </c:strRef>
          </c:tx>
          <c:spPr>
            <a:solidFill>
              <a:srgbClr val="AEAE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current coronavirus situation concerns me hugely </c:v>
                </c:pt>
                <c:pt idx="1">
                  <c:v>The current coronavirus situation is impacting my day-to-day life</c:v>
                </c:pt>
                <c:pt idx="2">
                  <c:v>I am worried about falling sick </c:v>
                </c:pt>
                <c:pt idx="3">
                  <c:v>This situation demands us to be even more proactive about financial planning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</c:v>
                </c:pt>
                <c:pt idx="1">
                  <c:v>82</c:v>
                </c:pt>
                <c:pt idx="2">
                  <c:v>39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2-4516-B4C3-DD057C44AA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Wave 2</c:v>
                </c:pt>
              </c:strCache>
            </c:strRef>
          </c:tx>
          <c:spPr>
            <a:solidFill>
              <a:srgbClr val="8787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current coronavirus situation concerns me hugely </c:v>
                </c:pt>
                <c:pt idx="1">
                  <c:v>The current coronavirus situation is impacting my day-to-day life</c:v>
                </c:pt>
                <c:pt idx="2">
                  <c:v>I am worried about falling sick </c:v>
                </c:pt>
                <c:pt idx="3">
                  <c:v>This situation demands us to be even more proactive about financial planning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84</c:v>
                </c:pt>
                <c:pt idx="1">
                  <c:v>82</c:v>
                </c:pt>
                <c:pt idx="2">
                  <c:v>45</c:v>
                </c:pt>
                <c:pt idx="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2-4516-B4C3-DD057C44A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0"/>
        <c:overlap val="-64"/>
        <c:axId val="520244072"/>
        <c:axId val="520245056"/>
      </c:barChart>
      <c:catAx>
        <c:axId val="5202440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520245056"/>
        <c:crosses val="autoZero"/>
        <c:auto val="1"/>
        <c:lblAlgn val="ctr"/>
        <c:lblOffset val="100"/>
        <c:noMultiLvlLbl val="0"/>
      </c:catAx>
      <c:valAx>
        <c:axId val="520245056"/>
        <c:scaling>
          <c:orientation val="minMax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520244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29138845306033E-2"/>
          <c:y val="8.4370864076207981E-3"/>
          <c:w val="0.8850317890806535"/>
          <c:h val="0.852282435548933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long does the virus live on surfaces?</c:v>
                </c:pt>
              </c:strCache>
            </c:strRef>
          </c:tx>
          <c:dPt>
            <c:idx val="0"/>
            <c:bubble3D val="0"/>
            <c:spPr>
              <a:solidFill>
                <a:srgbClr val="E1C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5A-4AB7-858F-5549027762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5A-4AB7-858F-554902776245}"/>
              </c:ext>
            </c:extLst>
          </c:dPt>
          <c:cat>
            <c:strRef>
              <c:f>Sheet1!$A$2:$A$3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5A-4AB7-858F-554902776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11/05/2020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11/05/2020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Buongiorno a tutti! Sono Gabriella Bergaglio, Direttore Marketing di Kantar, per chi non mi conosce, e vi do il benvenuto oggi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Grazie per essere con noi questo pomeriggio. il tema di oggi è molto caldo…abbiamo avuto veramente moltissime iscrizioni, grazie per il vostro interesse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 di iniziare qualche piccola indicazione operativa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presentazione durerà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indicativamente 45 minuti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 seguire avremo una sessione di Q&amp;A.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avete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domande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sia tecniche, sulla piattaforma, sia sul contenuto che stiamo presentando, potete inviarcele direttamente attraverso il bottone viola in basso - Q&amp;A o D&amp;R (a seconda che abbiate la piattaforma in italiano o inglese –)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Risponderemo alle domande a fine presentazione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sapete, la piattaforma è online, il webinar in diretta ed ognuno di noi è collegato da casa: confidiamo nel supporto della banda, e vi preghiamo di scusarci se dovessero intervenire delle cadute di connessione.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questo caso, ed anche se doveste avere problemi di audio, provate a fare </a:t>
            </a:r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nel vostro browser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questo dovrebbe risolvere il problema. Nel caso non fosse così, mandateci la vostra mail/cellulare nelle domande ed uno di noi vi contatterà.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webinar dicevamo è in diretta, attraverso il vostro computer, quindi anche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di connessione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vostro pc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potrà impattare sulla visione della sessione.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Inoltre, per vostra informazione, come sempre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riceverete la presentazione, dopo il webinar, insieme al link della registrazione per eventuale visione on-demand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84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tendenza ad un accentuarsi della preoccupazione per le proprie finanze la vediamo crescere a livello globale anche dal nostro studio Covid19 </a:t>
            </a:r>
            <a:r>
              <a:rPr lang="it-IT" noProof="0" dirty="0" err="1"/>
              <a:t>Barometer</a:t>
            </a:r>
            <a:r>
              <a:rPr lang="it-IT" noProof="0" dirty="0"/>
              <a:t>, che stiamo conducendo da Marzo su 50 Paesi per capire come stanno cambiando i consumatori al progredire dell’emergenza in atto. Inizialmente ci si preoccupava di più per la propria salute, poi si è passati a soffrire l’impatto sulla quotidianità legato al confinamento a casa e adesso si pensa soprattutto con ansia al proprio futuro economico.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7B49E-3912-49FD-9921-7896520160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3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D’altronde il nostro Barometro ci dice che, a livello globale, ben il 71% delle famiglie intervistate ha già subito un impatto sulle proprie finanze, quindi questa preoccupazione è generalizzata e decisamente comprensibile.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5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r>
              <a:rPr lang="it-IT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Nella Fase 1, quella di ripristino della liquidità, era naturale assistere a fenomeni come quello che vedete riportato qui: Kantar ha intervistato 600 Marketers membri di AMA e il 75% di loro ha ammesso di aver tagliato o posticipato iniziative strategiche tipo il lancio di una nuova campagna o di un nuovo prodotto o di una nuova ricerca di mercato. Ora che siamo in Fase 2, però, a nostro avviso il Marketing non può trascurare il ruolo che i vostri Brand sono chiamati a giocare in questa ripartenza, tra l’altro in un panorama di vuoto istituzionale e di conflitti continui tra i vari decisori - politici ma anche economici, tecnici, scientifici - nell’affrontare una situazione così inedita e complicata come quella che ci troviamo di fronte. I vostri Brand hanno una forte responsabilità - anche sociale - in questa fase, che è quella di rassicurare i propri consumatori sul fatto che avete compreso innanzitutto chi sono - perché potreste trovarvi di fronte a nuovi target di consumatori rispetto a quelli a cui eravate abituati a rapportarvi prima - ma soprattutto di aver compreso come sono cambiati i loro bisogni, le loro abitudini, I loro valori, le loro aspirazioni, durante questa fase difficile di </a:t>
            </a:r>
            <a:r>
              <a:rPr lang="it-IT" sz="12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lockdown</a:t>
            </a:r>
            <a:r>
              <a:rPr lang="it-IT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in prospettiva di un ritorno al consumo in condizioni di coesistenza col virus.</a:t>
            </a:r>
          </a:p>
          <a:p>
            <a:pPr fontAlgn="auto"/>
            <a:r>
              <a:rPr lang="it-IT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 nuovi bisogni dei consumatori – che abbiamo osservato e misurato negli ultimi mesi - sono esattamente il punto di partenza dell’intervento che segue, quindi vi ringrazio per l’ascolto e lascio la parola a Federico Capeci.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01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4" Type="http://schemas.openxmlformats.org/officeDocument/2006/relationships/image" Target="../media/image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Relationship Id="rId5" Type="http://schemas.openxmlformats.org/officeDocument/2006/relationships/image" Target="../media/image11.jpeg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9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Relationship Id="rId4" Type="http://schemas.openxmlformats.org/officeDocument/2006/relationships/image" Target="../media/image2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.xml"/><Relationship Id="rId4" Type="http://schemas.openxmlformats.org/officeDocument/2006/relationships/image" Target="../media/image9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685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526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889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9795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5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B452-E9BC-4DE0-96B9-472F4853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48AD-4DA5-4290-B4DC-89C30301A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33CDE-9A6D-445A-950E-AC389C8A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5477-0CC6-4EBC-AC30-9A992AC1FAF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E53BF-A5BB-4384-8726-0338526A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F88EC-0FF5-4A1B-A9B3-1378E003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E58C-48E1-41C6-A617-5851624DC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05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6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517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755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4851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3028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8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9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2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6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9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7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5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6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5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7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8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8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9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1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4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8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8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4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9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4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6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4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5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tags" Target="../tags/tag1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tags" Target="../tags/tag10.xml"/><Relationship Id="rId30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tags" Target="../tags/tag17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tags" Target="../tags/tag16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5.xml"/><Relationship Id="rId16" Type="http://schemas.openxmlformats.org/officeDocument/2006/relationships/tags" Target="../tags/tag2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7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60" r:id="rId23"/>
    <p:sldLayoutId id="2147483861" r:id="rId24"/>
    <p:sldLayoutId id="214748386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9.sv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9C98AA-2973-4AC1-9275-042B95925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7A132-4ED4-4D23-838A-5E7DF4B855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/>
              <a:t>1</a:t>
            </a:r>
          </a:p>
        </p:txBody>
      </p:sp>
      <p:pic>
        <p:nvPicPr>
          <p:cNvPr id="4" name="Picture 2" descr="https://assets.gettyimages.com/bf-boulder-prod/q49agz-7oxy7k-9lydq9/v/8781342/original/1054993764.jpg">
            <a:extLst>
              <a:ext uri="{FF2B5EF4-FFF2-40B4-BE49-F238E27FC236}">
                <a16:creationId xmlns:a16="http://schemas.microsoft.com/office/drawing/2014/main" id="{2C80C49C-230F-4223-8E43-E750F54F1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6066" b="11180"/>
          <a:stretch/>
        </p:blipFill>
        <p:spPr bwMode="auto">
          <a:xfrm>
            <a:off x="0" y="1"/>
            <a:ext cx="1219200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3181FB-F9E1-4A8D-8C66-765141C893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780" y="466782"/>
            <a:ext cx="1940914" cy="3672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3094F0AC-B488-442F-8E82-A9F0049CD086}"/>
              </a:ext>
            </a:extLst>
          </p:cNvPr>
          <p:cNvSpPr txBox="1">
            <a:spLocks/>
          </p:cNvSpPr>
          <p:nvPr/>
        </p:nvSpPr>
        <p:spPr>
          <a:xfrm>
            <a:off x="474300" y="2163500"/>
            <a:ext cx="6840900" cy="19753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0" dirty="0">
                <a:solidFill>
                  <a:schemeClr val="bg1"/>
                </a:solidFill>
              </a:rPr>
              <a:t>Webinar</a:t>
            </a:r>
            <a:endParaRPr lang="it-IT" sz="4000" b="0" dirty="0">
              <a:solidFill>
                <a:schemeClr val="bg1"/>
              </a:solidFill>
            </a:endParaRPr>
          </a:p>
          <a:p>
            <a:r>
              <a:rPr lang="it-IT" sz="3200" dirty="0">
                <a:solidFill>
                  <a:schemeClr val="bg1"/>
                </a:solidFill>
              </a:rPr>
              <a:t>Post-</a:t>
            </a:r>
            <a:r>
              <a:rPr lang="it-IT" sz="3200" dirty="0" err="1">
                <a:solidFill>
                  <a:schemeClr val="bg1"/>
                </a:solidFill>
              </a:rPr>
              <a:t>Covid</a:t>
            </a:r>
            <a:r>
              <a:rPr lang="it-IT" sz="3200" dirty="0">
                <a:solidFill>
                  <a:schemeClr val="bg1"/>
                </a:solidFill>
              </a:rPr>
              <a:t> 19 Brand strategies</a:t>
            </a:r>
            <a:br>
              <a:rPr lang="it-IT" sz="3200" dirty="0">
                <a:solidFill>
                  <a:schemeClr val="bg1"/>
                </a:solidFill>
              </a:rPr>
            </a:br>
            <a:endParaRPr lang="it-IT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Think big now, to act fast 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as soon as the emergency is over</a:t>
            </a:r>
            <a:br>
              <a:rPr lang="en-GB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3547B1C-A348-41D5-A181-4EDADFA189F7}"/>
              </a:ext>
            </a:extLst>
          </p:cNvPr>
          <p:cNvSpPr txBox="1">
            <a:spLocks/>
          </p:cNvSpPr>
          <p:nvPr/>
        </p:nvSpPr>
        <p:spPr>
          <a:xfrm>
            <a:off x="485230" y="5751730"/>
            <a:ext cx="6840900" cy="11062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0" dirty="0">
                <a:solidFill>
                  <a:schemeClr val="bg1"/>
                </a:solidFill>
              </a:rPr>
              <a:t>11 Maggio, 2020</a:t>
            </a:r>
          </a:p>
          <a:p>
            <a:br>
              <a:rPr lang="en-GB" sz="1100" b="0" dirty="0">
                <a:solidFill>
                  <a:schemeClr val="bg1"/>
                </a:solidFill>
              </a:rPr>
            </a:br>
            <a:endParaRPr lang="it-IT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7421A2-D809-4737-83CC-4B645721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Le </a:t>
            </a:r>
            <a:r>
              <a:rPr lang="en-US" dirty="0" err="1"/>
              <a:t>maggiori</a:t>
            </a:r>
            <a:r>
              <a:rPr lang="en-US" dirty="0"/>
              <a:t> </a:t>
            </a:r>
            <a:r>
              <a:rPr lang="en-US" dirty="0" err="1"/>
              <a:t>preoccupazioni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portate</a:t>
            </a:r>
            <a:r>
              <a:rPr lang="en-US" dirty="0"/>
              <a:t> </a:t>
            </a:r>
            <a:r>
              <a:rPr lang="en-US" dirty="0" err="1"/>
              <a:t>dall’impatto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vita </a:t>
            </a:r>
            <a:r>
              <a:rPr lang="en-US" dirty="0" err="1"/>
              <a:t>quotidiana</a:t>
            </a:r>
            <a:r>
              <a:rPr lang="en-US" dirty="0"/>
              <a:t> e in </a:t>
            </a:r>
            <a:r>
              <a:rPr lang="en-US" dirty="0" err="1"/>
              <a:t>abito</a:t>
            </a:r>
            <a:r>
              <a:rPr lang="en-US" dirty="0"/>
              <a:t> </a:t>
            </a:r>
            <a:r>
              <a:rPr lang="en-US" dirty="0" err="1"/>
              <a:t>finanziario</a:t>
            </a:r>
            <a:r>
              <a:rPr lang="en-US" dirty="0"/>
              <a:t>, </a:t>
            </a:r>
            <a:r>
              <a:rPr lang="en-US" dirty="0" err="1"/>
              <a:t>piuttosto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rischi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salute </a:t>
            </a:r>
            <a:r>
              <a:rPr lang="en-US" dirty="0" err="1"/>
              <a:t>indiviuale</a:t>
            </a:r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BCC516D-FAB7-4E23-961B-FA9E1532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529" y="6389999"/>
            <a:ext cx="6472071" cy="1960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Q1. Listed below are some statements describing people's concern towards the corona-virus situation - % agree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(Italy n=1,000; Some Restrictions n=9,442; Severe Restrictions n=8,900; Lifting Restrictions (China) n=1,000)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7" name="Content Placeholder 11">
            <a:extLst>
              <a:ext uri="{FF2B5EF4-FFF2-40B4-BE49-F238E27FC236}">
                <a16:creationId xmlns:a16="http://schemas.microsoft.com/office/drawing/2014/main" id="{0687B0DE-5DF6-44C7-9FDE-3287200A06E7}"/>
              </a:ext>
            </a:extLst>
          </p:cNvPr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6794101" y="1955014"/>
          <a:ext cx="2322513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ontent Placeholder 11">
            <a:extLst>
              <a:ext uri="{FF2B5EF4-FFF2-40B4-BE49-F238E27FC236}">
                <a16:creationId xmlns:a16="http://schemas.microsoft.com/office/drawing/2014/main" id="{190337D9-96FE-4C90-8400-19855D76ED97}"/>
              </a:ext>
            </a:extLst>
          </p:cNvPr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9354145" y="1955014"/>
          <a:ext cx="2322513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ontent Placeholder 11">
            <a:extLst>
              <a:ext uri="{FF2B5EF4-FFF2-40B4-BE49-F238E27FC236}">
                <a16:creationId xmlns:a16="http://schemas.microsoft.com/office/drawing/2014/main" id="{9BD58F1E-7578-4086-97D9-0B15FC42128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5180895"/>
              </p:ext>
            </p:extLst>
          </p:nvPr>
        </p:nvGraphicFramePr>
        <p:xfrm>
          <a:off x="4355223" y="1939774"/>
          <a:ext cx="2322514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73151175-00D2-46D8-A6A0-76152A14FF88}"/>
              </a:ext>
            </a:extLst>
          </p:cNvPr>
          <p:cNvSpPr/>
          <p:nvPr/>
        </p:nvSpPr>
        <p:spPr bwMode="ltGray">
          <a:xfrm>
            <a:off x="2032709" y="1904486"/>
            <a:ext cx="1463674" cy="319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Italy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80C816-92E5-47F8-AD15-5602A59632A3}"/>
              </a:ext>
            </a:extLst>
          </p:cNvPr>
          <p:cNvSpPr/>
          <p:nvPr/>
        </p:nvSpPr>
        <p:spPr bwMode="ltGray">
          <a:xfrm>
            <a:off x="4431237" y="1904486"/>
            <a:ext cx="2322513" cy="3118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 with some restrictions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3967C1-FA6F-45E9-82BA-4150B5595C09}"/>
              </a:ext>
            </a:extLst>
          </p:cNvPr>
          <p:cNvSpPr/>
          <p:nvPr/>
        </p:nvSpPr>
        <p:spPr bwMode="ltGray">
          <a:xfrm>
            <a:off x="6870114" y="1904485"/>
            <a:ext cx="2593340" cy="3118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 with Severe restrictions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35BF68-295A-4A54-A899-2882B7B11E08}"/>
              </a:ext>
            </a:extLst>
          </p:cNvPr>
          <p:cNvSpPr/>
          <p:nvPr/>
        </p:nvSpPr>
        <p:spPr bwMode="ltGray">
          <a:xfrm>
            <a:off x="9373698" y="1911789"/>
            <a:ext cx="2593340" cy="3118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Country with Lifting restrictions (China)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CE2DB80-A1A3-4573-B712-C55ACF56943A}"/>
              </a:ext>
            </a:extLst>
          </p:cNvPr>
          <p:cNvSpPr txBox="1">
            <a:spLocks/>
          </p:cNvSpPr>
          <p:nvPr/>
        </p:nvSpPr>
        <p:spPr>
          <a:xfrm>
            <a:off x="360363" y="1462578"/>
            <a:ext cx="11466000" cy="3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Preoccupazioni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DFD1D7-0779-4AB6-A0FB-1A4F6D02F23D}"/>
              </a:ext>
            </a:extLst>
          </p:cNvPr>
          <p:cNvSpPr/>
          <p:nvPr/>
        </p:nvSpPr>
        <p:spPr bwMode="ltGray">
          <a:xfrm>
            <a:off x="3288457" y="6381085"/>
            <a:ext cx="116732" cy="116732"/>
          </a:xfrm>
          <a:prstGeom prst="rect">
            <a:avLst/>
          </a:prstGeom>
          <a:solidFill>
            <a:srgbClr val="3AFF3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60F8F3-F551-4108-9E4A-62330AB93045}"/>
              </a:ext>
            </a:extLst>
          </p:cNvPr>
          <p:cNvSpPr/>
          <p:nvPr/>
        </p:nvSpPr>
        <p:spPr bwMode="ltGray">
          <a:xfrm>
            <a:off x="3288457" y="6564997"/>
            <a:ext cx="116732" cy="116732"/>
          </a:xfrm>
          <a:prstGeom prst="rect">
            <a:avLst/>
          </a:prstGeom>
          <a:solidFill>
            <a:srgbClr val="0088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418368-22BB-457C-AE94-DB2D4B1EB04E}"/>
              </a:ext>
            </a:extLst>
          </p:cNvPr>
          <p:cNvSpPr txBox="1"/>
          <p:nvPr/>
        </p:nvSpPr>
        <p:spPr>
          <a:xfrm>
            <a:off x="3477381" y="6374706"/>
            <a:ext cx="8181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Wave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69A4E0-3A92-4B54-822A-4ACB8640C64D}"/>
              </a:ext>
            </a:extLst>
          </p:cNvPr>
          <p:cNvSpPr txBox="1"/>
          <p:nvPr/>
        </p:nvSpPr>
        <p:spPr>
          <a:xfrm>
            <a:off x="3477381" y="6559383"/>
            <a:ext cx="81814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Wave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572710-8F7C-439E-8A37-1DBE6F4A885F}"/>
              </a:ext>
            </a:extLst>
          </p:cNvPr>
          <p:cNvCxnSpPr/>
          <p:nvPr/>
        </p:nvCxnSpPr>
        <p:spPr>
          <a:xfrm>
            <a:off x="359999" y="3017635"/>
            <a:ext cx="11466364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3BCD0B-DB07-42F2-9ED9-4E5067AF074B}"/>
              </a:ext>
            </a:extLst>
          </p:cNvPr>
          <p:cNvCxnSpPr/>
          <p:nvPr/>
        </p:nvCxnSpPr>
        <p:spPr>
          <a:xfrm>
            <a:off x="359999" y="3933075"/>
            <a:ext cx="11466364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24D63A-5979-4F3B-AECD-C60248722CEE}"/>
              </a:ext>
            </a:extLst>
          </p:cNvPr>
          <p:cNvCxnSpPr/>
          <p:nvPr/>
        </p:nvCxnSpPr>
        <p:spPr>
          <a:xfrm>
            <a:off x="359999" y="4910981"/>
            <a:ext cx="11466364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ontent Placeholder 11">
            <a:extLst>
              <a:ext uri="{FF2B5EF4-FFF2-40B4-BE49-F238E27FC236}">
                <a16:creationId xmlns:a16="http://schemas.microsoft.com/office/drawing/2014/main" id="{F0599160-A09D-4D62-B859-681CB89EECB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01344" y="1932825"/>
          <a:ext cx="2322514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20E362-80C4-4F35-9B74-0F9F984CAE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932" y="2113775"/>
          <a:ext cx="1559798" cy="3657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9798">
                  <a:extLst>
                    <a:ext uri="{9D8B030D-6E8A-4147-A177-3AD203B41FA5}">
                      <a16:colId xmlns:a16="http://schemas.microsoft.com/office/drawing/2014/main" val="856548290"/>
                    </a:ext>
                  </a:extLst>
                </a:gridCol>
              </a:tblGrid>
              <a:tr h="914275">
                <a:tc>
                  <a:txBody>
                    <a:bodyPr/>
                    <a:lstStyle/>
                    <a:p>
                      <a:pPr algn="r"/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OVERALL</a:t>
                      </a:r>
                    </a:p>
                    <a:p>
                      <a:pPr algn="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The current</a:t>
                      </a:r>
                    </a:p>
                    <a:p>
                      <a:pPr algn="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coronavirus situation</a:t>
                      </a:r>
                    </a:p>
                    <a:p>
                      <a:pPr algn="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concerns me hugely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857478"/>
                  </a:ext>
                </a:extLst>
              </a:tr>
              <a:tr h="914275">
                <a:tc>
                  <a:txBody>
                    <a:bodyPr/>
                    <a:lstStyle/>
                    <a:p>
                      <a:pPr algn="r"/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DAY-TO-DAY LIFE</a:t>
                      </a:r>
                    </a:p>
                    <a:p>
                      <a:pPr algn="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The current coronavirus situation is impacting</a:t>
                      </a:r>
                    </a:p>
                    <a:p>
                      <a:pPr algn="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my day-to-day life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578602"/>
                  </a:ext>
                </a:extLst>
              </a:tr>
              <a:tr h="914275">
                <a:tc>
                  <a:txBody>
                    <a:bodyPr/>
                    <a:lstStyle/>
                    <a:p>
                      <a:pPr algn="r"/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HEALTH</a:t>
                      </a:r>
                    </a:p>
                    <a:p>
                      <a:pPr algn="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 am worried about</a:t>
                      </a:r>
                    </a:p>
                    <a:p>
                      <a:pPr algn="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falling sick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530642"/>
                  </a:ext>
                </a:extLst>
              </a:tr>
              <a:tr h="914275">
                <a:tc>
                  <a:txBody>
                    <a:bodyPr/>
                    <a:lstStyle/>
                    <a:p>
                      <a:pPr algn="r"/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FINANCE</a:t>
                      </a:r>
                    </a:p>
                    <a:p>
                      <a:pPr algn="r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This situation demands us to be even more proactive about financial planning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568869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32D8E95D-9F2F-4E7B-AFB9-14DFCBE7F33D}"/>
              </a:ext>
            </a:extLst>
          </p:cNvPr>
          <p:cNvSpPr/>
          <p:nvPr/>
        </p:nvSpPr>
        <p:spPr bwMode="ltGray">
          <a:xfrm>
            <a:off x="3157899" y="6381085"/>
            <a:ext cx="116732" cy="116732"/>
          </a:xfrm>
          <a:prstGeom prst="rect">
            <a:avLst/>
          </a:prstGeom>
          <a:solidFill>
            <a:srgbClr val="56FFD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DDEFC2-2940-4272-B1CB-CA97DDA34F98}"/>
              </a:ext>
            </a:extLst>
          </p:cNvPr>
          <p:cNvSpPr/>
          <p:nvPr/>
        </p:nvSpPr>
        <p:spPr bwMode="ltGray">
          <a:xfrm>
            <a:off x="3157899" y="6564997"/>
            <a:ext cx="116732" cy="116732"/>
          </a:xfrm>
          <a:prstGeom prst="rect">
            <a:avLst/>
          </a:prstGeom>
          <a:solidFill>
            <a:srgbClr val="00AC8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E48D70-C5F8-46C4-85A0-6CA1DA3DABC9}"/>
              </a:ext>
            </a:extLst>
          </p:cNvPr>
          <p:cNvSpPr/>
          <p:nvPr/>
        </p:nvSpPr>
        <p:spPr bwMode="ltGray">
          <a:xfrm>
            <a:off x="3027341" y="6381085"/>
            <a:ext cx="116732" cy="116732"/>
          </a:xfrm>
          <a:prstGeom prst="rect">
            <a:avLst/>
          </a:prstGeom>
          <a:solidFill>
            <a:srgbClr val="66A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0791DA-4FAB-4396-BAE6-D964061F6795}"/>
              </a:ext>
            </a:extLst>
          </p:cNvPr>
          <p:cNvSpPr/>
          <p:nvPr/>
        </p:nvSpPr>
        <p:spPr bwMode="ltGray">
          <a:xfrm>
            <a:off x="3027341" y="6564997"/>
            <a:ext cx="116732" cy="116732"/>
          </a:xfrm>
          <a:prstGeom prst="rect">
            <a:avLst/>
          </a:prstGeom>
          <a:solidFill>
            <a:srgbClr val="0048B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B6DB0E-85E7-4161-B5EB-7CE37796CEEC}"/>
              </a:ext>
            </a:extLst>
          </p:cNvPr>
          <p:cNvSpPr/>
          <p:nvPr/>
        </p:nvSpPr>
        <p:spPr bwMode="ltGray">
          <a:xfrm>
            <a:off x="2896783" y="6381085"/>
            <a:ext cx="116732" cy="11673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32EB57-FC9A-437A-9A63-4E7EE8A29D05}"/>
              </a:ext>
            </a:extLst>
          </p:cNvPr>
          <p:cNvSpPr/>
          <p:nvPr/>
        </p:nvSpPr>
        <p:spPr bwMode="ltGray">
          <a:xfrm>
            <a:off x="2896783" y="6564997"/>
            <a:ext cx="116732" cy="1167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F40A5-F469-4C3D-AA57-A7E3756588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E3FBB4-1221-447D-B8FA-7F3D6E368A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71" t="14271" b="13371"/>
          <a:stretch/>
        </p:blipFill>
        <p:spPr>
          <a:xfrm flipH="1">
            <a:off x="1080" y="0"/>
            <a:ext cx="1219092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11FD991-477E-4920-B9A9-7607E5E1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93" y="966798"/>
            <a:ext cx="4212001" cy="5284282"/>
          </a:xfrm>
        </p:spPr>
        <p:txBody>
          <a:bodyPr anchor="t"/>
          <a:lstStyle/>
          <a:p>
            <a:pPr>
              <a:spcBef>
                <a:spcPts val="4800"/>
              </a:spcBef>
            </a:pPr>
            <a:r>
              <a:rPr lang="en-GB" b="0" dirty="0">
                <a:solidFill>
                  <a:schemeClr val="bg1"/>
                </a:solidFill>
              </a:rPr>
              <a:t>A </a:t>
            </a:r>
            <a:r>
              <a:rPr lang="en-GB" b="0" dirty="0" err="1">
                <a:solidFill>
                  <a:schemeClr val="bg1"/>
                </a:solidFill>
              </a:rPr>
              <a:t>livello</a:t>
            </a:r>
            <a:r>
              <a:rPr lang="en-GB" b="0" dirty="0">
                <a:solidFill>
                  <a:schemeClr val="bg1"/>
                </a:solidFill>
              </a:rPr>
              <a:t> </a:t>
            </a:r>
            <a:r>
              <a:rPr lang="en-GB" b="0" dirty="0" err="1">
                <a:solidFill>
                  <a:schemeClr val="bg1"/>
                </a:solidFill>
              </a:rPr>
              <a:t>globale</a:t>
            </a:r>
            <a:r>
              <a:rPr lang="en-GB" b="0" dirty="0">
                <a:solidFill>
                  <a:schemeClr val="bg1"/>
                </a:solidFill>
              </a:rPr>
              <a:t>, </a:t>
            </a:r>
            <a:r>
              <a:rPr lang="en-GB" b="0" dirty="0" err="1">
                <a:solidFill>
                  <a:schemeClr val="bg1"/>
                </a:solidFill>
              </a:rPr>
              <a:t>l’emergenza</a:t>
            </a:r>
            <a:r>
              <a:rPr lang="en-GB" b="0" dirty="0">
                <a:solidFill>
                  <a:schemeClr val="bg1"/>
                </a:solidFill>
              </a:rPr>
              <a:t> COVID ha </a:t>
            </a:r>
            <a:r>
              <a:rPr lang="en-GB" b="0" dirty="0" err="1">
                <a:solidFill>
                  <a:schemeClr val="bg1"/>
                </a:solidFill>
              </a:rPr>
              <a:t>avuto</a:t>
            </a:r>
            <a:r>
              <a:rPr lang="en-GB" b="0" dirty="0">
                <a:solidFill>
                  <a:schemeClr val="bg1"/>
                </a:solidFill>
              </a:rPr>
              <a:t> o </a:t>
            </a:r>
            <a:r>
              <a:rPr lang="en-GB" b="0" dirty="0" err="1">
                <a:solidFill>
                  <a:schemeClr val="bg1"/>
                </a:solidFill>
              </a:rPr>
              <a:t>avrà</a:t>
            </a:r>
            <a:r>
              <a:rPr lang="en-GB" b="0" dirty="0">
                <a:solidFill>
                  <a:schemeClr val="bg1"/>
                </a:solidFill>
              </a:rPr>
              <a:t> </a:t>
            </a:r>
            <a:r>
              <a:rPr lang="en-GB" b="0" dirty="0" err="1">
                <a:solidFill>
                  <a:schemeClr val="bg1"/>
                </a:solidFill>
              </a:rPr>
              <a:t>impatto</a:t>
            </a:r>
            <a:r>
              <a:rPr lang="en-GB" b="0" dirty="0">
                <a:solidFill>
                  <a:schemeClr val="bg1"/>
                </a:solidFill>
              </a:rPr>
              <a:t> </a:t>
            </a:r>
            <a:r>
              <a:rPr lang="en-GB" b="0" dirty="0" err="1">
                <a:solidFill>
                  <a:schemeClr val="bg1"/>
                </a:solidFill>
              </a:rPr>
              <a:t>sul</a:t>
            </a:r>
            <a:r>
              <a:rPr lang="en-GB" b="0" dirty="0">
                <a:solidFill>
                  <a:schemeClr val="bg1"/>
                </a:solidFill>
              </a:rPr>
              <a:t> </a:t>
            </a:r>
            <a:r>
              <a:rPr lang="en-GB" b="0" dirty="0" err="1">
                <a:solidFill>
                  <a:schemeClr val="bg1"/>
                </a:solidFill>
              </a:rPr>
              <a:t>reddito</a:t>
            </a:r>
            <a:r>
              <a:rPr lang="en-GB" b="0" dirty="0">
                <a:solidFill>
                  <a:schemeClr val="bg1"/>
                </a:solidFill>
              </a:rPr>
              <a:t> </a:t>
            </a:r>
            <a:r>
              <a:rPr lang="en-GB" b="0" dirty="0" err="1">
                <a:solidFill>
                  <a:schemeClr val="bg1"/>
                </a:solidFill>
              </a:rPr>
              <a:t>famigliare</a:t>
            </a:r>
            <a:r>
              <a:rPr lang="en-GB" b="0" dirty="0">
                <a:solidFill>
                  <a:schemeClr val="bg1"/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per </a:t>
            </a:r>
            <a:r>
              <a:rPr lang="en-US" b="0" dirty="0" err="1">
                <a:solidFill>
                  <a:schemeClr val="bg1"/>
                </a:solidFill>
              </a:rPr>
              <a:t>il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71</a:t>
            </a:r>
            <a:r>
              <a:rPr lang="en-US" sz="4800" dirty="0">
                <a:solidFill>
                  <a:schemeClr val="bg1"/>
                </a:solidFill>
              </a:rPr>
              <a:t>%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0" dirty="0" err="1">
                <a:solidFill>
                  <a:schemeClr val="bg1"/>
                </a:solidFill>
              </a:rPr>
              <a:t>degli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intervistati</a:t>
            </a:r>
            <a:endParaRPr lang="en-GB" b="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9884D3-83C5-42EB-91C6-9482BA1205D4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86F9025-EB05-4868-B7C1-E1149101D3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993" y="6382158"/>
            <a:ext cx="1088842" cy="2126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BF7CC-179C-465C-8297-9182C3ECE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0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9745-61E0-4603-915B-B695DC59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Marketing gioca un ruolo cruciale nella rassicurazione dei consumatori</a:t>
            </a:r>
            <a:br>
              <a:rPr lang="it-IT" dirty="0"/>
            </a:b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47E2F-BF00-4549-895B-C06BC756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Kantar &amp; Assoc Marketers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Americani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</a:t>
            </a:r>
            <a:r>
              <a:rPr lang="en-GB" dirty="0">
                <a:solidFill>
                  <a:srgbClr val="333333"/>
                </a:solidFill>
                <a:latin typeface="Arial"/>
              </a:rPr>
              <a:t>studio </a:t>
            </a:r>
            <a:r>
              <a:rPr lang="en-GB" dirty="0" err="1">
                <a:solidFill>
                  <a:srgbClr val="333333"/>
                </a:solidFill>
                <a:latin typeface="Arial"/>
              </a:rPr>
              <a:t>effettuato</a:t>
            </a:r>
            <a:r>
              <a:rPr lang="en-GB" dirty="0">
                <a:solidFill>
                  <a:srgbClr val="333333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Arial"/>
              </a:rPr>
              <a:t>su</a:t>
            </a:r>
            <a:r>
              <a:rPr lang="en-GB" dirty="0">
                <a:solidFill>
                  <a:srgbClr val="333333"/>
                </a:solidFill>
                <a:latin typeface="Arial"/>
              </a:rPr>
              <a:t> 600 </a:t>
            </a:r>
            <a:r>
              <a:rPr lang="en-GB" dirty="0" err="1">
                <a:solidFill>
                  <a:srgbClr val="333333"/>
                </a:solidFill>
                <a:latin typeface="Arial"/>
              </a:rPr>
              <a:t>professionisti</a:t>
            </a:r>
            <a:r>
              <a:rPr lang="en-GB" dirty="0">
                <a:solidFill>
                  <a:srgbClr val="333333"/>
                </a:solidFill>
                <a:latin typeface="Arial"/>
              </a:rPr>
              <a:t> di Marketing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FD6063-86CA-401E-86FC-A20159FA6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>
            <a:noAutofit/>
          </a:bodyPr>
          <a:lstStyle/>
          <a:p>
            <a:r>
              <a:rPr lang="it-IT" sz="1800" dirty="0"/>
              <a:t>Dopo i tagli inevitabili, il Marketing necessita ora di ricominciare ad investire per la ripresa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FFDFC-34E3-49DD-BB27-DE53CCDB4232}"/>
              </a:ext>
            </a:extLst>
          </p:cNvPr>
          <p:cNvSpPr/>
          <p:nvPr/>
        </p:nvSpPr>
        <p:spPr>
          <a:xfrm>
            <a:off x="9430871" y="2364322"/>
            <a:ext cx="2502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rassicurare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consumatori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Brand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devono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dimostrare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conoscenza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profonda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dei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nuovi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nees</a:t>
            </a:r>
            <a:endParaRPr kumimoji="0" lang="en-GB" sz="2000" b="0" i="0" u="none" strike="noStrike" kern="1200" cap="none" spc="0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Chart 82">
            <a:extLst>
              <a:ext uri="{FF2B5EF4-FFF2-40B4-BE49-F238E27FC236}">
                <a16:creationId xmlns:a16="http://schemas.microsoft.com/office/drawing/2014/main" id="{9CA6AC1B-1C3C-46BB-AB5C-6A649EB142D5}"/>
              </a:ext>
            </a:extLst>
          </p:cNvPr>
          <p:cNvGraphicFramePr/>
          <p:nvPr>
            <p:extLst/>
          </p:nvPr>
        </p:nvGraphicFramePr>
        <p:xfrm>
          <a:off x="460300" y="1997119"/>
          <a:ext cx="2320038" cy="271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84">
            <a:extLst>
              <a:ext uri="{FF2B5EF4-FFF2-40B4-BE49-F238E27FC236}">
                <a16:creationId xmlns:a16="http://schemas.microsoft.com/office/drawing/2014/main" id="{1ED62850-CCA5-41AB-BDD4-613ABA54BB54}"/>
              </a:ext>
            </a:extLst>
          </p:cNvPr>
          <p:cNvSpPr/>
          <p:nvPr/>
        </p:nvSpPr>
        <p:spPr bwMode="ltGray">
          <a:xfrm>
            <a:off x="71128" y="4468289"/>
            <a:ext cx="2874785" cy="93538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Marketers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hanno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cancellato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posticipato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iniziative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strategiche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5F23A3-C41D-4C98-B23D-674CABE64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137" y="1383682"/>
            <a:ext cx="5913950" cy="47036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A06934-EA35-4E1B-901A-FAF7EE42B557}"/>
              </a:ext>
            </a:extLst>
          </p:cNvPr>
          <p:cNvSpPr txBox="1"/>
          <p:nvPr/>
        </p:nvSpPr>
        <p:spPr>
          <a:xfrm>
            <a:off x="942659" y="2794005"/>
            <a:ext cx="1232710" cy="73866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EDB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AC5114-BB30-4076-92AE-6FAA25148446}"/>
              </a:ext>
            </a:extLst>
          </p:cNvPr>
          <p:cNvSpPr/>
          <p:nvPr/>
        </p:nvSpPr>
        <p:spPr bwMode="ltGray">
          <a:xfrm>
            <a:off x="8875060" y="1396445"/>
            <a:ext cx="555811" cy="10575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it-IT" sz="1600" b="0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758CD-FED1-4456-946F-5EB344C7EB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D53E-A401-4F34-86C8-05006C58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Attenzione al GAP </a:t>
            </a:r>
            <a:r>
              <a:rPr lang="it-IT" dirty="0"/>
              <a:t>fra il Brand e le esigenze attuali degli individui</a:t>
            </a:r>
            <a:br>
              <a:rPr lang="it-IT" dirty="0"/>
            </a:br>
            <a:endParaRPr lang="it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50A07-AD32-4040-8024-84664F6AC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990912"/>
            <a:ext cx="11466000" cy="396000"/>
          </a:xfrm>
        </p:spPr>
        <p:txBody>
          <a:bodyPr/>
          <a:lstStyle/>
          <a:p>
            <a:r>
              <a:rPr lang="it-IT" dirty="0"/>
              <a:t>5 gap principali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C1778-9B61-4066-8888-8B59AF6D3650}"/>
              </a:ext>
            </a:extLst>
          </p:cNvPr>
          <p:cNvSpPr txBox="1"/>
          <p:nvPr/>
        </p:nvSpPr>
        <p:spPr>
          <a:xfrm>
            <a:off x="238157" y="3602194"/>
            <a:ext cx="202837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800" b="1" dirty="0">
                <a:solidFill>
                  <a:srgbClr val="00B6FF"/>
                </a:solidFill>
              </a:rPr>
              <a:t>Top of mind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56A1A-9E12-4AE8-AC56-2E0A756DBD21}"/>
              </a:ext>
            </a:extLst>
          </p:cNvPr>
          <p:cNvSpPr txBox="1"/>
          <p:nvPr/>
        </p:nvSpPr>
        <p:spPr>
          <a:xfrm>
            <a:off x="2551106" y="3628081"/>
            <a:ext cx="21576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800" b="1" dirty="0">
                <a:solidFill>
                  <a:srgbClr val="C700D3"/>
                </a:solidFill>
              </a:rPr>
              <a:t>Relationship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D97C2-FD5C-4150-B457-83440D8269CC}"/>
              </a:ext>
            </a:extLst>
          </p:cNvPr>
          <p:cNvSpPr txBox="1"/>
          <p:nvPr/>
        </p:nvSpPr>
        <p:spPr>
          <a:xfrm>
            <a:off x="5505266" y="3628081"/>
            <a:ext cx="119744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2"/>
                </a:solidFill>
              </a:rPr>
              <a:t>Equity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E828F-03E2-4D77-ADA6-D3CD1C06FEED}"/>
              </a:ext>
            </a:extLst>
          </p:cNvPr>
          <p:cNvSpPr txBox="1"/>
          <p:nvPr/>
        </p:nvSpPr>
        <p:spPr>
          <a:xfrm>
            <a:off x="7226142" y="3644931"/>
            <a:ext cx="21977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5"/>
                </a:solidFill>
              </a:rPr>
              <a:t>Performance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F6FEDA-FF30-4366-A277-161018DC9F35}"/>
              </a:ext>
            </a:extLst>
          </p:cNvPr>
          <p:cNvSpPr txBox="1"/>
          <p:nvPr/>
        </p:nvSpPr>
        <p:spPr>
          <a:xfrm>
            <a:off x="10193318" y="3602193"/>
            <a:ext cx="85921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6"/>
                </a:solidFill>
              </a:rPr>
              <a:t>Offer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50C576E6-F452-45F0-B324-446C9A04CA21}"/>
              </a:ext>
            </a:extLst>
          </p:cNvPr>
          <p:cNvSpPr txBox="1">
            <a:spLocks/>
          </p:cNvSpPr>
          <p:nvPr/>
        </p:nvSpPr>
        <p:spPr>
          <a:xfrm>
            <a:off x="231807" y="4224650"/>
            <a:ext cx="2149200" cy="147637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Non </a:t>
            </a:r>
            <a:r>
              <a:rPr lang="en-US" sz="1200" b="1" dirty="0" err="1"/>
              <a:t>comunicare</a:t>
            </a:r>
            <a:r>
              <a:rPr lang="en-US" sz="1200" b="1" dirty="0"/>
              <a:t> non è </a:t>
            </a:r>
            <a:r>
              <a:rPr lang="en-US" sz="1200" b="1" dirty="0" err="1"/>
              <a:t>un’opzione</a:t>
            </a:r>
            <a:endParaRPr lang="en-US" sz="1200" b="1" dirty="0"/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C563D508-BE0A-43C5-A30E-8919010CD421}"/>
              </a:ext>
            </a:extLst>
          </p:cNvPr>
          <p:cNvSpPr txBox="1">
            <a:spLocks/>
          </p:cNvSpPr>
          <p:nvPr/>
        </p:nvSpPr>
        <p:spPr>
          <a:xfrm>
            <a:off x="2561135" y="4224650"/>
            <a:ext cx="2149200" cy="1476374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/>
              <a:t>Valorizzare la relazione su tutti i </a:t>
            </a:r>
            <a:r>
              <a:rPr lang="it-IT" sz="1200" b="1" dirty="0" err="1"/>
              <a:t>touchpoints</a:t>
            </a:r>
            <a:endParaRPr lang="it-IT" sz="1200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70A63ABB-382F-4600-ABC7-E5F3EC5351EA}"/>
              </a:ext>
            </a:extLst>
          </p:cNvPr>
          <p:cNvSpPr txBox="1">
            <a:spLocks/>
          </p:cNvSpPr>
          <p:nvPr/>
        </p:nvSpPr>
        <p:spPr>
          <a:xfrm>
            <a:off x="5029388" y="4224650"/>
            <a:ext cx="2149200" cy="1476374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/>
              <a:t>Focalizzarsi sul </a:t>
            </a:r>
            <a:r>
              <a:rPr lang="it-IT" sz="1200" b="1" dirty="0" err="1"/>
              <a:t>Purpose</a:t>
            </a:r>
            <a:r>
              <a:rPr lang="it-IT" sz="1200" b="1" dirty="0"/>
              <a:t> con chiarezza 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8874DC42-7552-4821-BE33-F757DF1FDDCF}"/>
              </a:ext>
            </a:extLst>
          </p:cNvPr>
          <p:cNvSpPr txBox="1">
            <a:spLocks/>
          </p:cNvSpPr>
          <p:nvPr/>
        </p:nvSpPr>
        <p:spPr>
          <a:xfrm>
            <a:off x="7219791" y="4224650"/>
            <a:ext cx="2149200" cy="1476374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Se </a:t>
            </a:r>
            <a:r>
              <a:rPr lang="en-US" sz="1200" b="1" dirty="0" err="1"/>
              <a:t>si</a:t>
            </a:r>
            <a:r>
              <a:rPr lang="en-US" sz="1200" b="1" dirty="0"/>
              <a:t> fa, </a:t>
            </a:r>
            <a:r>
              <a:rPr lang="en-US" sz="1200" b="1" dirty="0" err="1"/>
              <a:t>deve</a:t>
            </a:r>
            <a:r>
              <a:rPr lang="en-US" sz="1200" b="1" dirty="0"/>
              <a:t> </a:t>
            </a:r>
            <a:r>
              <a:rPr lang="en-US" sz="1200" b="1" dirty="0" err="1"/>
              <a:t>essere</a:t>
            </a:r>
            <a:r>
              <a:rPr lang="en-US" sz="1200" b="1" dirty="0"/>
              <a:t> </a:t>
            </a:r>
            <a:r>
              <a:rPr lang="en-US" sz="1200" b="1" dirty="0" err="1"/>
              <a:t>fatto</a:t>
            </a:r>
            <a:r>
              <a:rPr lang="en-US" sz="1200" b="1" dirty="0"/>
              <a:t> </a:t>
            </a:r>
            <a:r>
              <a:rPr lang="en-US" sz="1200" b="1" dirty="0" err="1"/>
              <a:t>nel</a:t>
            </a:r>
            <a:r>
              <a:rPr lang="en-US" sz="1200" b="1" dirty="0"/>
              <a:t> </a:t>
            </a:r>
            <a:r>
              <a:rPr lang="en-US" sz="1200" b="1" dirty="0" err="1"/>
              <a:t>migliore</a:t>
            </a:r>
            <a:r>
              <a:rPr lang="en-US" sz="1200" b="1" dirty="0"/>
              <a:t> </a:t>
            </a:r>
            <a:r>
              <a:rPr lang="en-US" sz="1200" b="1" dirty="0" err="1"/>
              <a:t>dei</a:t>
            </a:r>
            <a:r>
              <a:rPr lang="en-US" sz="1200" b="1" dirty="0"/>
              <a:t> </a:t>
            </a:r>
            <a:r>
              <a:rPr lang="en-US" sz="1200" b="1" dirty="0" err="1"/>
              <a:t>modi</a:t>
            </a:r>
            <a:r>
              <a:rPr lang="en-US" sz="1200" b="1" dirty="0"/>
              <a:t>!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162C180-9F93-4A52-AB50-1D63EB23A78A}"/>
              </a:ext>
            </a:extLst>
          </p:cNvPr>
          <p:cNvSpPr txBox="1">
            <a:spLocks/>
          </p:cNvSpPr>
          <p:nvPr/>
        </p:nvSpPr>
        <p:spPr>
          <a:xfrm>
            <a:off x="9549117" y="4224650"/>
            <a:ext cx="2276881" cy="14763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err="1"/>
              <a:t>Adattarsi</a:t>
            </a:r>
            <a:r>
              <a:rPr lang="en-GB" sz="1200" b="1" dirty="0"/>
              <a:t> </a:t>
            </a:r>
            <a:r>
              <a:rPr lang="en-GB" sz="1200" b="1" dirty="0" err="1"/>
              <a:t>velocemente</a:t>
            </a:r>
            <a:r>
              <a:rPr lang="en-GB" sz="1200" b="1" dirty="0"/>
              <a:t> </a:t>
            </a:r>
            <a:r>
              <a:rPr lang="en-GB" sz="1200" b="1" dirty="0" err="1"/>
              <a:t>anche</a:t>
            </a:r>
            <a:r>
              <a:rPr lang="en-GB" sz="1200" b="1" dirty="0"/>
              <a:t> </a:t>
            </a:r>
            <a:r>
              <a:rPr lang="en-GB" sz="1200" b="1" dirty="0" err="1"/>
              <a:t>nell’offerta</a:t>
            </a:r>
            <a:r>
              <a:rPr lang="en-GB" sz="1200" b="1" dirty="0"/>
              <a:t> al </a:t>
            </a:r>
            <a:r>
              <a:rPr lang="en-GB" sz="1200" b="1" dirty="0" err="1"/>
              <a:t>cambiamento</a:t>
            </a:r>
            <a:endParaRPr lang="en-GB" sz="1200" b="1" dirty="0"/>
          </a:p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B8F539-DE09-4BCA-B300-DC60F40B2861}"/>
              </a:ext>
            </a:extLst>
          </p:cNvPr>
          <p:cNvCxnSpPr>
            <a:cxnSpLocks/>
          </p:cNvCxnSpPr>
          <p:nvPr/>
        </p:nvCxnSpPr>
        <p:spPr>
          <a:xfrm>
            <a:off x="231807" y="4096937"/>
            <a:ext cx="2147613" cy="0"/>
          </a:xfrm>
          <a:prstGeom prst="line">
            <a:avLst/>
          </a:prstGeom>
          <a:ln w="38100">
            <a:solidFill>
              <a:srgbClr val="00B6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CBDC92-51C9-477B-83D1-50C356E4CCD9}"/>
              </a:ext>
            </a:extLst>
          </p:cNvPr>
          <p:cNvCxnSpPr>
            <a:cxnSpLocks/>
          </p:cNvCxnSpPr>
          <p:nvPr/>
        </p:nvCxnSpPr>
        <p:spPr>
          <a:xfrm>
            <a:off x="2561135" y="4096937"/>
            <a:ext cx="2147613" cy="0"/>
          </a:xfrm>
          <a:prstGeom prst="line">
            <a:avLst/>
          </a:prstGeom>
          <a:ln w="38100">
            <a:solidFill>
              <a:srgbClr val="C700D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912A83-3B16-4DFE-B113-A0E387AE2175}"/>
              </a:ext>
            </a:extLst>
          </p:cNvPr>
          <p:cNvCxnSpPr>
            <a:cxnSpLocks/>
          </p:cNvCxnSpPr>
          <p:nvPr/>
        </p:nvCxnSpPr>
        <p:spPr>
          <a:xfrm>
            <a:off x="4890463" y="4096937"/>
            <a:ext cx="2147613" cy="0"/>
          </a:xfrm>
          <a:prstGeom prst="line">
            <a:avLst/>
          </a:prstGeom>
          <a:ln w="381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B5E13-0E19-4900-9883-37B1F443783A}"/>
              </a:ext>
            </a:extLst>
          </p:cNvPr>
          <p:cNvCxnSpPr>
            <a:cxnSpLocks/>
          </p:cNvCxnSpPr>
          <p:nvPr/>
        </p:nvCxnSpPr>
        <p:spPr>
          <a:xfrm>
            <a:off x="7219791" y="4096937"/>
            <a:ext cx="2147613" cy="0"/>
          </a:xfrm>
          <a:prstGeom prst="line">
            <a:avLst/>
          </a:prstGeom>
          <a:ln w="381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C53381-CB71-47B4-A149-064CFE1B31BC}"/>
              </a:ext>
            </a:extLst>
          </p:cNvPr>
          <p:cNvCxnSpPr>
            <a:cxnSpLocks/>
          </p:cNvCxnSpPr>
          <p:nvPr/>
        </p:nvCxnSpPr>
        <p:spPr>
          <a:xfrm>
            <a:off x="9549118" y="4096937"/>
            <a:ext cx="2147613" cy="0"/>
          </a:xfrm>
          <a:prstGeom prst="line">
            <a:avLst/>
          </a:prstGeom>
          <a:ln w="381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id="{B0BC5503-E6A4-455C-8941-823ED2D8B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945" y="2597687"/>
            <a:ext cx="812800" cy="8763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629D3FF-606E-4D42-B6EB-8D61422FD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1777" y="2700399"/>
            <a:ext cx="876300" cy="762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2F55CBE-03EF-47AC-9822-B74F64790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5266" y="2700399"/>
            <a:ext cx="987489" cy="85868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B17091A7-C6BC-4C52-BA6D-1E955875E5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1625" y="2522493"/>
            <a:ext cx="1203944" cy="111541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0C6228A-3176-4548-92C2-A1C4192834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1578" y="2675333"/>
            <a:ext cx="894932" cy="8949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39608-76BE-4645-90B6-9F598C77D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6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ssets.gettyimages.com/bf-boulder-prod/q49agz-7oxy7k-9lydq9/v/8781342/original/1054993764.jpg">
            <a:extLst>
              <a:ext uri="{FF2B5EF4-FFF2-40B4-BE49-F238E27FC236}">
                <a16:creationId xmlns:a16="http://schemas.microsoft.com/office/drawing/2014/main" id="{F954478B-6197-4CAD-B936-D68413F8F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00" y="-1337"/>
            <a:ext cx="12204700" cy="70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3181FB-F9E1-4A8D-8C66-765141C893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80" y="466782"/>
            <a:ext cx="1940914" cy="3672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3094F0AC-B488-442F-8E82-A9F0049CD086}"/>
              </a:ext>
            </a:extLst>
          </p:cNvPr>
          <p:cNvSpPr txBox="1">
            <a:spLocks/>
          </p:cNvSpPr>
          <p:nvPr/>
        </p:nvSpPr>
        <p:spPr>
          <a:xfrm>
            <a:off x="271100" y="2163500"/>
            <a:ext cx="6840900" cy="19753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chemeClr val="bg1"/>
                </a:solidFill>
              </a:rPr>
              <a:t>Thank </a:t>
            </a:r>
            <a:r>
              <a:rPr lang="it-IT" sz="4000" dirty="0" err="1">
                <a:solidFill>
                  <a:schemeClr val="bg1"/>
                </a:solidFill>
              </a:rPr>
              <a:t>you</a:t>
            </a:r>
            <a:r>
              <a:rPr lang="it-IT" sz="4000" dirty="0">
                <a:solidFill>
                  <a:schemeClr val="bg1"/>
                </a:solidFill>
              </a:rPr>
              <a:t>!</a:t>
            </a:r>
            <a:br>
              <a:rPr lang="en-GB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9C3CA8-0331-4768-BA6B-4091C91B8E65}"/>
              </a:ext>
            </a:extLst>
          </p:cNvPr>
          <p:cNvSpPr txBox="1">
            <a:spLocks/>
          </p:cNvSpPr>
          <p:nvPr/>
        </p:nvSpPr>
        <p:spPr>
          <a:xfrm>
            <a:off x="306958" y="3613243"/>
            <a:ext cx="3520800" cy="1022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Gabriella Bergaglio</a:t>
            </a:r>
          </a:p>
          <a:p>
            <a:pPr>
              <a:spcBef>
                <a:spcPts val="0"/>
              </a:spcBef>
            </a:pPr>
            <a:r>
              <a:rPr lang="it-IT" sz="1500" dirty="0">
                <a:solidFill>
                  <a:schemeClr val="bg1"/>
                </a:solidFill>
              </a:rPr>
              <a:t>Marketing Director Italy</a:t>
            </a:r>
          </a:p>
          <a:p>
            <a:pPr>
              <a:spcBef>
                <a:spcPts val="0"/>
              </a:spcBef>
            </a:pPr>
            <a:r>
              <a:rPr lang="it-IT" sz="1500" dirty="0">
                <a:solidFill>
                  <a:schemeClr val="bg1"/>
                </a:solidFill>
              </a:rPr>
              <a:t>Gabriella.Bergaglio@Kantar.com</a:t>
            </a:r>
          </a:p>
          <a:p>
            <a:r>
              <a:rPr lang="en-GB" dirty="0">
                <a:solidFill>
                  <a:schemeClr val="bg1"/>
                </a:solidFill>
              </a:rPr>
              <a:t>Cell +39 334 6091720</a:t>
            </a:r>
          </a:p>
        </p:txBody>
      </p:sp>
    </p:spTree>
    <p:extLst>
      <p:ext uri="{BB962C8B-B14F-4D97-AF65-F5344CB8AC3E}">
        <p14:creationId xmlns:p14="http://schemas.microsoft.com/office/powerpoint/2010/main" val="36184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INCLUDEPAGENUMBERS" val="True"/>
  <p:tag name="EXCLUDEHIDDENSLIDES" val="False"/>
  <p:tag name="NUMBEROFPAGES" val="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1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5.xml><?xml version="1.0" encoding="utf-8"?>
<a:theme xmlns:a="http://schemas.openxmlformats.org/drawingml/2006/main" name="2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6.xml><?xml version="1.0" encoding="utf-8"?>
<a:theme xmlns:a="http://schemas.openxmlformats.org/drawingml/2006/main" name="1_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278C9160AD2408B590194F15DBC22" ma:contentTypeVersion="9" ma:contentTypeDescription="Create a new document." ma:contentTypeScope="" ma:versionID="09c2a4b0508b627c0c149fad733da5c6">
  <xsd:schema xmlns:xsd="http://www.w3.org/2001/XMLSchema" xmlns:xs="http://www.w3.org/2001/XMLSchema" xmlns:p="http://schemas.microsoft.com/office/2006/metadata/properties" xmlns:ns2="349d2e48-d219-423f-a60f-a81395996a24" xmlns:ns3="151f8561-6f96-4f27-8d07-5866307680bb" targetNamespace="http://schemas.microsoft.com/office/2006/metadata/properties" ma:root="true" ma:fieldsID="64704655ee80b2c7907e5f3b989bd232" ns2:_="" ns3:_="">
    <xsd:import namespace="349d2e48-d219-423f-a60f-a81395996a24"/>
    <xsd:import namespace="151f8561-6f96-4f27-8d07-586630768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d2e48-d219-423f-a60f-a81395996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f8561-6f96-4f27-8d07-586630768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F3404B-4F09-4AB4-85D4-C77C2A498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d2e48-d219-423f-a60f-a81395996a24"/>
    <ds:schemaRef ds:uri="151f8561-6f96-4f27-8d07-586630768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193883-9DEF-4394-A746-8B0504B231C0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349d2e48-d219-423f-a60f-a81395996a2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51f8561-6f96-4f27-8d07-5866307680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presentation template 16x9</Template>
  <TotalTime>0</TotalTime>
  <Words>722</Words>
  <Application>Microsoft Office PowerPoint</Application>
  <PresentationFormat>Widescreen</PresentationFormat>
  <Paragraphs>80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Kantar template master</vt:lpstr>
      <vt:lpstr>Content slides - no sub heading</vt:lpstr>
      <vt:lpstr>Technical</vt:lpstr>
      <vt:lpstr>1_Kantar template master</vt:lpstr>
      <vt:lpstr>2_Kantar template master</vt:lpstr>
      <vt:lpstr>1_Content slides - no sub heading</vt:lpstr>
      <vt:lpstr>PowerPoint Presentation</vt:lpstr>
      <vt:lpstr>Le maggiori preoccupazioni sono portate dall’impatto sulla vita quotidiana e in abito finanziario, piuttosto che dai rischi sulla salute indiviuale</vt:lpstr>
      <vt:lpstr>A livello globale, l’emergenza COVID ha avuto o avrà impatto sul reddito famigliare per il  71%  degli intervistati</vt:lpstr>
      <vt:lpstr>Il Marketing gioca un ruolo cruciale nella rassicurazione dei consumatori </vt:lpstr>
      <vt:lpstr>Attenzione al GAP fra il Brand e le esigenze attuali degli individui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Consumer Trends in Greece</dc:title>
  <dc:subject/>
  <dc:creator>Elias Manousos elias.manousos@kantar.com</dc:creator>
  <cp:keywords/>
  <dc:description>30 April 2020</dc:description>
  <cp:lastModifiedBy>Bergaglio, Gabriella (TSMLA)</cp:lastModifiedBy>
  <cp:revision>196</cp:revision>
  <cp:lastPrinted>2017-03-24T13:40:26Z</cp:lastPrinted>
  <dcterms:created xsi:type="dcterms:W3CDTF">2020-04-28T12:49:49Z</dcterms:created>
  <dcterms:modified xsi:type="dcterms:W3CDTF">2020-05-11T15:21:18Z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0x010100681278C9160AD2408B590194F15DBC22</vt:lpwstr>
  </property>
</Properties>
</file>