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0"/>
  </p:notesMasterIdLst>
  <p:handoutMasterIdLst>
    <p:handoutMasterId r:id="rId11"/>
  </p:handoutMasterIdLst>
  <p:sldIdLst>
    <p:sldId id="536" r:id="rId3"/>
    <p:sldId id="605" r:id="rId4"/>
    <p:sldId id="610" r:id="rId5"/>
    <p:sldId id="617" r:id="rId6"/>
    <p:sldId id="599" r:id="rId7"/>
    <p:sldId id="597" r:id="rId8"/>
    <p:sldId id="573" r:id="rId9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3835BA-F8F8-4DC8-BA14-ACB6808894AA}">
          <p14:sldIdLst>
            <p14:sldId id="536"/>
            <p14:sldId id="605"/>
            <p14:sldId id="610"/>
            <p14:sldId id="617"/>
            <p14:sldId id="599"/>
            <p14:sldId id="597"/>
            <p14:sldId id="5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orient="horz" pos="2935" userDrawn="1">
          <p15:clr>
            <a:srgbClr val="A4A3A4"/>
          </p15:clr>
        </p15:guide>
        <p15:guide id="3" orient="horz" pos="1575" userDrawn="1">
          <p15:clr>
            <a:srgbClr val="A4A3A4"/>
          </p15:clr>
        </p15:guide>
        <p15:guide id="4" pos="2903" userDrawn="1">
          <p15:clr>
            <a:srgbClr val="A4A3A4"/>
          </p15:clr>
        </p15:guide>
        <p15:guide id="5" pos="272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pos="4127" userDrawn="1">
          <p15:clr>
            <a:srgbClr val="A4A3A4"/>
          </p15:clr>
        </p15:guide>
        <p15:guide id="8" pos="3061" userDrawn="1">
          <p15:clr>
            <a:srgbClr val="A4A3A4"/>
          </p15:clr>
        </p15:guide>
        <p15:guide id="9" pos="1814" userDrawn="1">
          <p15:clr>
            <a:srgbClr val="A4A3A4"/>
          </p15:clr>
        </p15:guide>
        <p15:guide id="10" pos="2154" userDrawn="1">
          <p15:clr>
            <a:srgbClr val="A4A3A4"/>
          </p15:clr>
        </p15:guide>
        <p15:guide id="11" pos="3243" userDrawn="1">
          <p15:clr>
            <a:srgbClr val="A4A3A4"/>
          </p15:clr>
        </p15:guide>
        <p15:guide id="12" pos="3923" userDrawn="1">
          <p15:clr>
            <a:srgbClr val="A4A3A4"/>
          </p15:clr>
        </p15:guide>
        <p15:guide id="13" orient="horz" pos="4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100"/>
    <a:srgbClr val="7E0000"/>
    <a:srgbClr val="0A2657"/>
    <a:srgbClr val="9E4000"/>
    <a:srgbClr val="FF6600"/>
    <a:srgbClr val="E08E00"/>
    <a:srgbClr val="955F00"/>
    <a:srgbClr val="FFD85D"/>
    <a:srgbClr val="FF898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2495" autoAdjust="0"/>
  </p:normalViewPr>
  <p:slideViewPr>
    <p:cSldViewPr snapToGrid="0" showGuides="1">
      <p:cViewPr varScale="1">
        <p:scale>
          <a:sx n="131" d="100"/>
          <a:sy n="131" d="100"/>
        </p:scale>
        <p:origin x="138" y="330"/>
      </p:cViewPr>
      <p:guideLst>
        <p:guide orient="horz" pos="667"/>
        <p:guide orient="horz" pos="2935"/>
        <p:guide orient="horz" pos="1575"/>
        <p:guide pos="2903"/>
        <p:guide pos="272"/>
        <p:guide pos="5465"/>
        <p:guide pos="4127"/>
        <p:guide pos="3061"/>
        <p:guide pos="1814"/>
        <p:guide pos="2154"/>
        <p:guide pos="3243"/>
        <p:guide pos="3923"/>
        <p:guide orient="horz" pos="4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68"/>
    </p:cViewPr>
  </p:sorterViewPr>
  <p:notesViewPr>
    <p:cSldViewPr snapToGrid="0">
      <p:cViewPr varScale="1">
        <p:scale>
          <a:sx n="80" d="100"/>
          <a:sy n="80" d="100"/>
        </p:scale>
        <p:origin x="2346" y="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9404761904762"/>
          <c:y val="1.910171053461425E-2"/>
          <c:w val="0.38146904761904765"/>
          <c:h val="0.948597092419522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Composizione AdBlock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76-453C-8570-06229AFB5E8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176-453C-8570-06229AFB5E8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176-453C-8570-06229AFB5E8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76-453C-8570-06229AFB5E8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88B-429B-9C59-0973F6BC672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88B-429B-9C59-0973F6BC6727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37"/>
            <c:invertIfNegative val="0"/>
            <c:bubble3D val="0"/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+mj-lt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Foglio1!$A$2:$A$15</c:f>
              <c:strCache>
                <c:ptCount val="14"/>
                <c:pt idx="0">
                  <c:v>Un uomo</c:v>
                </c:pt>
                <c:pt idx="1">
                  <c:v>Una donna</c:v>
                </c:pt>
                <c:pt idx="3">
                  <c:v>15 - 24 anni</c:v>
                </c:pt>
                <c:pt idx="4">
                  <c:v>25 - 34 anni</c:v>
                </c:pt>
                <c:pt idx="5">
                  <c:v>35 - 44 anni</c:v>
                </c:pt>
                <c:pt idx="6">
                  <c:v>45 - 54 anni</c:v>
                </c:pt>
                <c:pt idx="7">
                  <c:v>55 - 64 anni</c:v>
                </c:pt>
                <c:pt idx="8">
                  <c:v>&gt; 65 anni</c:v>
                </c:pt>
                <c:pt idx="10">
                  <c:v>Laurea</c:v>
                </c:pt>
                <c:pt idx="11">
                  <c:v>Media superiore</c:v>
                </c:pt>
                <c:pt idx="12">
                  <c:v>Media inferiore</c:v>
                </c:pt>
                <c:pt idx="13">
                  <c:v>Scuola elementare</c:v>
                </c:pt>
              </c:strCache>
            </c:strRef>
          </c:cat>
          <c:val>
            <c:numRef>
              <c:f>Foglio1!$B$2:$B$15</c:f>
              <c:numCache>
                <c:formatCode>0.0%</c:formatCode>
                <c:ptCount val="14"/>
                <c:pt idx="0">
                  <c:v>0.65338645418326691</c:v>
                </c:pt>
                <c:pt idx="1">
                  <c:v>0.34661354581673309</c:v>
                </c:pt>
                <c:pt idx="3">
                  <c:v>0.19322709163346613</c:v>
                </c:pt>
                <c:pt idx="4">
                  <c:v>0.25896414342629481</c:v>
                </c:pt>
                <c:pt idx="5">
                  <c:v>0.22111553784860558</c:v>
                </c:pt>
                <c:pt idx="6">
                  <c:v>0.1454183266932271</c:v>
                </c:pt>
                <c:pt idx="7">
                  <c:v>9.9601593625498003E-2</c:v>
                </c:pt>
                <c:pt idx="8">
                  <c:v>8.1673306772908363E-2</c:v>
                </c:pt>
                <c:pt idx="10">
                  <c:v>0.375</c:v>
                </c:pt>
                <c:pt idx="11">
                  <c:v>0.52600000000000002</c:v>
                </c:pt>
                <c:pt idx="12">
                  <c:v>0.09</c:v>
                </c:pt>
                <c:pt idx="1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76-453C-8570-06229AFB5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97771536"/>
        <c:axId val="197771928"/>
      </c:barChart>
      <c:catAx>
        <c:axId val="197771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defRPr>
            </a:pPr>
            <a:endParaRPr lang="it-IT"/>
          </a:p>
        </c:txPr>
        <c:crossAx val="197771928"/>
        <c:crosses val="autoZero"/>
        <c:auto val="1"/>
        <c:lblAlgn val="ctr"/>
        <c:lblOffset val="100"/>
        <c:noMultiLvlLbl val="0"/>
      </c:catAx>
      <c:valAx>
        <c:axId val="197771928"/>
        <c:scaling>
          <c:orientation val="minMax"/>
          <c:max val="0.70000000000000007"/>
          <c:min val="0"/>
        </c:scaling>
        <c:delete val="1"/>
        <c:axPos val="t"/>
        <c:numFmt formatCode="0%" sourceLinked="0"/>
        <c:majorTickMark val="out"/>
        <c:minorTickMark val="none"/>
        <c:tickLblPos val="nextTo"/>
        <c:crossAx val="19777153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28838941578581E-2"/>
          <c:y val="2.01878466940047E-2"/>
          <c:w val="0.82460626843324114"/>
          <c:h val="0.961666554752085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IDX AdBlock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76-453C-8570-06229AFB5E8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176-453C-8570-06229AFB5E8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176-453C-8570-06229AFB5E8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76-453C-8570-06229AFB5E8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88B-429B-9C59-0973F6BC672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88B-429B-9C59-0973F6BC6727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37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+mj-lt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Foglio1!$A$2:$A$15</c:f>
              <c:strCache>
                <c:ptCount val="14"/>
                <c:pt idx="0">
                  <c:v>Un uomo</c:v>
                </c:pt>
                <c:pt idx="1">
                  <c:v>Una donna</c:v>
                </c:pt>
                <c:pt idx="3">
                  <c:v>15 - 24 anni</c:v>
                </c:pt>
                <c:pt idx="4">
                  <c:v>25 - 34 anni</c:v>
                </c:pt>
                <c:pt idx="5">
                  <c:v>35 - 44 anni</c:v>
                </c:pt>
                <c:pt idx="6">
                  <c:v>45 - 54 anni</c:v>
                </c:pt>
                <c:pt idx="7">
                  <c:v>55 - 64 anni</c:v>
                </c:pt>
                <c:pt idx="8">
                  <c:v>&gt; 65 anni</c:v>
                </c:pt>
                <c:pt idx="10">
                  <c:v>Laurea</c:v>
                </c:pt>
                <c:pt idx="11">
                  <c:v>Scuola media superiore</c:v>
                </c:pt>
                <c:pt idx="12">
                  <c:v>Scuola media inferiore</c:v>
                </c:pt>
                <c:pt idx="13">
                  <c:v>Scuola elementare</c:v>
                </c:pt>
              </c:strCache>
            </c:strRef>
          </c:cat>
          <c:val>
            <c:numRef>
              <c:f>Foglio1!$B$2:$B$15</c:f>
              <c:numCache>
                <c:formatCode>0</c:formatCode>
                <c:ptCount val="14"/>
                <c:pt idx="0">
                  <c:v>121.29725560432591</c:v>
                </c:pt>
                <c:pt idx="1">
                  <c:v>75.132802124834015</c:v>
                </c:pt>
                <c:pt idx="3">
                  <c:v>150.85039153729909</c:v>
                </c:pt>
                <c:pt idx="4">
                  <c:v>148.05424765584127</c:v>
                </c:pt>
                <c:pt idx="5">
                  <c:v>96.455795315846444</c:v>
                </c:pt>
                <c:pt idx="6">
                  <c:v>70.347669152450038</c:v>
                </c:pt>
                <c:pt idx="7">
                  <c:v>68.749392673209599</c:v>
                </c:pt>
                <c:pt idx="8">
                  <c:v>70.307363701089173</c:v>
                </c:pt>
                <c:pt idx="10">
                  <c:v>123</c:v>
                </c:pt>
                <c:pt idx="11">
                  <c:v>97</c:v>
                </c:pt>
                <c:pt idx="12">
                  <c:v>65</c:v>
                </c:pt>
                <c:pt idx="1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76-453C-8570-06229AFB5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94317792"/>
        <c:axId val="373896136"/>
      </c:barChart>
      <c:catAx>
        <c:axId val="1943177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73896136"/>
        <c:crossesAt val="100"/>
        <c:auto val="1"/>
        <c:lblAlgn val="ctr"/>
        <c:lblOffset val="100"/>
        <c:noMultiLvlLbl val="0"/>
      </c:catAx>
      <c:valAx>
        <c:axId val="373896136"/>
        <c:scaling>
          <c:orientation val="minMax"/>
          <c:max val="2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94317792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57724598083331E-2"/>
          <c:y val="8.3754012377704495E-2"/>
          <c:w val="0.92967022432041568"/>
          <c:h val="0.82399025314379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 sapevo e ci penso di tanto in tanto</c:v>
                </c:pt>
              </c:strCache>
            </c:strRef>
          </c:tx>
          <c:spPr>
            <a:solidFill>
              <a:srgbClr val="86000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Acquista online</c:v>
                </c:pt>
                <c:pt idx="1">
                  <c:v>Non acquista online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0%">
                  <c:v>0.27852580112355291</c:v>
                </c:pt>
                <c:pt idx="1">
                  <c:v>0.12445547593723175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3897312"/>
        <c:axId val="373897704"/>
      </c:barChart>
      <c:catAx>
        <c:axId val="37389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7E0000"/>
                </a:solidFill>
              </a:defRPr>
            </a:pPr>
            <a:endParaRPr lang="it-IT"/>
          </a:p>
        </c:txPr>
        <c:crossAx val="373897704"/>
        <c:crosses val="autoZero"/>
        <c:auto val="1"/>
        <c:lblAlgn val="ctr"/>
        <c:lblOffset val="100"/>
        <c:noMultiLvlLbl val="0"/>
      </c:catAx>
      <c:valAx>
        <c:axId val="373897704"/>
        <c:scaling>
          <c:orientation val="minMax"/>
          <c:max val="0.5"/>
          <c:min val="0"/>
        </c:scaling>
        <c:delete val="1"/>
        <c:axPos val="l"/>
        <c:numFmt formatCode="0.00%" sourceLinked="1"/>
        <c:majorTickMark val="out"/>
        <c:minorTickMark val="none"/>
        <c:tickLblPos val="none"/>
        <c:crossAx val="37389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57724598083331E-2"/>
          <c:y val="8.3754012377704495E-2"/>
          <c:w val="0.92670064150003684"/>
          <c:h val="0.82399025314379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 sapevo e ci penso di tanto in tanto</c:v>
                </c:pt>
              </c:strCache>
            </c:strRef>
          </c:tx>
          <c:spPr>
            <a:solidFill>
              <a:srgbClr val="86000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CC00"/>
              </a:solidFill>
              <a:ln w="1905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747100"/>
              </a:solidFill>
              <a:ln w="19050">
                <a:noFill/>
              </a:ln>
              <a:effectLst/>
            </c:spPr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Acquista online</c:v>
                </c:pt>
                <c:pt idx="1">
                  <c:v>Non acquista online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0%">
                  <c:v>0.13059190300906956</c:v>
                </c:pt>
                <c:pt idx="1">
                  <c:v>7.9916627550720681E-2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3898488"/>
        <c:axId val="373898880"/>
      </c:barChart>
      <c:catAx>
        <c:axId val="37389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747100"/>
                </a:solidFill>
              </a:defRPr>
            </a:pPr>
            <a:endParaRPr lang="it-IT"/>
          </a:p>
        </c:txPr>
        <c:crossAx val="373898880"/>
        <c:crosses val="autoZero"/>
        <c:auto val="1"/>
        <c:lblAlgn val="ctr"/>
        <c:lblOffset val="100"/>
        <c:noMultiLvlLbl val="0"/>
      </c:catAx>
      <c:valAx>
        <c:axId val="373898880"/>
        <c:scaling>
          <c:orientation val="minMax"/>
          <c:max val="0.5"/>
          <c:min val="0"/>
        </c:scaling>
        <c:delete val="1"/>
        <c:axPos val="l"/>
        <c:numFmt formatCode="0.00%" sourceLinked="1"/>
        <c:majorTickMark val="out"/>
        <c:minorTickMark val="none"/>
        <c:tickLblPos val="none"/>
        <c:crossAx val="373898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57724598083331E-2"/>
          <c:y val="8.3754012377704495E-2"/>
          <c:w val="0.92967022432041568"/>
          <c:h val="0.82399025314379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 sapevo e ci penso di tanto in tanto</c:v>
                </c:pt>
              </c:strCache>
            </c:strRef>
          </c:tx>
          <c:spPr>
            <a:solidFill>
              <a:srgbClr val="86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Acquista online</c:v>
                </c:pt>
                <c:pt idx="1">
                  <c:v>Non acquista online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0%">
                  <c:v>0.50762560903632437</c:v>
                </c:pt>
                <c:pt idx="1">
                  <c:v>0.28268698499683481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3899664"/>
        <c:axId val="373807944"/>
      </c:barChart>
      <c:catAx>
        <c:axId val="3738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pPr>
            <a:endParaRPr lang="it-IT"/>
          </a:p>
        </c:txPr>
        <c:crossAx val="373807944"/>
        <c:crosses val="autoZero"/>
        <c:auto val="1"/>
        <c:lblAlgn val="ctr"/>
        <c:lblOffset val="100"/>
        <c:noMultiLvlLbl val="0"/>
      </c:catAx>
      <c:valAx>
        <c:axId val="373807944"/>
        <c:scaling>
          <c:orientation val="minMax"/>
          <c:max val="0.5"/>
          <c:min val="0"/>
        </c:scaling>
        <c:delete val="1"/>
        <c:axPos val="l"/>
        <c:numFmt formatCode="0.00%" sourceLinked="1"/>
        <c:majorTickMark val="out"/>
        <c:minorTickMark val="none"/>
        <c:tickLblPos val="none"/>
        <c:crossAx val="37389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0063F-FE2E-B14E-B2D3-450F96807D50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3B91E-64DB-F548-9E10-CFEBA1976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91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B3A5-1CC5-4D9F-9D0C-8E9208992360}" type="datetimeFigureOut">
              <a:rPr lang="en-GB" smtClean="0"/>
              <a:pPr/>
              <a:t>03/02/2017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25EC4-4158-45AF-AE7E-F4A6912DEE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2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6" y="1420687"/>
            <a:ext cx="8207375" cy="2086300"/>
          </a:xfrm>
        </p:spPr>
        <p:txBody>
          <a:bodyPr anchor="ctr"/>
          <a:lstStyle>
            <a:lvl1pPr marL="474633" indent="-474633">
              <a:lnSpc>
                <a:spcPct val="90000"/>
              </a:lnSpc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7" y="4586114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13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ne column - Whit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1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63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ne column - Blue - NO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29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41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2FC3-9F4B-4697-9584-30DF2E817C79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55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8" y="1132429"/>
            <a:ext cx="3923025" cy="33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983" y="1132431"/>
            <a:ext cx="3922713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9"/>
            <a:ext cx="0" cy="330846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21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8" y="1132428"/>
            <a:ext cx="3923025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983" y="1132429"/>
            <a:ext cx="3922713" cy="3308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1132429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9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1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8" y="1132429"/>
            <a:ext cx="2845113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707905" y="1132429"/>
            <a:ext cx="4967784" cy="330846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72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1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8" y="1132429"/>
            <a:ext cx="2845113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707904" y="1132429"/>
            <a:ext cx="4967784" cy="3308461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40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Pi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8" y="1132429"/>
            <a:ext cx="3923025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1" y="4298098"/>
            <a:ext cx="4103688" cy="216073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6"/>
            <a:ext cx="0" cy="3093975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52983" y="1132430"/>
            <a:ext cx="3922713" cy="287864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05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9144000" cy="5143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14" y="1132432"/>
            <a:ext cx="2484751" cy="33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5" y="1130842"/>
            <a:ext cx="2484439" cy="3310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313127" y="1132430"/>
            <a:ext cx="2517775" cy="3310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132940" y="1895342"/>
            <a:ext cx="1837" cy="218408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08344" y="1895342"/>
            <a:ext cx="0" cy="218408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308850" y="4767267"/>
            <a:ext cx="1080120" cy="273843"/>
          </a:xfrm>
        </p:spPr>
        <p:txBody>
          <a:bodyPr/>
          <a:lstStyle/>
          <a:p>
            <a:fld id="{7A00BA16-B0A2-49A7-BB77-3085FB802D20}" type="datetime1">
              <a:rPr lang="en-GB" smtClean="0"/>
              <a:pPr/>
              <a:t>03/02/2017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3609" y="4767267"/>
            <a:ext cx="3035410" cy="27384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8" name="Picture 14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35" y="4659982"/>
            <a:ext cx="1099751" cy="315089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9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98" y="4603489"/>
            <a:ext cx="389109" cy="389109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67" y="4697682"/>
            <a:ext cx="1495117" cy="2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6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Pic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8" y="1132428"/>
            <a:ext cx="3923025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1" y="4299683"/>
            <a:ext cx="4103688" cy="214486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6"/>
            <a:ext cx="0" cy="3093975"/>
          </a:xfrm>
          <a:prstGeom prst="line">
            <a:avLst/>
          </a:prstGeom>
          <a:ln w="12700">
            <a:solidFill>
              <a:schemeClr val="accent3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52983" y="1132430"/>
            <a:ext cx="3922713" cy="287864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0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"/>
            <a:ext cx="9144000" cy="5143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2484751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0843"/>
            <a:ext cx="2484438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313121" y="1132431"/>
            <a:ext cx="2517775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132939" y="1132431"/>
            <a:ext cx="1837" cy="330845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08344" y="1132431"/>
            <a:ext cx="0" cy="330845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69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2" y="4659983"/>
            <a:ext cx="1108019" cy="317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0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1" y="1132428"/>
            <a:ext cx="2484750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2429"/>
            <a:ext cx="2484438" cy="3308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32000" y="1125720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08400" y="1132429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313121" y="1132431"/>
            <a:ext cx="2517775" cy="3302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68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&amp;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2484751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0840"/>
            <a:ext cx="2484438" cy="2514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313121" y="1132426"/>
            <a:ext cx="2517775" cy="2514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32000" y="1132427"/>
            <a:ext cx="0" cy="2734269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08400" y="1132425"/>
            <a:ext cx="0" cy="2734270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132002" y="3938121"/>
            <a:ext cx="26988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008401" y="3938639"/>
            <a:ext cx="26672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12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&amp; picture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2" y="4659983"/>
            <a:ext cx="1108019" cy="3174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1" y="1132428"/>
            <a:ext cx="2484750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2426"/>
            <a:ext cx="2484438" cy="2514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32000" y="1125716"/>
            <a:ext cx="0" cy="2733469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08400" y="1132428"/>
            <a:ext cx="0" cy="2733469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313121" y="1132426"/>
            <a:ext cx="2517775" cy="2514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132002" y="3938121"/>
            <a:ext cx="26988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008401" y="3938639"/>
            <a:ext cx="26672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58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931418"/>
            <a:ext cx="1836000" cy="1509473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47818" y="2931790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21317" y="2931788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95600" y="1131636"/>
            <a:ext cx="0" cy="1656138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47200" y="1131632"/>
            <a:ext cx="0" cy="1656143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73394" y="1132428"/>
            <a:ext cx="0" cy="1655347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8"/>
          <p:cNvSpPr>
            <a:spLocks noGrp="1"/>
          </p:cNvSpPr>
          <p:nvPr>
            <p:ph sz="quarter" idx="15"/>
          </p:nvPr>
        </p:nvSpPr>
        <p:spPr>
          <a:xfrm>
            <a:off x="2594815" y="2931788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6463" y="1131636"/>
            <a:ext cx="0" cy="1656139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611560" y="1130841"/>
            <a:ext cx="1260000" cy="15113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747797" y="1132426"/>
            <a:ext cx="1260000" cy="15113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4884034" y="1132426"/>
            <a:ext cx="1260000" cy="15113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020272" y="1123379"/>
            <a:ext cx="1260000" cy="15113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33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qua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85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Hexag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spect="1"/>
          </p:cNvSpPr>
          <p:nvPr userDrawn="1"/>
        </p:nvSpPr>
        <p:spPr bwMode="auto">
          <a:xfrm>
            <a:off x="480666" y="300122"/>
            <a:ext cx="3959225" cy="4576231"/>
          </a:xfrm>
          <a:custGeom>
            <a:avLst/>
            <a:gdLst>
              <a:gd name="T0" fmla="*/ 2460 w 2460"/>
              <a:gd name="T1" fmla="*/ 2132 h 2846"/>
              <a:gd name="T2" fmla="*/ 2460 w 2460"/>
              <a:gd name="T3" fmla="*/ 709 h 2846"/>
              <a:gd name="T4" fmla="*/ 1230 w 2460"/>
              <a:gd name="T5" fmla="*/ 0 h 2846"/>
              <a:gd name="T6" fmla="*/ 0 w 2460"/>
              <a:gd name="T7" fmla="*/ 709 h 2846"/>
              <a:gd name="T8" fmla="*/ 0 w 2460"/>
              <a:gd name="T9" fmla="*/ 2132 h 2846"/>
              <a:gd name="T10" fmla="*/ 1230 w 2460"/>
              <a:gd name="T11" fmla="*/ 2846 h 2846"/>
              <a:gd name="T12" fmla="*/ 2460 w 2460"/>
              <a:gd name="T13" fmla="*/ 2132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0" h="2846">
                <a:moveTo>
                  <a:pt x="2460" y="2132"/>
                </a:moveTo>
                <a:lnTo>
                  <a:pt x="2460" y="709"/>
                </a:lnTo>
                <a:lnTo>
                  <a:pt x="1230" y="0"/>
                </a:lnTo>
                <a:lnTo>
                  <a:pt x="0" y="709"/>
                </a:lnTo>
                <a:lnTo>
                  <a:pt x="0" y="2132"/>
                </a:lnTo>
                <a:lnTo>
                  <a:pt x="1230" y="2846"/>
                </a:lnTo>
                <a:lnTo>
                  <a:pt x="2460" y="2132"/>
                </a:lnTo>
                <a:close/>
              </a:path>
            </a:pathLst>
          </a:custGeom>
          <a:solidFill>
            <a:srgbClr val="1B2A56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0A26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1276806"/>
            <a:ext cx="3384376" cy="2589890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20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ircl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68000" y="483518"/>
            <a:ext cx="4212000" cy="42081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92632"/>
            <a:ext cx="3528392" cy="2158241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57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ctag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auto">
          <a:xfrm>
            <a:off x="468320" y="556700"/>
            <a:ext cx="3995737" cy="3993627"/>
          </a:xfrm>
          <a:custGeom>
            <a:avLst/>
            <a:gdLst>
              <a:gd name="T0" fmla="*/ 1782 w 2517"/>
              <a:gd name="T1" fmla="*/ 0 h 2518"/>
              <a:gd name="T2" fmla="*/ 741 w 2517"/>
              <a:gd name="T3" fmla="*/ 0 h 2518"/>
              <a:gd name="T4" fmla="*/ 0 w 2517"/>
              <a:gd name="T5" fmla="*/ 736 h 2518"/>
              <a:gd name="T6" fmla="*/ 0 w 2517"/>
              <a:gd name="T7" fmla="*/ 1776 h 2518"/>
              <a:gd name="T8" fmla="*/ 741 w 2517"/>
              <a:gd name="T9" fmla="*/ 2518 h 2518"/>
              <a:gd name="T10" fmla="*/ 1782 w 2517"/>
              <a:gd name="T11" fmla="*/ 2518 h 2518"/>
              <a:gd name="T12" fmla="*/ 2517 w 2517"/>
              <a:gd name="T13" fmla="*/ 1776 h 2518"/>
              <a:gd name="T14" fmla="*/ 2517 w 2517"/>
              <a:gd name="T15" fmla="*/ 736 h 2518"/>
              <a:gd name="T16" fmla="*/ 1782 w 2517"/>
              <a:gd name="T17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7" h="2518">
                <a:moveTo>
                  <a:pt x="1782" y="0"/>
                </a:moveTo>
                <a:lnTo>
                  <a:pt x="741" y="0"/>
                </a:lnTo>
                <a:lnTo>
                  <a:pt x="0" y="736"/>
                </a:lnTo>
                <a:lnTo>
                  <a:pt x="0" y="1776"/>
                </a:lnTo>
                <a:lnTo>
                  <a:pt x="741" y="2518"/>
                </a:lnTo>
                <a:lnTo>
                  <a:pt x="1782" y="2518"/>
                </a:lnTo>
                <a:lnTo>
                  <a:pt x="2517" y="1776"/>
                </a:lnTo>
                <a:lnTo>
                  <a:pt x="2517" y="736"/>
                </a:lnTo>
                <a:lnTo>
                  <a:pt x="1782" y="0"/>
                </a:lnTo>
                <a:close/>
              </a:path>
            </a:pathLst>
          </a:custGeom>
          <a:solidFill>
            <a:srgbClr val="1B2A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0A26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20689"/>
            <a:ext cx="3312368" cy="2302124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88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08850" y="4767267"/>
            <a:ext cx="1080120" cy="273843"/>
          </a:xfrm>
        </p:spPr>
        <p:txBody>
          <a:bodyPr/>
          <a:lstStyle/>
          <a:p>
            <a:fld id="{7A00BA16-B0A2-49A7-BB77-3085FB802D20}" type="datetime1">
              <a:rPr lang="en-GB" smtClean="0"/>
              <a:pPr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3609" y="4767267"/>
            <a:ext cx="3035410" cy="27384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" name="Picture 14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85" y="4765857"/>
            <a:ext cx="879553" cy="25200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48" y="4707664"/>
            <a:ext cx="324000" cy="324000"/>
          </a:xfrm>
          <a:prstGeom prst="rect">
            <a:avLst/>
          </a:prstGeom>
        </p:spPr>
      </p:pic>
      <p:pic>
        <p:nvPicPr>
          <p:cNvPr id="17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93" y="4778707"/>
            <a:ext cx="111624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5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Circ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68000" y="483518"/>
            <a:ext cx="4212000" cy="42081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92632"/>
            <a:ext cx="3528392" cy="2158241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54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1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1" y="1420688"/>
            <a:ext cx="8207375" cy="2086300"/>
          </a:xfrm>
        </p:spPr>
        <p:txBody>
          <a:bodyPr anchor="ctr"/>
          <a:lstStyle>
            <a:lvl1pPr marL="474651" indent="-474651">
              <a:lnSpc>
                <a:spcPct val="90000"/>
              </a:lnSpc>
              <a:defRPr sz="5400" b="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95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1" y="1420688"/>
            <a:ext cx="8207375" cy="2086300"/>
          </a:xfrm>
        </p:spPr>
        <p:txBody>
          <a:bodyPr anchor="ctr"/>
          <a:lstStyle>
            <a:lvl1pPr marL="474651" indent="-474651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51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08850" y="4767267"/>
            <a:ext cx="1080120" cy="273843"/>
          </a:xfrm>
        </p:spPr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3609" y="4767267"/>
            <a:ext cx="3035410" cy="273843"/>
          </a:xfrm>
        </p:spPr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986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vider - Circl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68000" y="483518"/>
            <a:ext cx="4212000" cy="42081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92631"/>
            <a:ext cx="3528392" cy="2158241"/>
          </a:xfrm>
          <a:noFill/>
        </p:spPr>
        <p:txBody>
          <a:bodyPr lIns="0" rIns="0" anchor="ctr"/>
          <a:lstStyle>
            <a:lvl1pPr algn="l">
              <a:defRPr sz="2800" b="1" cap="all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endParaRPr lang="it-IT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9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1"/>
            <a:ext cx="9144000" cy="512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6" y="1420687"/>
            <a:ext cx="8207375" cy="2086300"/>
          </a:xfrm>
        </p:spPr>
        <p:txBody>
          <a:bodyPr anchor="ctr"/>
          <a:lstStyle>
            <a:lvl1pPr marL="474633" indent="-474633">
              <a:lnSpc>
                <a:spcPct val="90000"/>
              </a:lnSpc>
              <a:defRPr sz="5400" b="0"/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9" name="Picture 14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35" y="4659982"/>
            <a:ext cx="1099751" cy="315089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98" y="4603489"/>
            <a:ext cx="389109" cy="389109"/>
          </a:xfrm>
          <a:prstGeom prst="rect">
            <a:avLst/>
          </a:prstGeom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67" y="4697682"/>
            <a:ext cx="1495117" cy="2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9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730" y="4659983"/>
            <a:ext cx="1099751" cy="31508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8321" y="1420688"/>
            <a:ext cx="8207375" cy="2086300"/>
          </a:xfrm>
        </p:spPr>
        <p:txBody>
          <a:bodyPr anchor="ctr"/>
          <a:lstStyle>
            <a:lvl1pPr marL="474651" indent="-474651">
              <a:lnSpc>
                <a:spcPct val="90000"/>
              </a:lnSpc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2" y="4586109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pic>
        <p:nvPicPr>
          <p:cNvPr id="7" name="Picture 6" descr="GroupM Logo Full Colour Blue Nega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2" y="4659983"/>
            <a:ext cx="1108019" cy="3174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8321" y="1420688"/>
            <a:ext cx="8207375" cy="2086300"/>
          </a:xfrm>
        </p:spPr>
        <p:txBody>
          <a:bodyPr anchor="ctr"/>
          <a:lstStyle>
            <a:lvl1pPr marL="474651" indent="-474651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2" y="4586109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48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1" y="1420688"/>
            <a:ext cx="8207375" cy="2086300"/>
          </a:xfrm>
        </p:spPr>
        <p:txBody>
          <a:bodyPr anchor="ctr"/>
          <a:lstStyle>
            <a:lvl1pPr marL="474651" indent="-474651">
              <a:lnSpc>
                <a:spcPct val="90000"/>
              </a:lnSpc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2" y="4586109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  <p:pic>
        <p:nvPicPr>
          <p:cNvPr id="7" name="Picture 6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2" y="4659983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6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pictur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462" y="4659983"/>
            <a:ext cx="1108019" cy="3174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8321" y="1420688"/>
            <a:ext cx="8207375" cy="2086300"/>
          </a:xfrm>
        </p:spPr>
        <p:txBody>
          <a:bodyPr anchor="ctr"/>
          <a:lstStyle>
            <a:lvl1pPr marL="474651" indent="-474651">
              <a:lnSpc>
                <a:spcPct val="90000"/>
              </a:lnSpc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2" y="4586109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45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87742"/>
            <a:ext cx="8207688" cy="80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132427"/>
            <a:ext cx="8207688" cy="3308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4128" y="4767267"/>
            <a:ext cx="1080120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922FC3-9F4B-4697-9584-30DF2E817C79}" type="datetime1">
              <a:rPr lang="en-GB" smtClean="0"/>
              <a:pPr/>
              <a:t>03/02/2017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3609" y="4767267"/>
            <a:ext cx="4608512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06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9" r:id="rId3"/>
    <p:sldLayoutId id="2147483668" r:id="rId4"/>
  </p:sldLayoutIdLst>
  <p:hf hdr="0" ftr="0" dt="0"/>
  <p:txStyles>
    <p:titleStyle>
      <a:lvl1pPr algn="l" defTabSz="914342" rtl="0" eaLnBrk="1" latinLnBrk="0" hangingPunct="1"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42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42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42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6202" indent="-176202" algn="l" defTabSz="914342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42" indent="-184138" algn="l" defTabSz="914342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6202" indent="-176202" algn="l" defTabSz="914342" rtl="0" eaLnBrk="1" latinLnBrk="0" hangingPunct="1">
        <a:spcBef>
          <a:spcPts val="1200"/>
        </a:spcBef>
        <a:buFont typeface="+mj-lt"/>
        <a:buAutoNum type="arabi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202" indent="-176202" algn="l" defTabSz="914342" rtl="0" eaLnBrk="1" latinLnBrk="0" hangingPunct="1">
        <a:spcBef>
          <a:spcPts val="1200"/>
        </a:spcBef>
        <a:buFont typeface="+mj-lt"/>
        <a:buAutoNum type="alphaL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8" indent="-228586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87737"/>
            <a:ext cx="8207688" cy="80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132428"/>
            <a:ext cx="8207688" cy="3308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4128" y="4767268"/>
            <a:ext cx="1080120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922FC3-9F4B-4697-9584-30DF2E817C79}" type="datetime1">
              <a:rPr lang="en-GB" smtClean="0">
                <a:solidFill>
                  <a:srgbClr val="0080FF"/>
                </a:solidFill>
              </a:rPr>
              <a:pPr/>
              <a:t>03/02/2017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3608" y="4767268"/>
            <a:ext cx="4608512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3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13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707" r:id="rId26"/>
    <p:sldLayoutId id="2147483696" r:id="rId27"/>
    <p:sldLayoutId id="2147483697" r:id="rId28"/>
    <p:sldLayoutId id="2147483705" r:id="rId29"/>
    <p:sldLayoutId id="2147483706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8" rtl="0" eaLnBrk="1" latinLnBrk="0" hangingPunct="1"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6209" indent="-176209" algn="l" defTabSz="914378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54" indent="-184145" algn="l" defTabSz="914378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6209" indent="-176209" algn="l" defTabSz="914378" rtl="0" eaLnBrk="1" latinLnBrk="0" hangingPunct="1">
        <a:spcBef>
          <a:spcPts val="1200"/>
        </a:spcBef>
        <a:buFont typeface="+mj-lt"/>
        <a:buAutoNum type="arabi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209" indent="-176209" algn="l" defTabSz="914378" rtl="0" eaLnBrk="1" latinLnBrk="0" hangingPunct="1">
        <a:spcBef>
          <a:spcPts val="1200"/>
        </a:spcBef>
        <a:buFont typeface="+mj-lt"/>
        <a:buAutoNum type="alphaL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image" Target="../media/image13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155815"/>
            <a:ext cx="6551613" cy="1932710"/>
          </a:xfrm>
          <a:solidFill>
            <a:schemeClr val="accent2">
              <a:lumMod val="75000"/>
              <a:alpha val="57000"/>
            </a:schemeClr>
          </a:solidFill>
        </p:spPr>
        <p:txBody>
          <a:bodyPr anchor="ctr"/>
          <a:lstStyle/>
          <a:p>
            <a:pPr marL="625475" indent="0"/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STATO DELL’ARTE </a:t>
            </a:r>
            <a:b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 ADBLOCKING in ITALIA </a:t>
            </a:r>
            <a:r>
              <a:rPr lang="en-GB" sz="24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24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elease 2/2016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0330" y="4586111"/>
            <a:ext cx="6407943" cy="359707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Milano | </a:t>
            </a:r>
            <a:r>
              <a:rPr lang="it-IT" dirty="0" smtClean="0">
                <a:solidFill>
                  <a:schemeClr val="bg1"/>
                </a:solidFill>
              </a:rPr>
              <a:t>gennaio 2017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313" y="3208635"/>
            <a:ext cx="85509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PROGETTO </a:t>
            </a:r>
            <a:r>
              <a:rPr lang="it-IT" dirty="0">
                <a:solidFill>
                  <a:schemeClr val="bg1"/>
                </a:solidFill>
              </a:rPr>
              <a:t>DI RICERCA </a:t>
            </a:r>
            <a:r>
              <a:rPr lang="it-IT" dirty="0" smtClean="0">
                <a:solidFill>
                  <a:schemeClr val="bg1"/>
                </a:solidFill>
              </a:rPr>
              <a:t> ASSOCOM, FCP-ASSOINTERNET, FEDOWEB, GROUPM, IAB ITALIA, NETCOMM, UPA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chemeClr val="bg1"/>
                </a:solidFill>
              </a:rPr>
              <a:t>Powered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: </a:t>
            </a:r>
            <a:r>
              <a:rPr lang="it-IT" dirty="0" err="1" smtClean="0">
                <a:solidFill>
                  <a:schemeClr val="bg1"/>
                </a:solidFill>
              </a:rPr>
              <a:t>Comscore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Human</a:t>
            </a:r>
            <a:r>
              <a:rPr lang="it-IT" dirty="0" smtClean="0">
                <a:solidFill>
                  <a:schemeClr val="bg1"/>
                </a:solidFill>
              </a:rPr>
              <a:t> Highway</a:t>
            </a:r>
          </a:p>
          <a:p>
            <a:r>
              <a:rPr lang="it-IT" dirty="0">
                <a:solidFill>
                  <a:schemeClr val="bg1"/>
                </a:solidFill>
              </a:rPr>
              <a:t/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38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332008" y="1796886"/>
            <a:ext cx="2700000" cy="25200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213" y="4771413"/>
            <a:ext cx="504056" cy="129827"/>
          </a:xfrm>
        </p:spPr>
        <p:txBody>
          <a:bodyPr/>
          <a:lstStyle/>
          <a:p>
            <a:fld id="{DAFB888B-BD74-4ACA-ADB1-AA39F6ABFC0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2121" y="9505"/>
            <a:ext cx="8280713" cy="762020"/>
          </a:xfrm>
        </p:spPr>
        <p:txBody>
          <a:bodyPr anchor="ctr"/>
          <a:lstStyle/>
          <a:p>
            <a:pPr algn="ctr"/>
            <a:r>
              <a:rPr lang="it-IT" sz="2000" b="0" cap="none" dirty="0" smtClean="0"/>
              <a:t>LE METODOLOGIE</a:t>
            </a:r>
            <a:br>
              <a:rPr lang="it-IT" sz="2000" b="0" cap="none" dirty="0" smtClean="0"/>
            </a:br>
            <a:r>
              <a:rPr lang="it-IT" sz="2000" b="0" cap="none" dirty="0" smtClean="0"/>
              <a:t>Sono state utilizzate 3 diverse ricerche ciascuna con un obiettivo</a:t>
            </a:r>
            <a:endParaRPr lang="it-IT" sz="2000" b="0" cap="none" dirty="0"/>
          </a:p>
        </p:txBody>
      </p:sp>
      <p:sp>
        <p:nvSpPr>
          <p:cNvPr id="37" name="Rectangle 36"/>
          <p:cNvSpPr/>
          <p:nvPr/>
        </p:nvSpPr>
        <p:spPr>
          <a:xfrm>
            <a:off x="480742" y="964464"/>
            <a:ext cx="2700000" cy="2613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sz="1600" dirty="0" err="1" smtClean="0">
                <a:solidFill>
                  <a:schemeClr val="bg1"/>
                </a:solidFill>
              </a:rPr>
              <a:t>Meter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161098" y="972777"/>
            <a:ext cx="2700000" cy="2613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Censuario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37557" y="981090"/>
            <a:ext cx="2700000" cy="2613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sz="1600" dirty="0" err="1" smtClean="0">
                <a:solidFill>
                  <a:schemeClr val="bg1"/>
                </a:solidFill>
              </a:rPr>
              <a:t>Cawi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6292" y="1821824"/>
            <a:ext cx="2700000" cy="25200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37558" y="1334013"/>
            <a:ext cx="2700000" cy="40636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4096571" y="1353441"/>
            <a:ext cx="1223675" cy="386777"/>
            <a:chOff x="3873937" y="756066"/>
            <a:chExt cx="1223675" cy="468000"/>
          </a:xfrm>
        </p:grpSpPr>
        <p:pic>
          <p:nvPicPr>
            <p:cNvPr id="69" name="Picture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1612" y="792066"/>
              <a:ext cx="396000" cy="396000"/>
            </a:xfrm>
            <a:prstGeom prst="rect">
              <a:avLst/>
            </a:prstGeom>
          </p:spPr>
        </p:pic>
        <p:sp>
          <p:nvSpPr>
            <p:cNvPr id="72" name="Rettangolo arrotondato 27"/>
            <p:cNvSpPr/>
            <p:nvPr/>
          </p:nvSpPr>
          <p:spPr>
            <a:xfrm>
              <a:off x="3873937" y="756066"/>
              <a:ext cx="1052156" cy="4680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lIns="72000" rIns="72000"/>
            <a:lstStyle/>
            <a:p>
              <a:pPr algn="ctr" eaLnBrk="0" hangingPunct="0"/>
              <a:r>
                <a:rPr lang="it-IT" sz="11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Human</a:t>
              </a:r>
            </a:p>
            <a:p>
              <a:pPr algn="ctr" eaLnBrk="0" hangingPunct="0"/>
              <a:r>
                <a:rPr lang="it-IT" sz="1100" b="1" dirty="0" err="1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Highway</a:t>
              </a:r>
              <a:endParaRPr lang="it-IT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itchFamily="34" charset="0"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3408183" y="2004411"/>
            <a:ext cx="2592000" cy="1872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r>
              <a:rPr lang="it-IT" sz="1100" b="1" dirty="0"/>
              <a:t>UNIVERSO:</a:t>
            </a:r>
          </a:p>
          <a:p>
            <a:r>
              <a:rPr lang="it-IT" sz="1000" dirty="0"/>
              <a:t>Individui residenti in Italia di almeno 15 anni di età, utenti di servizi online</a:t>
            </a:r>
            <a:r>
              <a:rPr lang="it-IT" sz="1000" b="1" dirty="0"/>
              <a:t> da ogni luogo e </a:t>
            </a:r>
            <a:r>
              <a:rPr lang="it-IT" sz="1000" b="1" dirty="0" err="1"/>
              <a:t>device</a:t>
            </a:r>
            <a:r>
              <a:rPr lang="it-IT" sz="1000" dirty="0"/>
              <a:t> almeno una volta alla settimana (30,8 Mio</a:t>
            </a:r>
            <a:r>
              <a:rPr lang="it-IT" sz="1000" dirty="0" smtClean="0"/>
              <a:t>)</a:t>
            </a:r>
          </a:p>
          <a:p>
            <a:endParaRPr lang="it-IT" sz="1000" dirty="0"/>
          </a:p>
          <a:p>
            <a:r>
              <a:rPr lang="it-IT" sz="1100" b="1" dirty="0" smtClean="0"/>
              <a:t>CAMPIONE:</a:t>
            </a:r>
            <a:endParaRPr lang="it-IT" sz="1100" b="1" dirty="0"/>
          </a:p>
          <a:p>
            <a:r>
              <a:rPr lang="it-IT" sz="1000" dirty="0" smtClean="0"/>
              <a:t>2.376 interviste</a:t>
            </a:r>
          </a:p>
          <a:p>
            <a:endParaRPr lang="it-IT" sz="1000" dirty="0"/>
          </a:p>
          <a:p>
            <a:r>
              <a:rPr lang="it-IT" sz="1100" b="1" dirty="0" smtClean="0"/>
              <a:t>PERIODO RILEVAZIONE:</a:t>
            </a:r>
          </a:p>
          <a:p>
            <a:r>
              <a:rPr lang="it-IT" sz="1000" dirty="0" smtClean="0"/>
              <a:t>23-30 Novembre 2016</a:t>
            </a:r>
            <a:endParaRPr lang="it-IT" sz="1000" dirty="0"/>
          </a:p>
        </p:txBody>
      </p:sp>
      <p:sp>
        <p:nvSpPr>
          <p:cNvPr id="47" name="Rectangle 46"/>
          <p:cNvSpPr/>
          <p:nvPr/>
        </p:nvSpPr>
        <p:spPr>
          <a:xfrm>
            <a:off x="439178" y="1342326"/>
            <a:ext cx="2700000" cy="40636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61098" y="1821824"/>
            <a:ext cx="2700000" cy="25200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61098" y="1325700"/>
            <a:ext cx="2700000" cy="40636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79" name="Picture 2" descr="https://pmcvariety.files.wordpress.com/2016/02/comscore-logo.jpg?w=670&amp;h=377&amp;crop=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2" b="29390"/>
          <a:stretch/>
        </p:blipFill>
        <p:spPr bwMode="auto">
          <a:xfrm>
            <a:off x="1010469" y="1294281"/>
            <a:ext cx="1508047" cy="4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4946" r="74383" b="72963"/>
          <a:stretch/>
        </p:blipFill>
        <p:spPr bwMode="auto">
          <a:xfrm>
            <a:off x="7110418" y="1309694"/>
            <a:ext cx="792000" cy="431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26430" y="1991340"/>
            <a:ext cx="2592000" cy="1872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r>
              <a:rPr lang="it-IT" sz="1100" b="1" dirty="0"/>
              <a:t>UNIVERSO:</a:t>
            </a:r>
          </a:p>
          <a:p>
            <a:r>
              <a:rPr lang="it-IT" sz="1000" dirty="0" smtClean="0"/>
              <a:t>Persone </a:t>
            </a:r>
            <a:r>
              <a:rPr lang="it-IT" sz="1000" dirty="0"/>
              <a:t>di età 15+ che hanno navigato in internet nel mese </a:t>
            </a:r>
            <a:r>
              <a:rPr lang="it-IT" sz="1000"/>
              <a:t>di </a:t>
            </a:r>
            <a:r>
              <a:rPr lang="it-IT" sz="1000" smtClean="0"/>
              <a:t>Novembre </a:t>
            </a:r>
            <a:r>
              <a:rPr lang="it-IT" sz="1000" b="1" dirty="0"/>
              <a:t>da PC </a:t>
            </a:r>
            <a:r>
              <a:rPr lang="it-IT" sz="1000" dirty="0"/>
              <a:t>pari a 25.108.000 </a:t>
            </a:r>
            <a:r>
              <a:rPr lang="it-IT" sz="1000" dirty="0" smtClean="0"/>
              <a:t>individui</a:t>
            </a:r>
          </a:p>
          <a:p>
            <a:endParaRPr lang="it-IT" sz="1000" dirty="0" smtClean="0"/>
          </a:p>
          <a:p>
            <a:endParaRPr lang="it-IT" sz="1000" dirty="0"/>
          </a:p>
          <a:p>
            <a:r>
              <a:rPr lang="it-IT" sz="1100" b="1" dirty="0" smtClean="0"/>
              <a:t>CAMPIONE:</a:t>
            </a:r>
            <a:endParaRPr lang="it-IT" sz="1100" b="1" dirty="0"/>
          </a:p>
          <a:p>
            <a:r>
              <a:rPr lang="it-IT" sz="1000" dirty="0" smtClean="0"/>
              <a:t>30.864 individui </a:t>
            </a:r>
            <a:r>
              <a:rPr lang="it-IT" sz="1000" dirty="0" err="1" smtClean="0"/>
              <a:t>meterizzati</a:t>
            </a:r>
            <a:r>
              <a:rPr lang="it-IT" sz="1000" dirty="0" smtClean="0"/>
              <a:t> (su PC)</a:t>
            </a:r>
          </a:p>
          <a:p>
            <a:endParaRPr lang="it-IT" sz="1000" dirty="0"/>
          </a:p>
          <a:p>
            <a:r>
              <a:rPr lang="it-IT" sz="1100" b="1" dirty="0"/>
              <a:t>PERIODO RILEVAZIONE:</a:t>
            </a:r>
          </a:p>
          <a:p>
            <a:r>
              <a:rPr lang="it-IT" sz="1000" dirty="0" smtClean="0"/>
              <a:t>Novembre 2016</a:t>
            </a:r>
            <a:endParaRPr lang="it-IT" sz="1000" dirty="0"/>
          </a:p>
        </p:txBody>
      </p:sp>
      <p:sp>
        <p:nvSpPr>
          <p:cNvPr id="55" name="Rectangle 54"/>
          <p:cNvSpPr/>
          <p:nvPr/>
        </p:nvSpPr>
        <p:spPr>
          <a:xfrm>
            <a:off x="6215098" y="1912971"/>
            <a:ext cx="2592000" cy="1872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r>
              <a:rPr lang="it-IT" sz="1100" b="1" dirty="0" smtClean="0"/>
              <a:t>TIPOLOGIA DI DATO RILEVATO:</a:t>
            </a:r>
          </a:p>
          <a:p>
            <a:r>
              <a:rPr lang="it-IT" sz="1000" dirty="0" smtClean="0"/>
              <a:t>Raccolta da parte dei </a:t>
            </a:r>
            <a:r>
              <a:rPr lang="it-IT" sz="1000" dirty="0" err="1" smtClean="0"/>
              <a:t>publisher</a:t>
            </a:r>
            <a:r>
              <a:rPr lang="it-IT" sz="1000" dirty="0" smtClean="0"/>
              <a:t> del traffico con ad </a:t>
            </a:r>
            <a:r>
              <a:rPr lang="it-IT" sz="1000" dirty="0" err="1" smtClean="0"/>
              <a:t>blocker</a:t>
            </a:r>
            <a:r>
              <a:rPr lang="it-IT" sz="1000" dirty="0" smtClean="0"/>
              <a:t> attivo rispetto al traffico totale dei siti analizzati</a:t>
            </a:r>
            <a:endParaRPr lang="it-IT" sz="1000" dirty="0"/>
          </a:p>
          <a:p>
            <a:endParaRPr lang="it-IT" sz="1000" dirty="0" smtClean="0"/>
          </a:p>
          <a:p>
            <a:endParaRPr lang="it-IT" sz="1000" dirty="0"/>
          </a:p>
          <a:p>
            <a:r>
              <a:rPr lang="it-IT" sz="1100" b="1" dirty="0" smtClean="0"/>
              <a:t>CAMPIONE:</a:t>
            </a:r>
            <a:endParaRPr lang="it-IT" sz="1100" b="1" dirty="0"/>
          </a:p>
          <a:p>
            <a:r>
              <a:rPr lang="it-IT" sz="1000" dirty="0" smtClean="0"/>
              <a:t>15 concessionarie / 91 siti</a:t>
            </a:r>
          </a:p>
          <a:p>
            <a:endParaRPr lang="it-IT" sz="1000" dirty="0"/>
          </a:p>
          <a:p>
            <a:r>
              <a:rPr lang="it-IT" sz="1100" b="1" dirty="0"/>
              <a:t>PERIODO RILEVAZIONE:</a:t>
            </a:r>
          </a:p>
          <a:p>
            <a:r>
              <a:rPr lang="it-IT" sz="1000" dirty="0" smtClean="0"/>
              <a:t>Circa 2 settimane nel </a:t>
            </a:r>
            <a:r>
              <a:rPr lang="it-IT" sz="1000" dirty="0"/>
              <a:t>periodo tra </a:t>
            </a:r>
            <a:r>
              <a:rPr lang="it-IT" sz="1000" dirty="0" smtClean="0"/>
              <a:t>ottobre e novembre </a:t>
            </a:r>
            <a:r>
              <a:rPr lang="it-IT" sz="10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7239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213" y="4771413"/>
            <a:ext cx="504056" cy="129827"/>
          </a:xfrm>
        </p:spPr>
        <p:txBody>
          <a:bodyPr/>
          <a:lstStyle/>
          <a:p>
            <a:fld id="{DAFB888B-BD74-4ACA-ADB1-AA39F6ABFC0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200364" y="3441844"/>
            <a:ext cx="2599362" cy="586498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UTENTI UNICI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(novembre 2016)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0364" y="1262010"/>
            <a:ext cx="2599362" cy="27637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4009" y="208394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4400" b="1" dirty="0">
                <a:solidFill>
                  <a:schemeClr val="accent1"/>
                </a:solidFill>
              </a:rPr>
              <a:t>13,0%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09676" y="3439260"/>
            <a:ext cx="2599362" cy="58649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PAGINE VISTE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(novembre 2016)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9676" y="1259426"/>
            <a:ext cx="2599362" cy="276374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3321" y="208136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4400" b="1" dirty="0">
                <a:solidFill>
                  <a:schemeClr val="accent3"/>
                </a:solidFill>
              </a:rPr>
              <a:t>15,0%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2121" y="133865"/>
            <a:ext cx="8280713" cy="762020"/>
          </a:xfrm>
        </p:spPr>
        <p:txBody>
          <a:bodyPr anchor="ctr"/>
          <a:lstStyle/>
          <a:p>
            <a:pPr algn="ctr"/>
            <a:r>
              <a:rPr lang="it-IT" sz="2000" b="0" cap="none" dirty="0"/>
              <a:t>I NUMERI CHIAVE MISURATI DAL METER </a:t>
            </a:r>
            <a:r>
              <a:rPr lang="it-IT" sz="2000" b="0" cap="none" dirty="0" smtClean="0"/>
              <a:t>COMSCORE</a:t>
            </a:r>
            <a:br>
              <a:rPr lang="it-IT" sz="2000" b="0" cap="none" dirty="0" smtClean="0"/>
            </a:br>
            <a:r>
              <a:rPr lang="it-IT" sz="1800" b="0" cap="none" dirty="0" smtClean="0"/>
              <a:t>La rilevazione di Novembre conferma le penetrazioni della prima </a:t>
            </a:r>
            <a:r>
              <a:rPr lang="it-IT" sz="1800" b="0" cap="none" dirty="0" err="1" smtClean="0"/>
              <a:t>wave</a:t>
            </a:r>
            <a:r>
              <a:rPr lang="it-IT" sz="1800" b="0" cap="none" dirty="0" smtClean="0"/>
              <a:t>: possibile indice di un fenomeno in saturazione?</a:t>
            </a:r>
            <a:endParaRPr lang="it-IT" sz="2000" b="0" cap="none" dirty="0"/>
          </a:p>
        </p:txBody>
      </p:sp>
      <p:sp>
        <p:nvSpPr>
          <p:cNvPr id="11" name="CasellaDiTesto 9"/>
          <p:cNvSpPr txBox="1"/>
          <p:nvPr/>
        </p:nvSpPr>
        <p:spPr>
          <a:xfrm>
            <a:off x="1188720" y="4150381"/>
            <a:ext cx="2601884" cy="4821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dirty="0" smtClean="0"/>
              <a:t>Individui 15+ che hanno installato software di </a:t>
            </a:r>
            <a:r>
              <a:rPr lang="it-IT" sz="1200" dirty="0" err="1" smtClean="0"/>
              <a:t>adblocking</a:t>
            </a:r>
            <a:r>
              <a:rPr lang="it-IT" sz="1200" dirty="0" smtClean="0"/>
              <a:t> sul proprio PC</a:t>
            </a:r>
          </a:p>
        </p:txBody>
      </p:sp>
      <p:sp>
        <p:nvSpPr>
          <p:cNvPr id="17" name="CasellaDiTesto 10"/>
          <p:cNvSpPr txBox="1"/>
          <p:nvPr/>
        </p:nvSpPr>
        <p:spPr>
          <a:xfrm>
            <a:off x="4580313" y="4150381"/>
            <a:ext cx="2701636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dirty="0" smtClean="0"/>
              <a:t>Pagine viste su PC con un ad </a:t>
            </a:r>
            <a:r>
              <a:rPr lang="it-IT" sz="1200" dirty="0" err="1" smtClean="0"/>
              <a:t>blocker</a:t>
            </a:r>
            <a:r>
              <a:rPr lang="it-IT" sz="1200" dirty="0" smtClean="0"/>
              <a:t> attivo </a:t>
            </a:r>
          </a:p>
        </p:txBody>
      </p:sp>
      <p:sp>
        <p:nvSpPr>
          <p:cNvPr id="19" name="CasellaDiTesto 9"/>
          <p:cNvSpPr txBox="1"/>
          <p:nvPr/>
        </p:nvSpPr>
        <p:spPr>
          <a:xfrm>
            <a:off x="2070202" y="3264018"/>
            <a:ext cx="1692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1000" b="1" i="1" dirty="0" smtClean="0"/>
              <a:t>Maggio 2016 = 13,0%</a:t>
            </a:r>
          </a:p>
        </p:txBody>
      </p:sp>
      <p:sp>
        <p:nvSpPr>
          <p:cNvPr id="20" name="CasellaDiTesto 9"/>
          <p:cNvSpPr txBox="1"/>
          <p:nvPr/>
        </p:nvSpPr>
        <p:spPr>
          <a:xfrm>
            <a:off x="5477865" y="3264018"/>
            <a:ext cx="1692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1000" b="1" i="1" dirty="0" smtClean="0">
                <a:solidFill>
                  <a:schemeClr val="accent3"/>
                </a:solidFill>
              </a:rPr>
              <a:t>Maggio 2016 = 15,0%</a:t>
            </a:r>
          </a:p>
        </p:txBody>
      </p:sp>
    </p:spTree>
    <p:extLst>
      <p:ext uri="{BB962C8B-B14F-4D97-AF65-F5344CB8AC3E}">
        <p14:creationId xmlns:p14="http://schemas.microsoft.com/office/powerpoint/2010/main" val="16996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B888B-BD74-4ACA-ADB1-AA39F6ABFC0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7760" y="9505"/>
            <a:ext cx="8496000" cy="762020"/>
          </a:xfrm>
        </p:spPr>
        <p:txBody>
          <a:bodyPr anchor="ctr"/>
          <a:lstStyle/>
          <a:p>
            <a:pPr algn="ctr"/>
            <a:r>
              <a:rPr lang="it-IT" sz="2000" b="0" cap="none" dirty="0" smtClean="0"/>
              <a:t>I NUMERI CHIAVE MISURATI DALLA CAWI – dati su dichiarazione</a:t>
            </a:r>
            <a:endParaRPr lang="it-IT" sz="1800" b="0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706862" y="3262577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4000" dirty="0" smtClean="0">
                <a:solidFill>
                  <a:schemeClr val="accent2"/>
                </a:solidFill>
              </a:rPr>
              <a:t>65,7%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46675" y="3262577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4000" dirty="0" smtClean="0">
                <a:solidFill>
                  <a:schemeClr val="accent2"/>
                </a:solidFill>
              </a:rPr>
              <a:t>56,0%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66862" y="4017100"/>
            <a:ext cx="2880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000" dirty="0">
                <a:solidFill>
                  <a:schemeClr val="tx1"/>
                </a:solidFill>
                <a:cs typeface="Calibri" pitchFamily="34" charset="0"/>
              </a:rPr>
              <a:t>% </a:t>
            </a:r>
            <a:r>
              <a:rPr lang="it-IT" sz="1000" dirty="0" smtClean="0">
                <a:solidFill>
                  <a:schemeClr val="tx1"/>
                </a:solidFill>
                <a:cs typeface="Calibri" pitchFamily="34" charset="0"/>
              </a:rPr>
              <a:t>utenti </a:t>
            </a:r>
            <a:r>
              <a:rPr lang="it-IT" sz="1000" dirty="0" err="1" smtClean="0">
                <a:solidFill>
                  <a:schemeClr val="tx1"/>
                </a:solidFill>
                <a:cs typeface="Calibri" pitchFamily="34" charset="0"/>
              </a:rPr>
              <a:t>adblocker</a:t>
            </a:r>
            <a:r>
              <a:rPr lang="it-IT" sz="1000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it-IT" sz="1000" dirty="0">
                <a:solidFill>
                  <a:schemeClr val="tx1"/>
                </a:solidFill>
                <a:cs typeface="Calibri" pitchFamily="34" charset="0"/>
              </a:rPr>
              <a:t>che utilizza </a:t>
            </a:r>
            <a:r>
              <a:rPr lang="it-IT" sz="1000" dirty="0" err="1">
                <a:solidFill>
                  <a:schemeClr val="tx1"/>
                </a:solidFill>
                <a:cs typeface="Calibri" pitchFamily="34" charset="0"/>
              </a:rPr>
              <a:t>whitelist</a:t>
            </a:r>
            <a:r>
              <a:rPr lang="it-IT" sz="1000" dirty="0">
                <a:solidFill>
                  <a:schemeClr val="tx1"/>
                </a:solidFill>
                <a:cs typeface="Calibri" pitchFamily="34" charset="0"/>
              </a:rPr>
              <a:t> o </a:t>
            </a:r>
            <a:r>
              <a:rPr lang="it-IT" sz="1000" dirty="0" smtClean="0">
                <a:solidFill>
                  <a:schemeClr val="tx1"/>
                </a:solidFill>
                <a:cs typeface="Calibri" pitchFamily="34" charset="0"/>
              </a:rPr>
              <a:t>mette in </a:t>
            </a:r>
            <a:r>
              <a:rPr lang="it-IT" sz="1000" dirty="0">
                <a:solidFill>
                  <a:schemeClr val="tx1"/>
                </a:solidFill>
                <a:cs typeface="Calibri" pitchFamily="34" charset="0"/>
              </a:rPr>
              <a:t>pausa l’</a:t>
            </a:r>
            <a:r>
              <a:rPr lang="it-IT" sz="1000" dirty="0" err="1">
                <a:solidFill>
                  <a:schemeClr val="tx1"/>
                </a:solidFill>
                <a:cs typeface="Calibri" pitchFamily="34" charset="0"/>
              </a:rPr>
              <a:t>adblocker</a:t>
            </a:r>
            <a:r>
              <a:rPr lang="it-IT" sz="1000" dirty="0">
                <a:solidFill>
                  <a:schemeClr val="tx1"/>
                </a:solidFill>
                <a:cs typeface="Calibri" pitchFamily="34" charset="0"/>
              </a:rPr>
              <a:t> per </a:t>
            </a:r>
            <a:r>
              <a:rPr lang="it-IT" sz="1000" dirty="0" smtClean="0">
                <a:solidFill>
                  <a:schemeClr val="tx1"/>
                </a:solidFill>
                <a:cs typeface="Calibri" pitchFamily="34" charset="0"/>
              </a:rPr>
              <a:t>accedere </a:t>
            </a:r>
            <a:r>
              <a:rPr lang="it-IT" sz="1000" dirty="0">
                <a:solidFill>
                  <a:schemeClr val="tx1"/>
                </a:solidFill>
                <a:cs typeface="Calibri" pitchFamily="34" charset="0"/>
              </a:rPr>
              <a:t>ad alcuni </a:t>
            </a:r>
            <a:r>
              <a:rPr lang="it-IT" sz="1000" dirty="0" smtClean="0">
                <a:solidFill>
                  <a:schemeClr val="tx1"/>
                </a:solidFill>
                <a:cs typeface="Calibri" pitchFamily="34" charset="0"/>
              </a:rPr>
              <a:t>siti</a:t>
            </a:r>
            <a:endParaRPr lang="it-IT" sz="10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06675" y="4017100"/>
            <a:ext cx="2880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000" dirty="0">
                <a:solidFill>
                  <a:schemeClr val="tx1"/>
                </a:solidFill>
                <a:cs typeface="Calibri" pitchFamily="34" charset="0"/>
              </a:rPr>
              <a:t>% </a:t>
            </a:r>
            <a:r>
              <a:rPr lang="it-IT" sz="1000" dirty="0" smtClean="0">
                <a:solidFill>
                  <a:schemeClr val="tx1"/>
                </a:solidFill>
                <a:cs typeface="Calibri" pitchFamily="34" charset="0"/>
              </a:rPr>
              <a:t>utenti che rinuncerebbe ad utilizzare l’</a:t>
            </a:r>
            <a:r>
              <a:rPr lang="it-IT" sz="1000" dirty="0" err="1" smtClean="0">
                <a:solidFill>
                  <a:schemeClr val="tx1"/>
                </a:solidFill>
                <a:cs typeface="Calibri" pitchFamily="34" charset="0"/>
              </a:rPr>
              <a:t>adblocker</a:t>
            </a:r>
            <a:r>
              <a:rPr lang="it-IT" sz="1000" dirty="0" smtClean="0">
                <a:solidFill>
                  <a:schemeClr val="tx1"/>
                </a:solidFill>
                <a:cs typeface="Calibri" pitchFamily="34" charset="0"/>
              </a:rPr>
              <a:t> su un determinato sito (</a:t>
            </a:r>
            <a:r>
              <a:rPr lang="it-IT" sz="1000" i="1" dirty="0" smtClean="0">
                <a:solidFill>
                  <a:schemeClr val="tx1"/>
                </a:solidFill>
                <a:cs typeface="Calibri" pitchFamily="34" charset="0"/>
              </a:rPr>
              <a:t>certamente</a:t>
            </a:r>
            <a:r>
              <a:rPr lang="it-IT" sz="1000" dirty="0" smtClean="0">
                <a:solidFill>
                  <a:schemeClr val="tx1"/>
                </a:solidFill>
                <a:cs typeface="Calibri" pitchFamily="34" charset="0"/>
              </a:rPr>
              <a:t> o </a:t>
            </a:r>
            <a:r>
              <a:rPr lang="it-IT" sz="1000" i="1" dirty="0" smtClean="0">
                <a:solidFill>
                  <a:schemeClr val="tx1"/>
                </a:solidFill>
                <a:cs typeface="Calibri" pitchFamily="34" charset="0"/>
              </a:rPr>
              <a:t>probabilmente</a:t>
            </a:r>
            <a:r>
              <a:rPr lang="it-IT" sz="1000" dirty="0" smtClean="0">
                <a:solidFill>
                  <a:schemeClr val="tx1"/>
                </a:solidFill>
                <a:cs typeface="Calibri" pitchFamily="34" charset="0"/>
              </a:rPr>
              <a:t>) nel caso in cui i formati pubblicitari più fastidiosi sparissero</a:t>
            </a:r>
            <a:endParaRPr lang="it-IT" sz="1000" dirty="0">
              <a:solidFill>
                <a:schemeClr val="tx1"/>
              </a:solidFill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66862" y="3957522"/>
            <a:ext cx="2880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406675" y="3957522"/>
            <a:ext cx="2880000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31517" y="3800253"/>
            <a:ext cx="1080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000" i="1" dirty="0" err="1" smtClean="0">
                <a:solidFill>
                  <a:schemeClr val="accent2"/>
                </a:solidFill>
              </a:rPr>
              <a:t>Wave</a:t>
            </a:r>
            <a:r>
              <a:rPr lang="it-IT" sz="1000" i="1" dirty="0" smtClean="0">
                <a:solidFill>
                  <a:schemeClr val="accent2"/>
                </a:solidFill>
              </a:rPr>
              <a:t> I 63,0%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58482" y="3800253"/>
            <a:ext cx="1080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000" i="1" dirty="0" err="1" smtClean="0">
                <a:solidFill>
                  <a:schemeClr val="accent2"/>
                </a:solidFill>
              </a:rPr>
              <a:t>Wave</a:t>
            </a:r>
            <a:r>
              <a:rPr lang="it-IT" sz="1000" i="1" dirty="0" smtClean="0">
                <a:solidFill>
                  <a:schemeClr val="accent2"/>
                </a:solidFill>
              </a:rPr>
              <a:t> I 50,8%</a:t>
            </a:r>
          </a:p>
        </p:txBody>
      </p:sp>
      <p:sp>
        <p:nvSpPr>
          <p:cNvPr id="15" name="Isosceles Triangle 6"/>
          <p:cNvSpPr/>
          <p:nvPr/>
        </p:nvSpPr>
        <p:spPr>
          <a:xfrm rot="16200000" flipV="1">
            <a:off x="3601692" y="-2506295"/>
            <a:ext cx="1878720" cy="8649525"/>
          </a:xfrm>
          <a:custGeom>
            <a:avLst/>
            <a:gdLst>
              <a:gd name="connsiteX0" fmla="*/ 0 w 4172374"/>
              <a:gd name="connsiteY0" fmla="*/ 3596874 h 3596874"/>
              <a:gd name="connsiteX1" fmla="*/ 2086187 w 4172374"/>
              <a:gd name="connsiteY1" fmla="*/ 0 h 3596874"/>
              <a:gd name="connsiteX2" fmla="*/ 4172374 w 4172374"/>
              <a:gd name="connsiteY2" fmla="*/ 3596874 h 3596874"/>
              <a:gd name="connsiteX3" fmla="*/ 0 w 4172374"/>
              <a:gd name="connsiteY3" fmla="*/ 3596874 h 3596874"/>
              <a:gd name="connsiteX0" fmla="*/ 0 w 4172374"/>
              <a:gd name="connsiteY0" fmla="*/ 3596874 h 3602038"/>
              <a:gd name="connsiteX1" fmla="*/ 2086187 w 4172374"/>
              <a:gd name="connsiteY1" fmla="*/ 0 h 3602038"/>
              <a:gd name="connsiteX2" fmla="*/ 4172374 w 4172374"/>
              <a:gd name="connsiteY2" fmla="*/ 3596874 h 3602038"/>
              <a:gd name="connsiteX3" fmla="*/ 2085975 w 4172374"/>
              <a:gd name="connsiteY3" fmla="*/ 3602038 h 3602038"/>
              <a:gd name="connsiteX4" fmla="*/ 0 w 4172374"/>
              <a:gd name="connsiteY4" fmla="*/ 3596874 h 3602038"/>
              <a:gd name="connsiteX0" fmla="*/ 0 w 2086399"/>
              <a:gd name="connsiteY0" fmla="*/ 3602038 h 3602038"/>
              <a:gd name="connsiteX1" fmla="*/ 212 w 2086399"/>
              <a:gd name="connsiteY1" fmla="*/ 0 h 3602038"/>
              <a:gd name="connsiteX2" fmla="*/ 2086399 w 2086399"/>
              <a:gd name="connsiteY2" fmla="*/ 3596874 h 3602038"/>
              <a:gd name="connsiteX3" fmla="*/ 0 w 2086399"/>
              <a:gd name="connsiteY3" fmla="*/ 3602038 h 3602038"/>
              <a:gd name="connsiteX0" fmla="*/ 0 w 2086397"/>
              <a:gd name="connsiteY0" fmla="*/ 3602038 h 3604816"/>
              <a:gd name="connsiteX1" fmla="*/ 212 w 2086397"/>
              <a:gd name="connsiteY1" fmla="*/ 0 h 3604816"/>
              <a:gd name="connsiteX2" fmla="*/ 2086398 w 2086397"/>
              <a:gd name="connsiteY2" fmla="*/ 3604816 h 3604816"/>
              <a:gd name="connsiteX3" fmla="*/ 0 w 2086397"/>
              <a:gd name="connsiteY3" fmla="*/ 3602038 h 3604816"/>
              <a:gd name="connsiteX0" fmla="*/ 0 w 2086399"/>
              <a:gd name="connsiteY0" fmla="*/ 3602038 h 3602038"/>
              <a:gd name="connsiteX1" fmla="*/ 212 w 2086399"/>
              <a:gd name="connsiteY1" fmla="*/ 0 h 3602038"/>
              <a:gd name="connsiteX2" fmla="*/ 2086398 w 2086399"/>
              <a:gd name="connsiteY2" fmla="*/ 3596874 h 3602038"/>
              <a:gd name="connsiteX3" fmla="*/ 0 w 2086399"/>
              <a:gd name="connsiteY3" fmla="*/ 3602038 h 3602038"/>
              <a:gd name="connsiteX0" fmla="*/ 0 w 2093616"/>
              <a:gd name="connsiteY0" fmla="*/ 3602038 h 3602038"/>
              <a:gd name="connsiteX1" fmla="*/ 212 w 2093616"/>
              <a:gd name="connsiteY1" fmla="*/ 0 h 3602038"/>
              <a:gd name="connsiteX2" fmla="*/ 2093616 w 2093616"/>
              <a:gd name="connsiteY2" fmla="*/ 3598859 h 3602038"/>
              <a:gd name="connsiteX3" fmla="*/ 0 w 2093616"/>
              <a:gd name="connsiteY3" fmla="*/ 3602038 h 3602038"/>
              <a:gd name="connsiteX0" fmla="*/ 0 w 2086396"/>
              <a:gd name="connsiteY0" fmla="*/ 3602038 h 3604815"/>
              <a:gd name="connsiteX1" fmla="*/ 212 w 2086396"/>
              <a:gd name="connsiteY1" fmla="*/ 0 h 3604815"/>
              <a:gd name="connsiteX2" fmla="*/ 2086396 w 2086396"/>
              <a:gd name="connsiteY2" fmla="*/ 3604815 h 3604815"/>
              <a:gd name="connsiteX3" fmla="*/ 0 w 2086396"/>
              <a:gd name="connsiteY3" fmla="*/ 3602038 h 3604815"/>
              <a:gd name="connsiteX0" fmla="*/ 0 w 2086396"/>
              <a:gd name="connsiteY0" fmla="*/ 3602038 h 3604815"/>
              <a:gd name="connsiteX1" fmla="*/ 212 w 2086396"/>
              <a:gd name="connsiteY1" fmla="*/ 0 h 3604815"/>
              <a:gd name="connsiteX2" fmla="*/ 2086396 w 2086396"/>
              <a:gd name="connsiteY2" fmla="*/ 3604815 h 3604815"/>
              <a:gd name="connsiteX3" fmla="*/ 0 w 2086396"/>
              <a:gd name="connsiteY3" fmla="*/ 3602038 h 3604815"/>
              <a:gd name="connsiteX0" fmla="*/ 0 w 2086396"/>
              <a:gd name="connsiteY0" fmla="*/ 3606009 h 3606009"/>
              <a:gd name="connsiteX1" fmla="*/ 212 w 2086396"/>
              <a:gd name="connsiteY1" fmla="*/ 0 h 3606009"/>
              <a:gd name="connsiteX2" fmla="*/ 2086396 w 2086396"/>
              <a:gd name="connsiteY2" fmla="*/ 3604815 h 3606009"/>
              <a:gd name="connsiteX3" fmla="*/ 0 w 2086396"/>
              <a:gd name="connsiteY3" fmla="*/ 3606009 h 360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396" h="3606009">
                <a:moveTo>
                  <a:pt x="0" y="3606009"/>
                </a:moveTo>
                <a:cubicBezTo>
                  <a:pt x="71" y="2405330"/>
                  <a:pt x="141" y="1200679"/>
                  <a:pt x="212" y="0"/>
                </a:cubicBezTo>
                <a:lnTo>
                  <a:pt x="2086396" y="3604815"/>
                </a:lnTo>
                <a:lnTo>
                  <a:pt x="0" y="3606009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16" name="Picture 2" descr="http://core0.staticworld.net/images/article/2015/06/ad-blocking-safari-ios-100591782-small.id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32" y="2026011"/>
            <a:ext cx="396648" cy="3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"/>
          <p:cNvSpPr/>
          <p:nvPr/>
        </p:nvSpPr>
        <p:spPr>
          <a:xfrm>
            <a:off x="3885579" y="2032683"/>
            <a:ext cx="2160000" cy="68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b="1" i="1" dirty="0" smtClean="0">
                <a:solidFill>
                  <a:srgbClr val="7E0000"/>
                </a:solidFill>
              </a:rPr>
              <a:t>Penetrazione</a:t>
            </a:r>
            <a:r>
              <a:rPr lang="it-IT" sz="1000" b="1" i="1" dirty="0" smtClean="0">
                <a:solidFill>
                  <a:srgbClr val="7E0000"/>
                </a:solidFill>
              </a:rPr>
              <a:t> </a:t>
            </a:r>
            <a:r>
              <a:rPr lang="it-IT" sz="1000" b="1" i="1" dirty="0" err="1" smtClean="0">
                <a:solidFill>
                  <a:srgbClr val="7E0000"/>
                </a:solidFill>
              </a:rPr>
              <a:t>AdBlocking</a:t>
            </a:r>
            <a:endParaRPr lang="it-IT" sz="1000" b="1" i="1" dirty="0" smtClean="0">
              <a:solidFill>
                <a:srgbClr val="7E0000"/>
              </a:solidFill>
            </a:endParaRPr>
          </a:p>
          <a:p>
            <a:r>
              <a:rPr lang="it-IT" sz="900" i="1" dirty="0">
                <a:solidFill>
                  <a:srgbClr val="7E0000"/>
                </a:solidFill>
              </a:rPr>
              <a:t>Utenti che hanno dichiarato di aver installato un ad-</a:t>
            </a:r>
            <a:r>
              <a:rPr lang="it-IT" sz="900" i="1" dirty="0" err="1">
                <a:solidFill>
                  <a:srgbClr val="7E0000"/>
                </a:solidFill>
              </a:rPr>
              <a:t>blocker</a:t>
            </a:r>
            <a:r>
              <a:rPr lang="it-IT" sz="900" i="1" dirty="0">
                <a:solidFill>
                  <a:srgbClr val="7E0000"/>
                </a:solidFill>
              </a:rPr>
              <a:t> su almeno un </a:t>
            </a:r>
            <a:r>
              <a:rPr lang="it-IT" sz="900" i="1" dirty="0" err="1">
                <a:solidFill>
                  <a:srgbClr val="7E0000"/>
                </a:solidFill>
              </a:rPr>
              <a:t>device</a:t>
            </a:r>
            <a:endParaRPr lang="it-IT" sz="900" i="1" dirty="0">
              <a:solidFill>
                <a:srgbClr val="7E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746543" y="2029815"/>
            <a:ext cx="2160000" cy="68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i="1" dirty="0" smtClean="0">
                <a:solidFill>
                  <a:srgbClr val="747100"/>
                </a:solidFill>
              </a:rPr>
              <a:t>Incidenza </a:t>
            </a:r>
            <a:r>
              <a:rPr lang="it-IT" sz="1050" b="1" i="1" dirty="0" err="1" smtClean="0">
                <a:solidFill>
                  <a:srgbClr val="747100"/>
                </a:solidFill>
              </a:rPr>
              <a:t>prospect</a:t>
            </a:r>
            <a:endParaRPr lang="it-IT" sz="1000" i="1" dirty="0">
              <a:solidFill>
                <a:srgbClr val="747100"/>
              </a:solidFill>
            </a:endParaRPr>
          </a:p>
          <a:p>
            <a:r>
              <a:rPr lang="it-IT" sz="900" i="1" dirty="0" smtClean="0">
                <a:solidFill>
                  <a:srgbClr val="747100"/>
                </a:solidFill>
              </a:rPr>
              <a:t>Utenti che dichiarano </a:t>
            </a:r>
            <a:r>
              <a:rPr lang="it-IT" sz="900" i="1" dirty="0">
                <a:solidFill>
                  <a:srgbClr val="747100"/>
                </a:solidFill>
              </a:rPr>
              <a:t>che potrebbero installare un ad-</a:t>
            </a:r>
            <a:r>
              <a:rPr lang="it-IT" sz="900" i="1" dirty="0" err="1">
                <a:solidFill>
                  <a:srgbClr val="747100"/>
                </a:solidFill>
              </a:rPr>
              <a:t>blocker</a:t>
            </a:r>
            <a:r>
              <a:rPr lang="it-IT" sz="900" i="1" dirty="0">
                <a:solidFill>
                  <a:srgbClr val="747100"/>
                </a:solidFill>
              </a:rPr>
              <a:t> nel prossimo futuro su </a:t>
            </a:r>
            <a:r>
              <a:rPr lang="it-IT" sz="900" i="1" dirty="0" smtClean="0">
                <a:solidFill>
                  <a:srgbClr val="747100"/>
                </a:solidFill>
              </a:rPr>
              <a:t>qualsiasi </a:t>
            </a:r>
            <a:r>
              <a:rPr lang="it-IT" sz="900" i="1" dirty="0" err="1">
                <a:solidFill>
                  <a:srgbClr val="747100"/>
                </a:solidFill>
              </a:rPr>
              <a:t>device</a:t>
            </a:r>
            <a:endParaRPr lang="it-IT" sz="900" i="1" dirty="0">
              <a:solidFill>
                <a:srgbClr val="747100"/>
              </a:solidFill>
            </a:endParaRPr>
          </a:p>
        </p:txBody>
      </p:sp>
      <p:pic>
        <p:nvPicPr>
          <p:cNvPr id="19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1818" y="2029815"/>
            <a:ext cx="272889" cy="360000"/>
          </a:xfrm>
          <a:prstGeom prst="rect">
            <a:avLst/>
          </a:prstGeom>
        </p:spPr>
      </p:pic>
      <p:sp>
        <p:nvSpPr>
          <p:cNvPr id="20" name="Rettangolo 24"/>
          <p:cNvSpPr/>
          <p:nvPr/>
        </p:nvSpPr>
        <p:spPr>
          <a:xfrm>
            <a:off x="958496" y="2029815"/>
            <a:ext cx="2160000" cy="68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b="1" i="1" dirty="0" smtClean="0"/>
              <a:t>Conoscenza</a:t>
            </a:r>
            <a:r>
              <a:rPr lang="it-IT" sz="1000" i="1" dirty="0" smtClean="0"/>
              <a:t> </a:t>
            </a:r>
            <a:r>
              <a:rPr lang="it-IT" sz="1000" b="1" i="1" dirty="0" smtClean="0"/>
              <a:t>attinente</a:t>
            </a:r>
            <a:endParaRPr lang="it-IT" sz="1000" i="1" dirty="0"/>
          </a:p>
          <a:p>
            <a:r>
              <a:rPr lang="it-IT" sz="900" i="1" dirty="0" smtClean="0"/>
              <a:t>Utenti che conoscono l’</a:t>
            </a:r>
            <a:r>
              <a:rPr lang="it-IT" sz="900" i="1" dirty="0" err="1" smtClean="0"/>
              <a:t>AdBlock</a:t>
            </a:r>
            <a:r>
              <a:rPr lang="it-IT" sz="900" i="1" dirty="0"/>
              <a:t>, a seguito della verifica </a:t>
            </a:r>
            <a:r>
              <a:rPr lang="it-IT" sz="900" i="1" dirty="0" smtClean="0"/>
              <a:t>della comprensione </a:t>
            </a:r>
            <a:r>
              <a:rPr lang="it-IT" sz="900" i="1" dirty="0"/>
              <a:t>del termine presentato</a:t>
            </a:r>
          </a:p>
          <a:p>
            <a:endParaRPr lang="it-IT" sz="1000" i="1" dirty="0"/>
          </a:p>
        </p:txBody>
      </p:sp>
      <p:grpSp>
        <p:nvGrpSpPr>
          <p:cNvPr id="21" name="Group 21"/>
          <p:cNvGrpSpPr/>
          <p:nvPr/>
        </p:nvGrpSpPr>
        <p:grpSpPr>
          <a:xfrm>
            <a:off x="546694" y="2026075"/>
            <a:ext cx="396000" cy="396000"/>
            <a:chOff x="581844" y="1101023"/>
            <a:chExt cx="1905000" cy="1905000"/>
          </a:xfrm>
        </p:grpSpPr>
        <p:pic>
          <p:nvPicPr>
            <p:cNvPr id="22" name="Picture 2" descr="https://d30y9cdsu7xlg0.cloudfront.net/png/130919-2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1844" y="1101023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d30y9cdsu7xlg0.cloudfront.net/png/50757-20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7943" y="1341321"/>
              <a:ext cx="818129" cy="818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958496" y="1252879"/>
            <a:ext cx="1620000" cy="64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4000" dirty="0" smtClean="0"/>
              <a:t>42,5%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85579" y="1252879"/>
            <a:ext cx="1620000" cy="64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4000" dirty="0" smtClean="0">
                <a:solidFill>
                  <a:srgbClr val="7E0000"/>
                </a:solidFill>
              </a:rPr>
              <a:t>22,2%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46543" y="1252879"/>
            <a:ext cx="1620000" cy="64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4000" dirty="0" smtClean="0">
                <a:solidFill>
                  <a:srgbClr val="747100"/>
                </a:solidFill>
              </a:rPr>
              <a:t>11,2%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8329" y="1837155"/>
            <a:ext cx="768096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800" i="1" dirty="0" smtClean="0"/>
              <a:t>(</a:t>
            </a:r>
            <a:r>
              <a:rPr lang="it-IT" sz="800" i="1" dirty="0" err="1" smtClean="0"/>
              <a:t>Wave</a:t>
            </a:r>
            <a:r>
              <a:rPr lang="it-IT" sz="800" i="1" dirty="0" smtClean="0"/>
              <a:t> I 40,9%)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5872" y="1837155"/>
            <a:ext cx="768096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800" i="1" dirty="0" smtClean="0">
                <a:solidFill>
                  <a:srgbClr val="7E0000"/>
                </a:solidFill>
              </a:rPr>
              <a:t>(</a:t>
            </a:r>
            <a:r>
              <a:rPr lang="it-IT" sz="800" i="1" dirty="0" err="1" smtClean="0">
                <a:solidFill>
                  <a:srgbClr val="7E0000"/>
                </a:solidFill>
              </a:rPr>
              <a:t>Wave</a:t>
            </a:r>
            <a:r>
              <a:rPr lang="it-IT" sz="800" i="1" dirty="0" smtClean="0">
                <a:solidFill>
                  <a:srgbClr val="7E0000"/>
                </a:solidFill>
              </a:rPr>
              <a:t> I 21,9%)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17577" y="1837155"/>
            <a:ext cx="768096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800" i="1" dirty="0" smtClean="0">
                <a:solidFill>
                  <a:srgbClr val="747100"/>
                </a:solidFill>
              </a:rPr>
              <a:t>(</a:t>
            </a:r>
            <a:r>
              <a:rPr lang="it-IT" sz="800" i="1" dirty="0" err="1" smtClean="0">
                <a:solidFill>
                  <a:srgbClr val="747100"/>
                </a:solidFill>
              </a:rPr>
              <a:t>Wave</a:t>
            </a:r>
            <a:r>
              <a:rPr lang="it-IT" sz="800" i="1" dirty="0" smtClean="0">
                <a:solidFill>
                  <a:srgbClr val="747100"/>
                </a:solidFill>
              </a:rPr>
              <a:t> I 11,9%)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16289" y="2765143"/>
            <a:ext cx="86400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294596" y="2852802"/>
            <a:ext cx="8496000" cy="3754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0" cap="none" dirty="0" smtClean="0"/>
              <a:t>L’utilizzo tattico degli utenti </a:t>
            </a:r>
            <a:r>
              <a:rPr lang="it-IT" sz="1400" b="0" cap="none" dirty="0" err="1" smtClean="0"/>
              <a:t>adblocker</a:t>
            </a:r>
            <a:r>
              <a:rPr lang="it-IT" sz="1400" b="0" cap="none" dirty="0" smtClean="0"/>
              <a:t> e l’apertura ad una pubblicità meno fastidiosa</a:t>
            </a:r>
            <a:endParaRPr lang="it-IT" sz="1400" b="0" cap="none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94596" y="576557"/>
            <a:ext cx="8496000" cy="3754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0" cap="none" dirty="0"/>
              <a:t>Non si rilevano variazioni significative rispetto alla prima </a:t>
            </a:r>
            <a:r>
              <a:rPr lang="it-IT" sz="1400" b="0" cap="none" dirty="0" err="1"/>
              <a:t>wave</a:t>
            </a:r>
            <a:endParaRPr lang="it-IT" sz="1400" b="0" cap="none" dirty="0"/>
          </a:p>
        </p:txBody>
      </p:sp>
    </p:spTree>
    <p:extLst>
      <p:ext uri="{BB962C8B-B14F-4D97-AF65-F5344CB8AC3E}">
        <p14:creationId xmlns:p14="http://schemas.microsoft.com/office/powerpoint/2010/main" val="13823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B888B-BD74-4ACA-ADB1-AA39F6ABFC0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AutoShape 2" descr="Risultati immagini per adblock a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A2657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2120" y="9505"/>
            <a:ext cx="8316000" cy="7620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42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b="0" cap="none" dirty="0" smtClean="0"/>
              <a:t>IL PROFILO DEGLI UTENTI:</a:t>
            </a:r>
          </a:p>
          <a:p>
            <a:pPr algn="ctr"/>
            <a:r>
              <a:rPr lang="it-IT" sz="2000" b="0" cap="none" dirty="0" smtClean="0"/>
              <a:t>UOMINI, GIOVANI, CON ELEVATO LIVELLO D’ISTRUZIONE</a:t>
            </a:r>
            <a:endParaRPr lang="it-IT" sz="2000" b="0" cap="none" dirty="0"/>
          </a:p>
        </p:txBody>
      </p:sp>
      <p:sp>
        <p:nvSpPr>
          <p:cNvPr id="34" name="Rettangolo 33"/>
          <p:cNvSpPr/>
          <p:nvPr/>
        </p:nvSpPr>
        <p:spPr>
          <a:xfrm>
            <a:off x="3275213" y="4754975"/>
            <a:ext cx="5561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dirty="0" smtClean="0">
                <a:solidFill>
                  <a:srgbClr val="0A2657"/>
                </a:solidFill>
                <a:cs typeface="Calibri" pitchFamily="34" charset="0"/>
              </a:rPr>
              <a:t>Base: </a:t>
            </a:r>
            <a:r>
              <a:rPr lang="it-IT" sz="800" dirty="0">
                <a:solidFill>
                  <a:srgbClr val="0A2657"/>
                </a:solidFill>
                <a:cs typeface="Calibri" pitchFamily="34" charset="0"/>
              </a:rPr>
              <a:t>utenti che hanno dichiarato di aver installato un </a:t>
            </a:r>
            <a:r>
              <a:rPr lang="it-IT" sz="800" dirty="0" smtClean="0">
                <a:solidFill>
                  <a:srgbClr val="0A2657"/>
                </a:solidFill>
                <a:cs typeface="Calibri" pitchFamily="34" charset="0"/>
              </a:rPr>
              <a:t>ad </a:t>
            </a:r>
            <a:r>
              <a:rPr lang="it-IT" sz="800" dirty="0" err="1">
                <a:solidFill>
                  <a:srgbClr val="0A2657"/>
                </a:solidFill>
                <a:cs typeface="Calibri" pitchFamily="34" charset="0"/>
              </a:rPr>
              <a:t>blocker</a:t>
            </a:r>
            <a:r>
              <a:rPr lang="it-IT" sz="800" dirty="0">
                <a:solidFill>
                  <a:srgbClr val="0A2657"/>
                </a:solidFill>
                <a:cs typeface="Calibri" pitchFamily="34" charset="0"/>
              </a:rPr>
              <a:t> su almeno un </a:t>
            </a:r>
            <a:r>
              <a:rPr lang="it-IT" sz="800" dirty="0" err="1">
                <a:solidFill>
                  <a:srgbClr val="0A2657"/>
                </a:solidFill>
                <a:cs typeface="Calibri" pitchFamily="34" charset="0"/>
              </a:rPr>
              <a:t>device</a:t>
            </a:r>
            <a:endParaRPr lang="it-IT" sz="800" dirty="0">
              <a:solidFill>
                <a:srgbClr val="0A2657"/>
              </a:solidFill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59827" y="2273529"/>
            <a:ext cx="3698728" cy="401635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9827" y="1613966"/>
            <a:ext cx="3698728" cy="208265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59827" y="3790119"/>
            <a:ext cx="3698728" cy="198000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graphicFrame>
        <p:nvGraphicFramePr>
          <p:cNvPr id="26" name="Grafico 16"/>
          <p:cNvGraphicFramePr/>
          <p:nvPr>
            <p:extLst>
              <p:ext uri="{D42A27DB-BD31-4B8C-83A1-F6EECF244321}">
                <p14:modId xmlns:p14="http://schemas.microsoft.com/office/powerpoint/2010/main" val="1764289525"/>
              </p:ext>
            </p:extLst>
          </p:nvPr>
        </p:nvGraphicFramePr>
        <p:xfrm>
          <a:off x="2554703" y="1540441"/>
          <a:ext cx="252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Grafico 16"/>
          <p:cNvGraphicFramePr/>
          <p:nvPr>
            <p:extLst>
              <p:ext uri="{D42A27DB-BD31-4B8C-83A1-F6EECF244321}">
                <p14:modId xmlns:p14="http://schemas.microsoft.com/office/powerpoint/2010/main" val="3779425820"/>
              </p:ext>
            </p:extLst>
          </p:nvPr>
        </p:nvGraphicFramePr>
        <p:xfrm>
          <a:off x="4746555" y="1540441"/>
          <a:ext cx="1512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ttangolo 15"/>
          <p:cNvSpPr/>
          <p:nvPr/>
        </p:nvSpPr>
        <p:spPr>
          <a:xfrm>
            <a:off x="3484814" y="1399594"/>
            <a:ext cx="793294" cy="207613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it-IT" sz="900" b="1" dirty="0" smtClean="0">
                <a:solidFill>
                  <a:srgbClr val="0A2657"/>
                </a:solidFill>
              </a:rPr>
              <a:t>% </a:t>
            </a:r>
            <a:r>
              <a:rPr lang="it-IT" sz="900" b="1" dirty="0" err="1" smtClean="0">
                <a:solidFill>
                  <a:srgbClr val="0A2657"/>
                </a:solidFill>
              </a:rPr>
              <a:t>Comp</a:t>
            </a:r>
            <a:r>
              <a:rPr lang="it-IT" sz="900" b="1" dirty="0" smtClean="0">
                <a:solidFill>
                  <a:srgbClr val="0A2657"/>
                </a:solidFill>
              </a:rPr>
              <a:t>.</a:t>
            </a:r>
            <a:endParaRPr lang="it-IT" sz="900" b="1" dirty="0">
              <a:solidFill>
                <a:srgbClr val="0A2657"/>
              </a:solidFill>
            </a:endParaRPr>
          </a:p>
        </p:txBody>
      </p:sp>
      <p:sp>
        <p:nvSpPr>
          <p:cNvPr id="31" name="Rettangolo 15"/>
          <p:cNvSpPr/>
          <p:nvPr/>
        </p:nvSpPr>
        <p:spPr>
          <a:xfrm>
            <a:off x="5344679" y="1399594"/>
            <a:ext cx="364411" cy="207613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it-IT" sz="900" b="1" dirty="0" err="1" smtClean="0">
                <a:solidFill>
                  <a:srgbClr val="0A2657"/>
                </a:solidFill>
              </a:rPr>
              <a:t>Idx</a:t>
            </a:r>
            <a:endParaRPr lang="it-IT" sz="900" b="1" dirty="0">
              <a:solidFill>
                <a:srgbClr val="0A2657"/>
              </a:solidFill>
            </a:endParaRPr>
          </a:p>
        </p:txBody>
      </p:sp>
      <p:sp>
        <p:nvSpPr>
          <p:cNvPr id="32" name="Rettangolo 15"/>
          <p:cNvSpPr/>
          <p:nvPr/>
        </p:nvSpPr>
        <p:spPr>
          <a:xfrm>
            <a:off x="3064399" y="875299"/>
            <a:ext cx="3210012" cy="288000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400" b="1" dirty="0" smtClean="0">
                <a:solidFill>
                  <a:prstClr val="white"/>
                </a:solidFill>
              </a:rPr>
              <a:t>Utenti Ad-</a:t>
            </a:r>
            <a:r>
              <a:rPr lang="it-IT" sz="1400" b="1" dirty="0" err="1" smtClean="0">
                <a:solidFill>
                  <a:prstClr val="white"/>
                </a:solidFill>
              </a:rPr>
              <a:t>Block</a:t>
            </a:r>
            <a:endParaRPr lang="it-IT" sz="1400" b="1" dirty="0">
              <a:solidFill>
                <a:prstClr val="white"/>
              </a:solidFill>
            </a:endParaRPr>
          </a:p>
        </p:txBody>
      </p:sp>
      <p:pic>
        <p:nvPicPr>
          <p:cNvPr id="33" name="Picture 2" descr="http://core0.staticworld.net/images/article/2015/06/ad-blocking-safari-ios-100591782-small.id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08" y="821877"/>
            <a:ext cx="396648" cy="3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450"/>
              </a:spcAft>
            </a:pPr>
            <a:r>
              <a:rPr lang="it-IT" sz="2800" dirty="0" smtClean="0">
                <a:solidFill>
                  <a:schemeClr val="accent1"/>
                </a:solidFill>
                <a:latin typeface="HelveticaNeueLT W1G 95 Blk" panose="020B0904020202020204" pitchFamily="34" charset="0"/>
              </a:rPr>
              <a:t>FOCUS SU UTENTI E-COMMERCE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6"/>
          <p:cNvSpPr/>
          <p:nvPr/>
        </p:nvSpPr>
        <p:spPr>
          <a:xfrm rot="16200000" flipV="1">
            <a:off x="3213817" y="-1240593"/>
            <a:ext cx="2664000" cy="8640000"/>
          </a:xfrm>
          <a:custGeom>
            <a:avLst/>
            <a:gdLst>
              <a:gd name="connsiteX0" fmla="*/ 0 w 4172374"/>
              <a:gd name="connsiteY0" fmla="*/ 3596874 h 3596874"/>
              <a:gd name="connsiteX1" fmla="*/ 2086187 w 4172374"/>
              <a:gd name="connsiteY1" fmla="*/ 0 h 3596874"/>
              <a:gd name="connsiteX2" fmla="*/ 4172374 w 4172374"/>
              <a:gd name="connsiteY2" fmla="*/ 3596874 h 3596874"/>
              <a:gd name="connsiteX3" fmla="*/ 0 w 4172374"/>
              <a:gd name="connsiteY3" fmla="*/ 3596874 h 3596874"/>
              <a:gd name="connsiteX0" fmla="*/ 0 w 4172374"/>
              <a:gd name="connsiteY0" fmla="*/ 3596874 h 3602038"/>
              <a:gd name="connsiteX1" fmla="*/ 2086187 w 4172374"/>
              <a:gd name="connsiteY1" fmla="*/ 0 h 3602038"/>
              <a:gd name="connsiteX2" fmla="*/ 4172374 w 4172374"/>
              <a:gd name="connsiteY2" fmla="*/ 3596874 h 3602038"/>
              <a:gd name="connsiteX3" fmla="*/ 2085975 w 4172374"/>
              <a:gd name="connsiteY3" fmla="*/ 3602038 h 3602038"/>
              <a:gd name="connsiteX4" fmla="*/ 0 w 4172374"/>
              <a:gd name="connsiteY4" fmla="*/ 3596874 h 3602038"/>
              <a:gd name="connsiteX0" fmla="*/ 0 w 2086399"/>
              <a:gd name="connsiteY0" fmla="*/ 3602038 h 3602038"/>
              <a:gd name="connsiteX1" fmla="*/ 212 w 2086399"/>
              <a:gd name="connsiteY1" fmla="*/ 0 h 3602038"/>
              <a:gd name="connsiteX2" fmla="*/ 2086399 w 2086399"/>
              <a:gd name="connsiteY2" fmla="*/ 3596874 h 3602038"/>
              <a:gd name="connsiteX3" fmla="*/ 0 w 2086399"/>
              <a:gd name="connsiteY3" fmla="*/ 3602038 h 36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399" h="3602038">
                <a:moveTo>
                  <a:pt x="0" y="3602038"/>
                </a:moveTo>
                <a:cubicBezTo>
                  <a:pt x="71" y="2401359"/>
                  <a:pt x="141" y="1200679"/>
                  <a:pt x="212" y="0"/>
                </a:cubicBezTo>
                <a:lnTo>
                  <a:pt x="2086399" y="3596874"/>
                </a:lnTo>
                <a:lnTo>
                  <a:pt x="0" y="3602038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B888B-BD74-4ACA-ADB1-AA39F6ABFC0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105" y="75600"/>
            <a:ext cx="8701879" cy="762020"/>
          </a:xfrm>
        </p:spPr>
        <p:txBody>
          <a:bodyPr anchor="ctr"/>
          <a:lstStyle/>
          <a:p>
            <a:pPr algn="ctr"/>
            <a:r>
              <a:rPr lang="it-IT" sz="2000" b="0" cap="none" dirty="0" smtClean="0"/>
              <a:t>SI CONFERMA CHE SI TRATTA DI UN </a:t>
            </a:r>
            <a:r>
              <a:rPr lang="it-IT" sz="2000" b="0" cap="none" dirty="0"/>
              <a:t>FENOMENO CHE IMPATTA SOPRATTUTTO SULL’UTENZA ONLINE PIÙ EVOLUTA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429344" y="4722961"/>
            <a:ext cx="18998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sz="800" dirty="0" smtClean="0"/>
              <a:t>Base: popolazione italiana online 15+</a:t>
            </a:r>
          </a:p>
        </p:txBody>
      </p:sp>
      <p:graphicFrame>
        <p:nvGraphicFramePr>
          <p:cNvPr id="13" name="Chart 7"/>
          <p:cNvGraphicFramePr/>
          <p:nvPr>
            <p:extLst>
              <p:ext uri="{D42A27DB-BD31-4B8C-83A1-F6EECF244321}">
                <p14:modId xmlns:p14="http://schemas.microsoft.com/office/powerpoint/2010/main" val="3328343966"/>
              </p:ext>
            </p:extLst>
          </p:nvPr>
        </p:nvGraphicFramePr>
        <p:xfrm>
          <a:off x="3135268" y="1692137"/>
          <a:ext cx="2880000" cy="298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Picture 2" descr="http://core0.staticworld.net/images/article/2015/06/ad-blocking-safari-ios-100591782-small.id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32" y="1302111"/>
            <a:ext cx="396648" cy="3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885579" y="1308783"/>
            <a:ext cx="1514426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b="1" i="1" dirty="0" smtClean="0">
                <a:solidFill>
                  <a:srgbClr val="7E0000"/>
                </a:solidFill>
              </a:rPr>
              <a:t>Penetrazione</a:t>
            </a:r>
            <a:r>
              <a:rPr lang="it-IT" sz="1000" i="1" dirty="0" smtClean="0">
                <a:solidFill>
                  <a:srgbClr val="7E0000"/>
                </a:solidFill>
              </a:rPr>
              <a:t> user AdBlock nel segmento</a:t>
            </a:r>
            <a:endParaRPr lang="it-IT" sz="1000" i="1" dirty="0">
              <a:solidFill>
                <a:srgbClr val="7E0000"/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296540" y="967443"/>
            <a:ext cx="27638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0A2657"/>
                </a:solidFill>
                <a:cs typeface="Calibri" pitchFamily="34" charset="0"/>
              </a:rPr>
              <a:t>% penetrazione sugli acquirenti online</a:t>
            </a:r>
            <a:endParaRPr lang="it-IT" sz="1200" i="1" dirty="0" smtClean="0">
              <a:solidFill>
                <a:srgbClr val="0A2657"/>
              </a:solidFill>
              <a:cs typeface="Calibri" pitchFamily="34" charset="0"/>
            </a:endParaRPr>
          </a:p>
        </p:txBody>
      </p:sp>
      <p:graphicFrame>
        <p:nvGraphicFramePr>
          <p:cNvPr id="14" name="Chart 7"/>
          <p:cNvGraphicFramePr/>
          <p:nvPr>
            <p:extLst>
              <p:ext uri="{D42A27DB-BD31-4B8C-83A1-F6EECF244321}">
                <p14:modId xmlns:p14="http://schemas.microsoft.com/office/powerpoint/2010/main" val="3315151259"/>
              </p:ext>
            </p:extLst>
          </p:nvPr>
        </p:nvGraphicFramePr>
        <p:xfrm>
          <a:off x="5996232" y="1689269"/>
          <a:ext cx="2880000" cy="298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ttangolo 17"/>
          <p:cNvSpPr/>
          <p:nvPr/>
        </p:nvSpPr>
        <p:spPr>
          <a:xfrm>
            <a:off x="6746543" y="1305915"/>
            <a:ext cx="1514426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rgbClr val="747100"/>
                </a:solidFill>
              </a:rPr>
              <a:t>Incidenza </a:t>
            </a:r>
            <a:r>
              <a:rPr lang="it-IT" sz="1050" b="1" i="1" dirty="0" smtClean="0">
                <a:solidFill>
                  <a:srgbClr val="747100"/>
                </a:solidFill>
              </a:rPr>
              <a:t>prospect</a:t>
            </a:r>
            <a:r>
              <a:rPr lang="it-IT" sz="1000" i="1" dirty="0" smtClean="0">
                <a:solidFill>
                  <a:srgbClr val="747100"/>
                </a:solidFill>
              </a:rPr>
              <a:t> AdBlock nel segmento</a:t>
            </a:r>
            <a:endParaRPr lang="it-IT" sz="1000" i="1" dirty="0">
              <a:solidFill>
                <a:srgbClr val="747100"/>
              </a:solidFill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818" y="1305915"/>
            <a:ext cx="272889" cy="360000"/>
          </a:xfrm>
          <a:prstGeom prst="rect">
            <a:avLst/>
          </a:prstGeom>
        </p:spPr>
      </p:pic>
      <p:graphicFrame>
        <p:nvGraphicFramePr>
          <p:cNvPr id="23" name="Chart 7"/>
          <p:cNvGraphicFramePr/>
          <p:nvPr>
            <p:extLst>
              <p:ext uri="{D42A27DB-BD31-4B8C-83A1-F6EECF244321}">
                <p14:modId xmlns:p14="http://schemas.microsoft.com/office/powerpoint/2010/main" val="2070748060"/>
              </p:ext>
            </p:extLst>
          </p:nvPr>
        </p:nvGraphicFramePr>
        <p:xfrm>
          <a:off x="208186" y="1689269"/>
          <a:ext cx="2880000" cy="298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Rettangolo 24"/>
          <p:cNvSpPr/>
          <p:nvPr/>
        </p:nvSpPr>
        <p:spPr>
          <a:xfrm>
            <a:off x="958496" y="1305915"/>
            <a:ext cx="1620801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b="1" i="1" dirty="0" smtClean="0"/>
              <a:t>Conoscenza</a:t>
            </a:r>
            <a:r>
              <a:rPr lang="it-IT" sz="1000" i="1" dirty="0" smtClean="0"/>
              <a:t> attinente di AdBlock nel segmento</a:t>
            </a:r>
            <a:endParaRPr lang="it-IT" sz="1000" i="1" dirty="0"/>
          </a:p>
        </p:txBody>
      </p:sp>
      <p:grpSp>
        <p:nvGrpSpPr>
          <p:cNvPr id="26" name="Group 21"/>
          <p:cNvGrpSpPr/>
          <p:nvPr/>
        </p:nvGrpSpPr>
        <p:grpSpPr>
          <a:xfrm>
            <a:off x="546694" y="1302175"/>
            <a:ext cx="396000" cy="396000"/>
            <a:chOff x="581844" y="1101023"/>
            <a:chExt cx="1905000" cy="1905000"/>
          </a:xfrm>
        </p:grpSpPr>
        <p:pic>
          <p:nvPicPr>
            <p:cNvPr id="27" name="Picture 2" descr="https://d30y9cdsu7xlg0.cloudfront.net/png/130919-20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1844" y="1101023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d30y9cdsu7xlg0.cloudfront.net/png/50757-20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7943" y="1341321"/>
              <a:ext cx="818129" cy="818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>
            <a:off x="3062116" y="1352127"/>
            <a:ext cx="0" cy="3059281"/>
          </a:xfrm>
          <a:prstGeom prst="line">
            <a:avLst/>
          </a:prstGeom>
          <a:ln w="12700">
            <a:solidFill>
              <a:srgbClr val="5D5D5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96232" y="1352127"/>
            <a:ext cx="0" cy="3059281"/>
          </a:xfrm>
          <a:prstGeom prst="line">
            <a:avLst/>
          </a:prstGeom>
          <a:ln w="12700">
            <a:solidFill>
              <a:srgbClr val="5D5D5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2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upM_PowerPoint template-EDIT">
  <a:themeElements>
    <a:clrScheme name="GroupM Colours">
      <a:dk1>
        <a:srgbClr val="0A2657"/>
      </a:dk1>
      <a:lt1>
        <a:sysClr val="window" lastClr="FFFFFF"/>
      </a:lt1>
      <a:dk2>
        <a:srgbClr val="000000"/>
      </a:dk2>
      <a:lt2>
        <a:srgbClr val="B9B9B9"/>
      </a:lt2>
      <a:accent1>
        <a:srgbClr val="0A2657"/>
      </a:accent1>
      <a:accent2>
        <a:srgbClr val="0080FF"/>
      </a:accent2>
      <a:accent3>
        <a:srgbClr val="FFB22B"/>
      </a:accent3>
      <a:accent4>
        <a:srgbClr val="FF4A31"/>
      </a:accent4>
      <a:accent5>
        <a:srgbClr val="0FB44B"/>
      </a:accent5>
      <a:accent6>
        <a:srgbClr val="B766C2"/>
      </a:accent6>
      <a:hlink>
        <a:srgbClr val="0000FF"/>
      </a:hlink>
      <a:folHlink>
        <a:srgbClr val="800080"/>
      </a:folHlink>
    </a:clrScheme>
    <a:fontScheme name="Helvetica">
      <a:majorFont>
        <a:latin typeface="HelveticaNeueLT W1G 45 Lt"/>
        <a:ea typeface=""/>
        <a:cs typeface=""/>
      </a:majorFont>
      <a:minorFont>
        <a:latin typeface="HelveticaNeueLT W1G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5FE9768-3F69-45DF-97F9-95FE859A095B}" vid="{8DAD7AAD-71B1-4948-B535-343EC3771128}"/>
    </a:ext>
  </a:extLst>
</a:theme>
</file>

<file path=ppt/theme/theme2.xml><?xml version="1.0" encoding="utf-8"?>
<a:theme xmlns:a="http://schemas.openxmlformats.org/drawingml/2006/main" name="4_GroupM_PowerPoint template-EDIT">
  <a:themeElements>
    <a:clrScheme name="GroupM Colours">
      <a:dk1>
        <a:srgbClr val="0A2657"/>
      </a:dk1>
      <a:lt1>
        <a:sysClr val="window" lastClr="FFFFFF"/>
      </a:lt1>
      <a:dk2>
        <a:srgbClr val="000000"/>
      </a:dk2>
      <a:lt2>
        <a:srgbClr val="B9B9B9"/>
      </a:lt2>
      <a:accent1>
        <a:srgbClr val="0A2657"/>
      </a:accent1>
      <a:accent2>
        <a:srgbClr val="0080FF"/>
      </a:accent2>
      <a:accent3>
        <a:srgbClr val="FFB22B"/>
      </a:accent3>
      <a:accent4>
        <a:srgbClr val="FF4A31"/>
      </a:accent4>
      <a:accent5>
        <a:srgbClr val="0FB44B"/>
      </a:accent5>
      <a:accent6>
        <a:srgbClr val="B766C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5FE9768-3F69-45DF-97F9-95FE859A095B}" vid="{8DAD7AAD-71B1-4948-B535-343EC37711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GroupM_PowerPoint template</Template>
  <TotalTime>12199</TotalTime>
  <Words>455</Words>
  <Application>Microsoft Office PowerPoint</Application>
  <PresentationFormat>On-screen Show (16:9)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HelveticaNeueLT W1G 45 Lt</vt:lpstr>
      <vt:lpstr>HelveticaNeueLT W1G 95 Blk</vt:lpstr>
      <vt:lpstr>GroupM_PowerPoint template-EDIT</vt:lpstr>
      <vt:lpstr>4_GroupM_PowerPoint template-EDIT</vt:lpstr>
      <vt:lpstr>LO STATO DELL’ARTE  DELL’ ADBLOCKING in ITALIA Release 2/2016</vt:lpstr>
      <vt:lpstr>LE METODOLOGIE Sono state utilizzate 3 diverse ricerche ciascuna con un obiettivo</vt:lpstr>
      <vt:lpstr>I NUMERI CHIAVE MISURATI DAL METER COMSCORE La rilevazione di Novembre conferma le penetrazioni della prima wave: possibile indice di un fenomeno in saturazione?</vt:lpstr>
      <vt:lpstr>I NUMERI CHIAVE MISURATI DALLA CAWI – dati su dichiarazione</vt:lpstr>
      <vt:lpstr>PowerPoint Presentation</vt:lpstr>
      <vt:lpstr>FOCUS SU UTENTI E-COMMERCE</vt:lpstr>
      <vt:lpstr>SI CONFERMA CHE SI TRATTA DI UN FENOMENO CHE IMPATTA SOPRATTUTTO SULL’UTENZA ONLINE PIÙ EVOLUTA</vt:lpstr>
    </vt:vector>
  </TitlesOfParts>
  <Company>Operandi Limited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creator>Paola Battaglia</dc:creator>
  <cp:lastModifiedBy>Daniele Trapani</cp:lastModifiedBy>
  <cp:revision>601</cp:revision>
  <cp:lastPrinted>2016-06-22T07:27:17Z</cp:lastPrinted>
  <dcterms:created xsi:type="dcterms:W3CDTF">2015-07-09T11:46:31Z</dcterms:created>
  <dcterms:modified xsi:type="dcterms:W3CDTF">2017-02-03T14:26:42Z</dcterms:modified>
</cp:coreProperties>
</file>