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30.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9"/>
  </p:notesMasterIdLst>
  <p:handoutMasterIdLst>
    <p:handoutMasterId r:id="rId10"/>
  </p:handoutMasterIdLst>
  <p:sldIdLst>
    <p:sldId id="260" r:id="rId2"/>
    <p:sldId id="263" r:id="rId3"/>
    <p:sldId id="269" r:id="rId4"/>
    <p:sldId id="272" r:id="rId5"/>
    <p:sldId id="299" r:id="rId6"/>
    <p:sldId id="302" r:id="rId7"/>
    <p:sldId id="426" r:id="rId8"/>
  </p:sldIdLst>
  <p:sldSz cx="9144000" cy="6858000" type="screen4x3"/>
  <p:notesSz cx="6805613" cy="9939338"/>
  <p:custDataLst>
    <p:tags r:id="rId11"/>
  </p:custDataLst>
  <p:defaultTextStyle>
    <a:defPPr>
      <a:defRPr lang="en-AU"/>
    </a:defPPr>
    <a:lvl1pPr algn="l" rtl="0" fontAlgn="base">
      <a:spcBef>
        <a:spcPct val="0"/>
      </a:spcBef>
      <a:spcAft>
        <a:spcPct val="0"/>
      </a:spcAft>
      <a:defRPr b="1" kern="1200">
        <a:solidFill>
          <a:schemeClr val="tx1"/>
        </a:solidFill>
        <a:latin typeface="Arial"/>
        <a:ea typeface="+mn-ea"/>
        <a:cs typeface="Arial"/>
      </a:defRPr>
    </a:lvl1pPr>
    <a:lvl2pPr marL="457200" algn="l" rtl="0" fontAlgn="base">
      <a:spcBef>
        <a:spcPct val="0"/>
      </a:spcBef>
      <a:spcAft>
        <a:spcPct val="0"/>
      </a:spcAft>
      <a:defRPr b="1" kern="1200">
        <a:solidFill>
          <a:schemeClr val="tx1"/>
        </a:solidFill>
        <a:latin typeface="Arial"/>
        <a:ea typeface="+mn-ea"/>
        <a:cs typeface="Arial"/>
      </a:defRPr>
    </a:lvl2pPr>
    <a:lvl3pPr marL="914400" algn="l" rtl="0" fontAlgn="base">
      <a:spcBef>
        <a:spcPct val="0"/>
      </a:spcBef>
      <a:spcAft>
        <a:spcPct val="0"/>
      </a:spcAft>
      <a:defRPr b="1" kern="1200">
        <a:solidFill>
          <a:schemeClr val="tx1"/>
        </a:solidFill>
        <a:latin typeface="Arial"/>
        <a:ea typeface="+mn-ea"/>
        <a:cs typeface="Arial"/>
      </a:defRPr>
    </a:lvl3pPr>
    <a:lvl4pPr marL="1371600" algn="l" rtl="0" fontAlgn="base">
      <a:spcBef>
        <a:spcPct val="0"/>
      </a:spcBef>
      <a:spcAft>
        <a:spcPct val="0"/>
      </a:spcAft>
      <a:defRPr b="1" kern="1200">
        <a:solidFill>
          <a:schemeClr val="tx1"/>
        </a:solidFill>
        <a:latin typeface="Arial"/>
        <a:ea typeface="+mn-ea"/>
        <a:cs typeface="Arial"/>
      </a:defRPr>
    </a:lvl4pPr>
    <a:lvl5pPr marL="1828800" algn="l" rtl="0" fontAlgn="base">
      <a:spcBef>
        <a:spcPct val="0"/>
      </a:spcBef>
      <a:spcAft>
        <a:spcPct val="0"/>
      </a:spcAft>
      <a:defRPr b="1" kern="1200">
        <a:solidFill>
          <a:schemeClr val="tx1"/>
        </a:solidFill>
        <a:latin typeface="Arial"/>
        <a:ea typeface="+mn-ea"/>
        <a:cs typeface="Arial"/>
      </a:defRPr>
    </a:lvl5pPr>
    <a:lvl6pPr marL="2286000" algn="l" defTabSz="914400" rtl="0" eaLnBrk="1" latinLnBrk="0" hangingPunct="1">
      <a:defRPr b="1" kern="1200">
        <a:solidFill>
          <a:schemeClr val="tx1"/>
        </a:solidFill>
        <a:latin typeface="Arial"/>
        <a:ea typeface="+mn-ea"/>
        <a:cs typeface="Arial"/>
      </a:defRPr>
    </a:lvl6pPr>
    <a:lvl7pPr marL="2743200" algn="l" defTabSz="914400" rtl="0" eaLnBrk="1" latinLnBrk="0" hangingPunct="1">
      <a:defRPr b="1" kern="1200">
        <a:solidFill>
          <a:schemeClr val="tx1"/>
        </a:solidFill>
        <a:latin typeface="Arial"/>
        <a:ea typeface="+mn-ea"/>
        <a:cs typeface="Arial"/>
      </a:defRPr>
    </a:lvl7pPr>
    <a:lvl8pPr marL="3200400" algn="l" defTabSz="914400" rtl="0" eaLnBrk="1" latinLnBrk="0" hangingPunct="1">
      <a:defRPr b="1" kern="1200">
        <a:solidFill>
          <a:schemeClr val="tx1"/>
        </a:solidFill>
        <a:latin typeface="Arial"/>
        <a:ea typeface="+mn-ea"/>
        <a:cs typeface="Arial"/>
      </a:defRPr>
    </a:lvl8pPr>
    <a:lvl9pPr marL="3657600" algn="l" defTabSz="914400" rtl="0" eaLnBrk="1" latinLnBrk="0" hangingPunct="1">
      <a:defRPr b="1" kern="1200">
        <a:solidFill>
          <a:schemeClr val="tx1"/>
        </a:solidFill>
        <a:latin typeface="Arial"/>
        <a:ea typeface="+mn-ea"/>
        <a:cs typeface="Arial"/>
      </a:defRPr>
    </a:lvl9pPr>
  </p:defaultTextStyle>
  <p:extLst>
    <p:ext uri="{EFAFB233-063F-42B5-8137-9DF3F51BA10A}">
      <p15:sldGuideLst xmlns:p15="http://schemas.microsoft.com/office/powerpoint/2012/main" xmlns="">
        <p15:guide id="1" orient="horz" pos="3673">
          <p15:clr>
            <a:srgbClr val="A4A3A4"/>
          </p15:clr>
        </p15:guide>
        <p15:guide id="2" orient="horz" pos="817">
          <p15:clr>
            <a:srgbClr val="A4A3A4"/>
          </p15:clr>
        </p15:guide>
        <p15:guide id="3" pos="186">
          <p15:clr>
            <a:srgbClr val="A4A3A4"/>
          </p15:clr>
        </p15:guide>
        <p15:guide id="4" pos="5586">
          <p15:clr>
            <a:srgbClr val="A4A3A4"/>
          </p15:clr>
        </p15:guide>
        <p15:guide id="5" pos="2880">
          <p15:clr>
            <a:srgbClr val="A4A3A4"/>
          </p15:clr>
        </p15:guide>
        <p15:guide id="6" pos="3040">
          <p15:clr>
            <a:srgbClr val="A4A3A4"/>
          </p15:clr>
        </p15:guide>
        <p15:guide id="7" pos="2719">
          <p15:clr>
            <a:srgbClr val="A4A3A4"/>
          </p15:clr>
        </p15:guide>
        <p15:guide id="8" orient="horz" pos="3688">
          <p15:clr>
            <a:srgbClr val="A4A3A4"/>
          </p15:clr>
        </p15:guide>
        <p15:guide id="9" orient="horz" pos="1127">
          <p15:clr>
            <a:srgbClr val="A4A3A4"/>
          </p15:clr>
        </p15:guide>
        <p15:guide id="10" orient="horz" pos="2884">
          <p15:clr>
            <a:srgbClr val="A4A3A4"/>
          </p15:clr>
        </p15:guide>
        <p15:guide id="11" orient="horz" pos="161">
          <p15:clr>
            <a:srgbClr val="A4A3A4"/>
          </p15:clr>
        </p15:guide>
        <p15:guide id="12" orient="horz" pos="3462">
          <p15:clr>
            <a:srgbClr val="A4A3A4"/>
          </p15:clr>
        </p15:guide>
        <p15:guide id="13" orient="horz" pos="2245">
          <p15:clr>
            <a:srgbClr val="A4A3A4"/>
          </p15:clr>
        </p15:guide>
        <p15:guide id="14" pos="826">
          <p15:clr>
            <a:srgbClr val="A4A3A4"/>
          </p15:clr>
        </p15:guide>
        <p15:guide id="15" pos="5267">
          <p15:clr>
            <a:srgbClr val="A4A3A4"/>
          </p15:clr>
        </p15:guide>
        <p15:guide id="16" pos="549">
          <p15:clr>
            <a:srgbClr val="A4A3A4"/>
          </p15:clr>
        </p15:guide>
        <p15:guide id="17" orient="horz" pos="1139">
          <p15:clr>
            <a:srgbClr val="A4A3A4"/>
          </p15:clr>
        </p15:guide>
        <p15:guide id="18" orient="horz" pos="2874">
          <p15:clr>
            <a:srgbClr val="A4A3A4"/>
          </p15:clr>
        </p15:guide>
        <p15:guide id="19" orient="horz" pos="2559">
          <p15:clr>
            <a:srgbClr val="A4A3A4"/>
          </p15:clr>
        </p15:guide>
        <p15:guide id="20" orient="horz" pos="1179">
          <p15:clr>
            <a:srgbClr val="A4A3A4"/>
          </p15:clr>
        </p15:guide>
        <p15:guide id="21" orient="horz" pos="1355">
          <p15:clr>
            <a:srgbClr val="A4A3A4"/>
          </p15:clr>
        </p15:guide>
        <p15:guide id="22" orient="horz" pos="4319">
          <p15:clr>
            <a:srgbClr val="A4A3A4"/>
          </p15:clr>
        </p15:guide>
        <p15:guide id="23">
          <p15:clr>
            <a:srgbClr val="A4A3A4"/>
          </p15:clr>
        </p15:guide>
        <p15:guide id="24" pos="1569">
          <p15:clr>
            <a:srgbClr val="A4A3A4"/>
          </p15:clr>
        </p15:guide>
        <p15:guide id="25" pos="1410">
          <p15:clr>
            <a:srgbClr val="A4A3A4"/>
          </p15:clr>
        </p15:guide>
        <p15:guide id="26" pos="9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DEDEDE"/>
    <a:srgbClr val="89BD27"/>
    <a:srgbClr val="3EB1CC"/>
    <a:srgbClr val="4655A5"/>
    <a:srgbClr val="7A2280"/>
    <a:srgbClr val="489A1E"/>
    <a:srgbClr val="79D738"/>
    <a:srgbClr val="0F7BA2"/>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2" autoAdjust="0"/>
    <p:restoredTop sz="89499" autoAdjust="0"/>
  </p:normalViewPr>
  <p:slideViewPr>
    <p:cSldViewPr snapToGrid="0" showGuides="1">
      <p:cViewPr>
        <p:scale>
          <a:sx n="100" d="100"/>
          <a:sy n="100" d="100"/>
        </p:scale>
        <p:origin x="-372" y="-6"/>
      </p:cViewPr>
      <p:guideLst>
        <p:guide orient="horz" pos="3673"/>
        <p:guide orient="horz" pos="817"/>
        <p:guide orient="horz" pos="3688"/>
        <p:guide orient="horz" pos="1127"/>
        <p:guide orient="horz" pos="2884"/>
        <p:guide orient="horz" pos="161"/>
        <p:guide orient="horz" pos="3462"/>
        <p:guide orient="horz" pos="2245"/>
        <p:guide orient="horz" pos="1139"/>
        <p:guide orient="horz" pos="2874"/>
        <p:guide orient="horz" pos="2559"/>
        <p:guide orient="horz" pos="1179"/>
        <p:guide orient="horz" pos="1355"/>
        <p:guide orient="horz" pos="4319"/>
        <p:guide pos="186"/>
        <p:guide pos="5586"/>
        <p:guide pos="2880"/>
        <p:guide pos="3040"/>
        <p:guide pos="2719"/>
        <p:guide pos="826"/>
        <p:guide pos="5267"/>
        <p:guide pos="549"/>
        <p:guide/>
        <p:guide pos="1569"/>
        <p:guide pos="1410"/>
        <p:guide pos="960"/>
      </p:guideLst>
    </p:cSldViewPr>
  </p:slideViewPr>
  <p:notesTextViewPr>
    <p:cViewPr>
      <p:scale>
        <a:sx n="100" d="100"/>
        <a:sy n="100" d="100"/>
      </p:scale>
      <p:origin x="0" y="0"/>
    </p:cViewPr>
  </p:notesTextViewPr>
  <p:sorterViewPr>
    <p:cViewPr>
      <p:scale>
        <a:sx n="100" d="100"/>
        <a:sy n="100" d="100"/>
      </p:scale>
      <p:origin x="0" y="-4104"/>
    </p:cViewPr>
  </p:sorterViewPr>
  <p:notesViewPr>
    <p:cSldViewPr snapToGrid="0">
      <p:cViewPr varScale="1">
        <p:scale>
          <a:sx n="90" d="100"/>
          <a:sy n="90" d="100"/>
        </p:scale>
        <p:origin x="26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Leaders</c:v>
                </c:pt>
              </c:strCache>
            </c:strRef>
          </c:tx>
          <c:spPr>
            <a:solidFill>
              <a:srgbClr val="0F7B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n-lt"/>
                    <a:ea typeface="+mn-ea"/>
                    <a:cs typeface="+mn-cs"/>
                  </a:defRPr>
                </a:pPr>
                <a:endParaRPr lang="it-IT"/>
              </a:p>
            </c:txPr>
            <c:showLegendKey val="0"/>
            <c:showVal val="1"/>
            <c:showCatName val="0"/>
            <c:showSerName val="0"/>
            <c:showPercent val="0"/>
            <c:showBubbleSize val="0"/>
            <c:showLeaderLines val="0"/>
          </c:dLbls>
          <c:val>
            <c:numRef>
              <c:f>Sheet1!$B$2</c:f>
              <c:numCache>
                <c:formatCode>General</c:formatCode>
                <c:ptCount val="1"/>
                <c:pt idx="0">
                  <c:v>23</c:v>
                </c:pt>
              </c:numCache>
            </c:numRef>
          </c:val>
        </c:ser>
        <c:ser>
          <c:idx val="1"/>
          <c:order val="1"/>
          <c:tx>
            <c:strRef>
              <c:f>Sheet1!$C$1</c:f>
              <c:strCache>
                <c:ptCount val="1"/>
                <c:pt idx="0">
                  <c:v>S.Leaders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n-lt"/>
                    <a:ea typeface="+mn-ea"/>
                    <a:cs typeface="+mn-cs"/>
                  </a:defRPr>
                </a:pPr>
                <a:endParaRPr lang="it-IT"/>
              </a:p>
            </c:txPr>
            <c:showLegendKey val="0"/>
            <c:showVal val="1"/>
            <c:showCatName val="0"/>
            <c:showSerName val="0"/>
            <c:showPercent val="0"/>
            <c:showBubbleSize val="0"/>
            <c:showLeaderLines val="0"/>
          </c:dLbls>
          <c:val>
            <c:numRef>
              <c:f>Sheet1!$C$2</c:f>
              <c:numCache>
                <c:formatCode>General</c:formatCode>
                <c:ptCount val="1"/>
                <c:pt idx="0">
                  <c:v>9</c:v>
                </c:pt>
              </c:numCache>
            </c:numRef>
          </c:val>
        </c:ser>
        <c:dLbls>
          <c:showLegendKey val="0"/>
          <c:showVal val="0"/>
          <c:showCatName val="0"/>
          <c:showSerName val="0"/>
          <c:showPercent val="0"/>
          <c:showBubbleSize val="0"/>
        </c:dLbls>
        <c:gapWidth val="0"/>
        <c:overlap val="100"/>
        <c:axId val="563243648"/>
        <c:axId val="563249536"/>
      </c:barChart>
      <c:catAx>
        <c:axId val="563243648"/>
        <c:scaling>
          <c:orientation val="minMax"/>
        </c:scaling>
        <c:delete val="1"/>
        <c:axPos val="b"/>
        <c:numFmt formatCode="General" sourceLinked="1"/>
        <c:majorTickMark val="none"/>
        <c:minorTickMark val="none"/>
        <c:tickLblPos val="nextTo"/>
        <c:crossAx val="563249536"/>
        <c:crosses val="autoZero"/>
        <c:auto val="0"/>
        <c:lblAlgn val="ctr"/>
        <c:lblOffset val="100"/>
        <c:noMultiLvlLbl val="0"/>
      </c:catAx>
      <c:valAx>
        <c:axId val="563249536"/>
        <c:scaling>
          <c:orientation val="minMax"/>
          <c:max val="100"/>
        </c:scaling>
        <c:delete val="1"/>
        <c:axPos val="l"/>
        <c:numFmt formatCode="General" sourceLinked="1"/>
        <c:majorTickMark val="none"/>
        <c:minorTickMark val="none"/>
        <c:tickLblPos val="nextTo"/>
        <c:crossAx val="563243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31C6B"/>
            </a:solidFill>
            <a:ln>
              <a:noFill/>
            </a:ln>
            <a:effectLst/>
          </c:spPr>
          <c:invertIfNegative val="0"/>
          <c:dPt>
            <c:idx val="0"/>
            <c:invertIfNegative val="0"/>
            <c:bubble3D val="0"/>
            <c:spPr>
              <a:solidFill>
                <a:schemeClr val="accent6"/>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rgbClr val="131C6B"/>
                    </a:solidFill>
                    <a:latin typeface="+mn-lt"/>
                    <a:ea typeface="+mn-ea"/>
                    <a:cs typeface="+mn-cs"/>
                  </a:defRPr>
                </a:pPr>
                <a:endParaRPr lang="it-IT"/>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17</c:v>
                </c:pt>
              </c:numCache>
            </c:numRef>
          </c:val>
        </c:ser>
        <c:dLbls>
          <c:showLegendKey val="0"/>
          <c:showVal val="0"/>
          <c:showCatName val="0"/>
          <c:showSerName val="0"/>
          <c:showPercent val="0"/>
          <c:showBubbleSize val="0"/>
        </c:dLbls>
        <c:gapWidth val="0"/>
        <c:overlap val="-27"/>
        <c:axId val="563233152"/>
        <c:axId val="563234688"/>
      </c:barChart>
      <c:catAx>
        <c:axId val="563233152"/>
        <c:scaling>
          <c:orientation val="minMax"/>
        </c:scaling>
        <c:delete val="1"/>
        <c:axPos val="t"/>
        <c:numFmt formatCode="General" sourceLinked="1"/>
        <c:majorTickMark val="none"/>
        <c:minorTickMark val="none"/>
        <c:tickLblPos val="nextTo"/>
        <c:crossAx val="563234688"/>
        <c:crosses val="autoZero"/>
        <c:auto val="0"/>
        <c:lblAlgn val="ctr"/>
        <c:lblOffset val="100"/>
        <c:noMultiLvlLbl val="0"/>
      </c:catAx>
      <c:valAx>
        <c:axId val="563234688"/>
        <c:scaling>
          <c:orientation val="maxMin"/>
          <c:max val="100"/>
        </c:scaling>
        <c:delete val="1"/>
        <c:axPos val="l"/>
        <c:numFmt formatCode="General" sourceLinked="1"/>
        <c:majorTickMark val="out"/>
        <c:minorTickMark val="none"/>
        <c:tickLblPos val="nextTo"/>
        <c:crossAx val="56323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98EDF"/>
            </a:solidFill>
            <a:ln>
              <a:noFill/>
            </a:ln>
            <a:effectLst/>
          </c:spPr>
          <c:invertIfNegative val="0"/>
          <c:dPt>
            <c:idx val="0"/>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15</c:v>
                </c:pt>
              </c:numCache>
            </c:numRef>
          </c:val>
        </c:ser>
        <c:dLbls>
          <c:showLegendKey val="0"/>
          <c:showVal val="0"/>
          <c:showCatName val="0"/>
          <c:showSerName val="0"/>
          <c:showPercent val="0"/>
          <c:showBubbleSize val="0"/>
        </c:dLbls>
        <c:gapWidth val="0"/>
        <c:overlap val="-27"/>
        <c:axId val="563308416"/>
        <c:axId val="563309952"/>
      </c:barChart>
      <c:catAx>
        <c:axId val="563308416"/>
        <c:scaling>
          <c:orientation val="minMax"/>
        </c:scaling>
        <c:delete val="1"/>
        <c:axPos val="b"/>
        <c:numFmt formatCode="General" sourceLinked="1"/>
        <c:majorTickMark val="none"/>
        <c:minorTickMark val="none"/>
        <c:tickLblPos val="nextTo"/>
        <c:crossAx val="563309952"/>
        <c:crosses val="autoZero"/>
        <c:auto val="0"/>
        <c:lblAlgn val="ctr"/>
        <c:lblOffset val="100"/>
        <c:noMultiLvlLbl val="0"/>
      </c:catAx>
      <c:valAx>
        <c:axId val="563309952"/>
        <c:scaling>
          <c:orientation val="minMax"/>
          <c:max val="100"/>
        </c:scaling>
        <c:delete val="1"/>
        <c:axPos val="l"/>
        <c:numFmt formatCode="General" sourceLinked="1"/>
        <c:majorTickMark val="none"/>
        <c:minorTickMark val="none"/>
        <c:tickLblPos val="nextTo"/>
        <c:crossAx val="56330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solidFill>
                    <a:latin typeface="+mn-lt"/>
                    <a:ea typeface="+mn-ea"/>
                    <a:cs typeface="+mn-cs"/>
                  </a:defRPr>
                </a:pPr>
                <a:endParaRPr lang="it-IT"/>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15</c:v>
                </c:pt>
              </c:numCache>
            </c:numRef>
          </c:val>
        </c:ser>
        <c:dLbls>
          <c:showLegendKey val="0"/>
          <c:showVal val="0"/>
          <c:showCatName val="0"/>
          <c:showSerName val="0"/>
          <c:showPercent val="0"/>
          <c:showBubbleSize val="0"/>
        </c:dLbls>
        <c:gapWidth val="0"/>
        <c:overlap val="-27"/>
        <c:axId val="563489792"/>
        <c:axId val="563491584"/>
      </c:barChart>
      <c:catAx>
        <c:axId val="563489792"/>
        <c:scaling>
          <c:orientation val="minMax"/>
        </c:scaling>
        <c:delete val="1"/>
        <c:axPos val="t"/>
        <c:numFmt formatCode="General" sourceLinked="1"/>
        <c:majorTickMark val="none"/>
        <c:minorTickMark val="none"/>
        <c:tickLblPos val="nextTo"/>
        <c:crossAx val="563491584"/>
        <c:crosses val="autoZero"/>
        <c:auto val="0"/>
        <c:lblAlgn val="ctr"/>
        <c:lblOffset val="100"/>
        <c:noMultiLvlLbl val="0"/>
      </c:catAx>
      <c:valAx>
        <c:axId val="563491584"/>
        <c:scaling>
          <c:orientation val="maxMin"/>
          <c:max val="100"/>
        </c:scaling>
        <c:delete val="1"/>
        <c:axPos val="l"/>
        <c:numFmt formatCode="General" sourceLinked="1"/>
        <c:majorTickMark val="out"/>
        <c:minorTickMark val="none"/>
        <c:tickLblPos val="nextTo"/>
        <c:crossAx val="563489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98EDF"/>
            </a:solidFill>
            <a:ln>
              <a:noFill/>
            </a:ln>
            <a:effectLst/>
          </c:spPr>
          <c:invertIfNegative val="0"/>
          <c:dPt>
            <c:idx val="0"/>
            <c:invertIfNegative val="0"/>
            <c:bubble3D val="0"/>
            <c:spPr>
              <a:solidFill>
                <a:schemeClr val="accent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solidFill>
                    <a:latin typeface="+mn-lt"/>
                    <a:ea typeface="+mn-ea"/>
                    <a:cs typeface="+mn-cs"/>
                  </a:defRPr>
                </a:pPr>
                <a:endParaRPr lang="it-IT"/>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16</c:v>
                </c:pt>
              </c:numCache>
            </c:numRef>
          </c:val>
        </c:ser>
        <c:dLbls>
          <c:showLegendKey val="0"/>
          <c:showVal val="0"/>
          <c:showCatName val="0"/>
          <c:showSerName val="0"/>
          <c:showPercent val="0"/>
          <c:showBubbleSize val="0"/>
        </c:dLbls>
        <c:gapWidth val="0"/>
        <c:overlap val="-27"/>
        <c:axId val="563520256"/>
        <c:axId val="563521792"/>
      </c:barChart>
      <c:catAx>
        <c:axId val="563520256"/>
        <c:scaling>
          <c:orientation val="minMax"/>
        </c:scaling>
        <c:delete val="1"/>
        <c:axPos val="b"/>
        <c:numFmt formatCode="General" sourceLinked="1"/>
        <c:majorTickMark val="none"/>
        <c:minorTickMark val="none"/>
        <c:tickLblPos val="nextTo"/>
        <c:crossAx val="563521792"/>
        <c:crosses val="autoZero"/>
        <c:auto val="0"/>
        <c:lblAlgn val="ctr"/>
        <c:lblOffset val="100"/>
        <c:noMultiLvlLbl val="0"/>
      </c:catAx>
      <c:valAx>
        <c:axId val="563521792"/>
        <c:scaling>
          <c:orientation val="minMax"/>
          <c:max val="100"/>
        </c:scaling>
        <c:delete val="1"/>
        <c:axPos val="l"/>
        <c:numFmt formatCode="General" sourceLinked="1"/>
        <c:majorTickMark val="none"/>
        <c:minorTickMark val="none"/>
        <c:tickLblPos val="nextTo"/>
        <c:crossAx val="56352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solidFill>
                    <a:latin typeface="+mn-lt"/>
                    <a:ea typeface="+mn-ea"/>
                    <a:cs typeface="+mn-cs"/>
                  </a:defRPr>
                </a:pPr>
                <a:endParaRPr lang="it-IT"/>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23</c:v>
                </c:pt>
              </c:numCache>
            </c:numRef>
          </c:val>
        </c:ser>
        <c:dLbls>
          <c:showLegendKey val="0"/>
          <c:showVal val="0"/>
          <c:showCatName val="0"/>
          <c:showSerName val="0"/>
          <c:showPercent val="0"/>
          <c:showBubbleSize val="0"/>
        </c:dLbls>
        <c:gapWidth val="0"/>
        <c:overlap val="-27"/>
        <c:axId val="563632000"/>
        <c:axId val="563633536"/>
      </c:barChart>
      <c:catAx>
        <c:axId val="563632000"/>
        <c:scaling>
          <c:orientation val="minMax"/>
        </c:scaling>
        <c:delete val="1"/>
        <c:axPos val="t"/>
        <c:numFmt formatCode="General" sourceLinked="1"/>
        <c:majorTickMark val="none"/>
        <c:minorTickMark val="none"/>
        <c:tickLblPos val="nextTo"/>
        <c:crossAx val="563633536"/>
        <c:crosses val="autoZero"/>
        <c:auto val="0"/>
        <c:lblAlgn val="ctr"/>
        <c:lblOffset val="100"/>
        <c:noMultiLvlLbl val="0"/>
      </c:catAx>
      <c:valAx>
        <c:axId val="563633536"/>
        <c:scaling>
          <c:orientation val="maxMin"/>
          <c:max val="100"/>
        </c:scaling>
        <c:delete val="1"/>
        <c:axPos val="l"/>
        <c:numFmt formatCode="General" sourceLinked="1"/>
        <c:majorTickMark val="out"/>
        <c:minorTickMark val="none"/>
        <c:tickLblPos val="nextTo"/>
        <c:crossAx val="563632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tx1"/>
                    </a:solidFill>
                    <a:latin typeface="+mn-lt"/>
                    <a:ea typeface="+mn-ea"/>
                    <a:cs typeface="+mn-cs"/>
                  </a:defRPr>
                </a:pPr>
                <a:endParaRPr lang="it-IT"/>
              </a:p>
            </c:txP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37</c:v>
                </c:pt>
              </c:numCache>
            </c:numRef>
          </c:val>
        </c:ser>
        <c:dLbls>
          <c:showLegendKey val="0"/>
          <c:showVal val="0"/>
          <c:showCatName val="0"/>
          <c:showSerName val="0"/>
          <c:showPercent val="0"/>
          <c:showBubbleSize val="0"/>
        </c:dLbls>
        <c:gapWidth val="0"/>
        <c:overlap val="-27"/>
        <c:axId val="563661824"/>
        <c:axId val="563802880"/>
      </c:barChart>
      <c:catAx>
        <c:axId val="563661824"/>
        <c:scaling>
          <c:orientation val="minMax"/>
        </c:scaling>
        <c:delete val="1"/>
        <c:axPos val="t"/>
        <c:numFmt formatCode="General" sourceLinked="1"/>
        <c:majorTickMark val="none"/>
        <c:minorTickMark val="none"/>
        <c:tickLblPos val="nextTo"/>
        <c:crossAx val="563802880"/>
        <c:crosses val="autoZero"/>
        <c:auto val="0"/>
        <c:lblAlgn val="ctr"/>
        <c:lblOffset val="100"/>
        <c:noMultiLvlLbl val="0"/>
      </c:catAx>
      <c:valAx>
        <c:axId val="563802880"/>
        <c:scaling>
          <c:orientation val="maxMin"/>
          <c:max val="100"/>
        </c:scaling>
        <c:delete val="1"/>
        <c:axPos val="l"/>
        <c:numFmt formatCode="General" sourceLinked="1"/>
        <c:majorTickMark val="out"/>
        <c:minorTickMark val="none"/>
        <c:tickLblPos val="nextTo"/>
        <c:crossAx val="56366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Leaders</c:v>
                </c:pt>
              </c:strCache>
            </c:strRef>
          </c:tx>
          <c:spPr>
            <a:solidFill>
              <a:srgbClr val="0F7B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n-lt"/>
                    <a:ea typeface="+mn-ea"/>
                    <a:cs typeface="+mn-cs"/>
                  </a:defRPr>
                </a:pPr>
                <a:endParaRPr lang="it-IT"/>
              </a:p>
            </c:txPr>
            <c:showLegendKey val="0"/>
            <c:showVal val="1"/>
            <c:showCatName val="0"/>
            <c:showSerName val="0"/>
            <c:showPercent val="0"/>
            <c:showBubbleSize val="0"/>
            <c:showLeaderLines val="0"/>
          </c:dLbls>
          <c:val>
            <c:numRef>
              <c:f>Sheet1!$B$2</c:f>
              <c:numCache>
                <c:formatCode>General</c:formatCode>
                <c:ptCount val="1"/>
                <c:pt idx="0">
                  <c:v>31</c:v>
                </c:pt>
              </c:numCache>
            </c:numRef>
          </c:val>
        </c:ser>
        <c:ser>
          <c:idx val="1"/>
          <c:order val="1"/>
          <c:tx>
            <c:strRef>
              <c:f>Sheet1!$C$1</c:f>
              <c:strCache>
                <c:ptCount val="1"/>
                <c:pt idx="0">
                  <c:v>S.Leaders</c:v>
                </c:pt>
              </c:strCache>
            </c:strRef>
          </c:tx>
          <c:spPr>
            <a:solidFill>
              <a:schemeClr val="accent6"/>
            </a:solidFill>
            <a:ln>
              <a:noFill/>
            </a:ln>
            <a:effectLst/>
          </c:spPr>
          <c:invertIfNegative val="0"/>
          <c:dPt>
            <c:idx val="0"/>
            <c:invertIfNegative val="0"/>
            <c:bubble3D val="0"/>
            <c:spPr>
              <a:solidFill>
                <a:schemeClr val="bg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n-lt"/>
                    <a:ea typeface="+mn-ea"/>
                    <a:cs typeface="+mn-cs"/>
                  </a:defRPr>
                </a:pPr>
                <a:endParaRPr lang="it-IT"/>
              </a:p>
            </c:txPr>
            <c:showLegendKey val="0"/>
            <c:showVal val="1"/>
            <c:showCatName val="0"/>
            <c:showSerName val="0"/>
            <c:showPercent val="0"/>
            <c:showBubbleSize val="0"/>
            <c:showLeaderLines val="0"/>
          </c:dLbls>
          <c:val>
            <c:numRef>
              <c:f>Sheet1!$C$2</c:f>
              <c:numCache>
                <c:formatCode>General</c:formatCode>
                <c:ptCount val="1"/>
                <c:pt idx="0">
                  <c:v>13</c:v>
                </c:pt>
              </c:numCache>
            </c:numRef>
          </c:val>
        </c:ser>
        <c:dLbls>
          <c:showLegendKey val="0"/>
          <c:showVal val="0"/>
          <c:showCatName val="0"/>
          <c:showSerName val="0"/>
          <c:showPercent val="0"/>
          <c:showBubbleSize val="0"/>
        </c:dLbls>
        <c:gapWidth val="0"/>
        <c:overlap val="100"/>
        <c:axId val="578787968"/>
        <c:axId val="578793856"/>
      </c:barChart>
      <c:catAx>
        <c:axId val="578787968"/>
        <c:scaling>
          <c:orientation val="minMax"/>
        </c:scaling>
        <c:delete val="1"/>
        <c:axPos val="b"/>
        <c:numFmt formatCode="General" sourceLinked="1"/>
        <c:majorTickMark val="none"/>
        <c:minorTickMark val="none"/>
        <c:tickLblPos val="nextTo"/>
        <c:crossAx val="578793856"/>
        <c:crosses val="autoZero"/>
        <c:auto val="0"/>
        <c:lblAlgn val="ctr"/>
        <c:lblOffset val="100"/>
        <c:noMultiLvlLbl val="0"/>
      </c:catAx>
      <c:valAx>
        <c:axId val="578793856"/>
        <c:scaling>
          <c:orientation val="minMax"/>
          <c:max val="100"/>
        </c:scaling>
        <c:delete val="1"/>
        <c:axPos val="l"/>
        <c:numFmt formatCode="General" sourceLinked="1"/>
        <c:majorTickMark val="none"/>
        <c:minorTickMark val="none"/>
        <c:tickLblPos val="nextTo"/>
        <c:crossAx val="57878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29748429358006E-3"/>
          <c:y val="6.9485403597354889E-2"/>
          <c:w val="0.99446702003479004"/>
          <c:h val="0.75601613521575928"/>
        </c:manualLayout>
      </c:layout>
      <c:barChart>
        <c:barDir val="col"/>
        <c:grouping val="clustered"/>
        <c:varyColors val="0"/>
        <c:ser>
          <c:idx val="0"/>
          <c:order val="0"/>
          <c:tx>
            <c:strRef>
              <c:f>Sheet1!$B$1</c:f>
              <c:strCache>
                <c:ptCount val="1"/>
                <c:pt idx="0">
                  <c:v>Online: social</c:v>
                </c:pt>
              </c:strCache>
            </c:strRef>
          </c:tx>
          <c:spPr>
            <a:solidFill>
              <a:schemeClr val="accent6"/>
            </a:solidFill>
            <a:ln w="25400" cap="flat">
              <a:noFill/>
              <a:miter lim="800000"/>
            </a:ln>
            <a:effectLst/>
          </c:spPr>
          <c:invertIfNegative val="0"/>
          <c:dPt>
            <c:idx val="0"/>
            <c:invertIfNegative val="0"/>
            <c:bubble3D val="0"/>
            <c:spPr>
              <a:solidFill>
                <a:schemeClr val="bg2"/>
              </a:solidFill>
              <a:ln w="25400" cap="flat">
                <a:noFill/>
                <a:miter lim="800000"/>
              </a:ln>
              <a:effectLst/>
            </c:spPr>
          </c:dPt>
          <c:dPt>
            <c:idx val="1"/>
            <c:invertIfNegative val="0"/>
            <c:bubble3D val="0"/>
            <c:spPr>
              <a:solidFill>
                <a:schemeClr val="bg2"/>
              </a:solidFill>
              <a:ln w="25400" cap="flat">
                <a:noFill/>
                <a:miter lim="800000"/>
              </a:ln>
              <a:effectLst/>
            </c:spPr>
          </c:dPt>
          <c:dPt>
            <c:idx val="2"/>
            <c:invertIfNegative val="0"/>
            <c:bubble3D val="0"/>
            <c:spPr>
              <a:solidFill>
                <a:schemeClr val="bg2"/>
              </a:solidFill>
              <a:ln w="25400" cap="flat">
                <a:noFill/>
                <a:miter lim="800000"/>
              </a:ln>
              <a:effectLst/>
            </c:spPr>
          </c:dPt>
          <c:dPt>
            <c:idx val="3"/>
            <c:invertIfNegative val="0"/>
            <c:bubble3D val="0"/>
            <c:spPr>
              <a:solidFill>
                <a:schemeClr val="bg2"/>
              </a:solidFill>
              <a:ln w="25400" cap="flat">
                <a:noFill/>
                <a:miter lim="800000"/>
              </a:ln>
              <a:effectLst/>
            </c:spPr>
          </c:dPt>
          <c:dLbls>
            <c:spPr>
              <a:noFill/>
              <a:ln>
                <a:noFill/>
              </a:ln>
              <a:effectLst/>
            </c:spPr>
            <c:txPr>
              <a:bodyPr wrap="square" lIns="38100" tIns="19050" rIns="38100" bIns="19050" anchor="ctr">
                <a:spAutoFit/>
              </a:bodyPr>
              <a:lstStyle/>
              <a:p>
                <a:pPr>
                  <a:defRPr smtId="4294967295">
                    <a:solidFill>
                      <a:schemeClr val="tx1"/>
                    </a:solidFill>
                  </a:defRPr>
                </a:pPr>
                <a:endParaRPr lang="it-IT"/>
              </a:p>
            </c:txPr>
            <c:dLblPos val="outEnd"/>
            <c:showLegendKey val="0"/>
            <c:showVal val="1"/>
            <c:showCatName val="0"/>
            <c:showSerName val="0"/>
            <c:showPercent val="0"/>
            <c:showBubbleSize val="0"/>
            <c:showLeaderLines val="0"/>
          </c:dLbls>
          <c:cat>
            <c:strRef>
              <c:f>Sheet1!$A$2:$A$5</c:f>
              <c:strCache>
                <c:ptCount val="4"/>
                <c:pt idx="0">
                  <c:v>Brand building</c:v>
                </c:pt>
                <c:pt idx="1">
                  <c:v>Brand activation</c:v>
                </c:pt>
                <c:pt idx="2">
                  <c:v>Customer service</c:v>
                </c:pt>
                <c:pt idx="3">
                  <c:v>Brand advocacy</c:v>
                </c:pt>
              </c:strCache>
            </c:strRef>
          </c:cat>
          <c:val>
            <c:numRef>
              <c:f>Sheet1!$B$2:$B$5</c:f>
              <c:numCache>
                <c:formatCode>General</c:formatCode>
                <c:ptCount val="4"/>
                <c:pt idx="0">
                  <c:v>52</c:v>
                </c:pt>
                <c:pt idx="1">
                  <c:v>25</c:v>
                </c:pt>
                <c:pt idx="2">
                  <c:v>18</c:v>
                </c:pt>
                <c:pt idx="3">
                  <c:v>29</c:v>
                </c:pt>
              </c:numCache>
            </c:numRef>
          </c:val>
        </c:ser>
        <c:ser>
          <c:idx val="1"/>
          <c:order val="1"/>
          <c:tx>
            <c:strRef>
              <c:f>Sheet1!$C$1</c:f>
              <c:strCache>
                <c:ptCount val="1"/>
                <c:pt idx="0">
                  <c:v>Online: other</c:v>
                </c:pt>
              </c:strCache>
            </c:strRef>
          </c:tx>
          <c:spPr>
            <a:solidFill>
              <a:srgbClr val="0F7BA2"/>
            </a:solidFill>
            <a:ln w="25400" cap="rnd">
              <a:noFill/>
              <a:round/>
            </a:ln>
            <a:effectLst/>
          </c:spPr>
          <c:invertIfNegative val="0"/>
          <c:dLbls>
            <c:spPr>
              <a:noFill/>
              <a:ln>
                <a:noFill/>
              </a:ln>
              <a:effectLst/>
            </c:spPr>
            <c:txPr>
              <a:bodyPr wrap="square" lIns="38100" tIns="19050" rIns="38100" bIns="19050" anchor="ctr">
                <a:spAutoFit/>
              </a:bodyPr>
              <a:lstStyle/>
              <a:p>
                <a:pPr>
                  <a:defRPr sz="1050" smtId="4294967295">
                    <a:solidFill>
                      <a:schemeClr val="tx1"/>
                    </a:solidFill>
                  </a:defRPr>
                </a:pPr>
                <a:endParaRPr lang="it-IT"/>
              </a:p>
            </c:txPr>
            <c:dLblPos val="outEnd"/>
            <c:showLegendKey val="0"/>
            <c:showVal val="1"/>
            <c:showCatName val="0"/>
            <c:showSerName val="0"/>
            <c:showPercent val="0"/>
            <c:showBubbleSize val="0"/>
            <c:showLeaderLines val="0"/>
          </c:dLbls>
          <c:cat>
            <c:strRef>
              <c:f>Sheet1!$A$2:$A$5</c:f>
              <c:strCache>
                <c:ptCount val="4"/>
                <c:pt idx="0">
                  <c:v>Brand building</c:v>
                </c:pt>
                <c:pt idx="1">
                  <c:v>Brand activation</c:v>
                </c:pt>
                <c:pt idx="2">
                  <c:v>Customer service</c:v>
                </c:pt>
                <c:pt idx="3">
                  <c:v>Brand advocacy</c:v>
                </c:pt>
              </c:strCache>
            </c:strRef>
          </c:cat>
          <c:val>
            <c:numRef>
              <c:f>Sheet1!$C$2:$C$5</c:f>
              <c:numCache>
                <c:formatCode>General</c:formatCode>
                <c:ptCount val="4"/>
                <c:pt idx="0">
                  <c:v>42</c:v>
                </c:pt>
                <c:pt idx="1">
                  <c:v>52</c:v>
                </c:pt>
                <c:pt idx="2">
                  <c:v>46</c:v>
                </c:pt>
                <c:pt idx="3">
                  <c:v>31</c:v>
                </c:pt>
              </c:numCache>
            </c:numRef>
          </c:val>
        </c:ser>
        <c:ser>
          <c:idx val="2"/>
          <c:order val="2"/>
          <c:tx>
            <c:strRef>
              <c:f>Sheet1!$D$1</c:f>
              <c:strCache>
                <c:ptCount val="1"/>
                <c:pt idx="0">
                  <c:v>Offline</c:v>
                </c:pt>
              </c:strCache>
            </c:strRef>
          </c:tx>
          <c:spPr>
            <a:solidFill>
              <a:srgbClr val="CCCCCC"/>
            </a:solidFill>
            <a:ln w="25400" cap="flat">
              <a:noFill/>
              <a:miter lim="800000"/>
            </a:ln>
            <a:effectLst/>
          </c:spPr>
          <c:invertIfNegative val="0"/>
          <c:dLbls>
            <c:spPr>
              <a:noFill/>
              <a:ln>
                <a:noFill/>
              </a:ln>
              <a:effectLst/>
            </c:spPr>
            <c:txPr>
              <a:bodyPr wrap="square" lIns="38100" tIns="19050" rIns="38100" bIns="19050" anchor="ctr">
                <a:spAutoFit/>
              </a:bodyPr>
              <a:lstStyle/>
              <a:p>
                <a:pPr>
                  <a:defRPr smtId="4294967295">
                    <a:solidFill>
                      <a:schemeClr val="tx1"/>
                    </a:solidFill>
                  </a:defRPr>
                </a:pPr>
                <a:endParaRPr lang="it-IT"/>
              </a:p>
            </c:txPr>
            <c:dLblPos val="outEnd"/>
            <c:showLegendKey val="0"/>
            <c:showVal val="1"/>
            <c:showCatName val="0"/>
            <c:showSerName val="0"/>
            <c:showPercent val="0"/>
            <c:showBubbleSize val="0"/>
            <c:showLeaderLines val="0"/>
          </c:dLbls>
          <c:cat>
            <c:strRef>
              <c:f>Sheet1!$A$2:$A$5</c:f>
              <c:strCache>
                <c:ptCount val="4"/>
                <c:pt idx="0">
                  <c:v>Brand building</c:v>
                </c:pt>
                <c:pt idx="1">
                  <c:v>Brand activation</c:v>
                </c:pt>
                <c:pt idx="2">
                  <c:v>Customer service</c:v>
                </c:pt>
                <c:pt idx="3">
                  <c:v>Brand advocacy</c:v>
                </c:pt>
              </c:strCache>
            </c:strRef>
          </c:cat>
          <c:val>
            <c:numRef>
              <c:f>Sheet1!$D$2:$D$5</c:f>
              <c:numCache>
                <c:formatCode>General</c:formatCode>
                <c:ptCount val="4"/>
                <c:pt idx="0">
                  <c:v>0</c:v>
                </c:pt>
                <c:pt idx="1">
                  <c:v>15</c:v>
                </c:pt>
                <c:pt idx="2">
                  <c:v>26</c:v>
                </c:pt>
                <c:pt idx="3">
                  <c:v>28</c:v>
                </c:pt>
              </c:numCache>
            </c:numRef>
          </c:val>
        </c:ser>
        <c:dLbls>
          <c:showLegendKey val="0"/>
          <c:showVal val="0"/>
          <c:showCatName val="0"/>
          <c:showSerName val="0"/>
          <c:showPercent val="0"/>
          <c:showBubbleSize val="0"/>
        </c:dLbls>
        <c:gapWidth val="150"/>
        <c:axId val="579588864"/>
        <c:axId val="579590400"/>
      </c:barChart>
      <c:catAx>
        <c:axId val="579588864"/>
        <c:scaling>
          <c:orientation val="minMax"/>
        </c:scaling>
        <c:delete val="1"/>
        <c:axPos val="b"/>
        <c:numFmt formatCode="General" sourceLinked="1"/>
        <c:majorTickMark val="out"/>
        <c:minorTickMark val="none"/>
        <c:tickLblPos val="nextTo"/>
        <c:crossAx val="579590400"/>
        <c:crosses val="autoZero"/>
        <c:auto val="0"/>
        <c:lblAlgn val="ctr"/>
        <c:lblOffset val="100"/>
        <c:noMultiLvlLbl val="0"/>
      </c:catAx>
      <c:valAx>
        <c:axId val="579590400"/>
        <c:scaling>
          <c:orientation val="minMax"/>
          <c:max val="100"/>
          <c:min val="0"/>
        </c:scaling>
        <c:delete val="1"/>
        <c:axPos val="l"/>
        <c:numFmt formatCode="General" sourceLinked="1"/>
        <c:majorTickMark val="out"/>
        <c:minorTickMark val="none"/>
        <c:tickLblPos val="nextTo"/>
        <c:crossAx val="579588864"/>
        <c:crosses val="autoZero"/>
        <c:crossBetween val="between"/>
        <c:majorUnit val="25"/>
      </c:valAx>
      <c:spPr>
        <a:noFill/>
        <a:ln w="25400">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CBB7679-82A7-4F7E-A432-801423BA7FAD}" type="datetimeFigureOut">
              <a:rPr lang="en-GB" smtClean="0"/>
              <a:t>13/03/2017</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10E74EBC-299A-48ED-886F-E91E9D42105F}" type="slidenum">
              <a:rPr lang="en-GB" smtClean="0"/>
              <a:t>‹N›</a:t>
            </a:fld>
            <a:endParaRPr lang="en-GB"/>
          </a:p>
        </p:txBody>
      </p:sp>
    </p:spTree>
    <p:extLst>
      <p:ext uri="{BB962C8B-B14F-4D97-AF65-F5344CB8AC3E}">
        <p14:creationId xmlns:p14="http://schemas.microsoft.com/office/powerpoint/2010/main" val="2798382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2583" tIns="46292" rIns="92583" bIns="46292"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2583" tIns="46292" rIns="92583" bIns="46292" rtlCol="0"/>
          <a:lstStyle>
            <a:lvl1pPr algn="r">
              <a:defRPr sz="1200"/>
            </a:lvl1pPr>
          </a:lstStyle>
          <a:p>
            <a:fld id="{3B6BD712-6567-450C-B3C6-BAF6878345EE}" type="datetimeFigureOut">
              <a:rPr lang="en-AU" smtClean="0"/>
              <a:t>13/03/2017</a:t>
            </a:fld>
            <a:endParaRPr lang="en-AU"/>
          </a:p>
        </p:txBody>
      </p:sp>
      <p:sp>
        <p:nvSpPr>
          <p:cNvPr id="4" name="Slide Image Placeholder 3"/>
          <p:cNvSpPr>
            <a:spLocks noGrp="1" noRot="1" noChangeAspect="1"/>
          </p:cNvSpPr>
          <p:nvPr>
            <p:ph type="sldImg" idx="2"/>
          </p:nvPr>
        </p:nvSpPr>
        <p:spPr>
          <a:xfrm>
            <a:off x="917575" y="744538"/>
            <a:ext cx="4970463" cy="3727450"/>
          </a:xfrm>
          <a:prstGeom prst="rect">
            <a:avLst/>
          </a:prstGeom>
          <a:noFill/>
          <a:ln w="12700">
            <a:solidFill>
              <a:prstClr val="black"/>
            </a:solidFill>
          </a:ln>
        </p:spPr>
      </p:sp>
      <p:sp>
        <p:nvSpPr>
          <p:cNvPr id="5" name="Notes Placeholder 4"/>
          <p:cNvSpPr>
            <a:spLocks noGrp="1"/>
          </p:cNvSpPr>
          <p:nvPr>
            <p:ph type="body" sz="quarter" idx="3"/>
          </p:nvPr>
        </p:nvSpPr>
        <p:spPr>
          <a:xfrm>
            <a:off x="680562" y="4721187"/>
            <a:ext cx="5444490" cy="4472702"/>
          </a:xfrm>
          <a:prstGeom prst="rect">
            <a:avLst/>
          </a:prstGeom>
        </p:spPr>
        <p:txBody>
          <a:bodyPr vert="horz" lIns="92583" tIns="46292" rIns="92583" bIns="462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2583" tIns="46292" rIns="92583" bIns="46292"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2583" tIns="46292" rIns="92583" bIns="46292" rtlCol="0" anchor="b"/>
          <a:lstStyle>
            <a:lvl1pPr algn="r">
              <a:defRPr sz="1200"/>
            </a:lvl1pPr>
          </a:lstStyle>
          <a:p>
            <a:fld id="{B9487D93-240F-4041-8284-FC16D3A96101}" type="slidenum">
              <a:rPr lang="en-AU" smtClean="0"/>
              <a:t>‹N›</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mtClean="0"/>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91794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Static</a:t>
            </a:r>
            <a:r>
              <a:rPr lang="en-GB" baseline="0" smtClean="0"/>
              <a:t> slide – no automation required</a:t>
            </a:r>
            <a:endParaRPr lang="en-GB" smtClean="0"/>
          </a:p>
          <a:p>
            <a:endParaRPr lang="en-GB"/>
          </a:p>
        </p:txBody>
      </p:sp>
      <p:sp>
        <p:nvSpPr>
          <p:cNvPr id="4" name="Slide Number Placeholder 3"/>
          <p:cNvSpPr>
            <a:spLocks noGrp="1"/>
          </p:cNvSpPr>
          <p:nvPr>
            <p:ph type="sldNum" sz="quarter" idx="10"/>
          </p:nvPr>
        </p:nvSpPr>
        <p:spPr/>
        <p:txBody>
          <a:bodyPr/>
          <a:lstStyle/>
          <a:p>
            <a:fld id="{B9487D93-240F-4041-8284-FC16D3A96101}" type="slidenum">
              <a:rPr lang="en-AU" smtClean="0"/>
              <a:t>2</a:t>
            </a:fld>
            <a:endParaRPr lang="en-AU"/>
          </a:p>
        </p:txBody>
      </p:sp>
    </p:spTree>
    <p:extLst>
      <p:ext uri="{BB962C8B-B14F-4D97-AF65-F5344CB8AC3E}">
        <p14:creationId xmlns:p14="http://schemas.microsoft.com/office/powerpoint/2010/main" val="108276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Static</a:t>
            </a:r>
            <a:r>
              <a:rPr lang="en-GB" baseline="0" smtClean="0"/>
              <a:t> slide – no automation required</a:t>
            </a:r>
            <a:endParaRPr lang="en-GB" smtClean="0"/>
          </a:p>
        </p:txBody>
      </p:sp>
      <p:sp>
        <p:nvSpPr>
          <p:cNvPr id="4" name="Slide Number Placeholder 3"/>
          <p:cNvSpPr>
            <a:spLocks noGrp="1"/>
          </p:cNvSpPr>
          <p:nvPr>
            <p:ph type="sldNum" sz="quarter" idx="10"/>
          </p:nvPr>
        </p:nvSpPr>
        <p:spPr/>
        <p:txBody>
          <a:bodyPr/>
          <a:lstStyle/>
          <a:p>
            <a:fld id="{B9487D93-240F-4041-8284-FC16D3A96101}" type="slidenum">
              <a:rPr lang="en-AU" smtClean="0"/>
              <a:t>3</a:t>
            </a:fld>
            <a:endParaRPr lang="en-AU"/>
          </a:p>
        </p:txBody>
      </p:sp>
    </p:spTree>
    <p:extLst>
      <p:ext uri="{BB962C8B-B14F-4D97-AF65-F5344CB8AC3E}">
        <p14:creationId xmlns:p14="http://schemas.microsoft.com/office/powerpoint/2010/main" val="42815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Static</a:t>
            </a:r>
            <a:r>
              <a:rPr lang="en-GB" baseline="0" smtClean="0"/>
              <a:t> slide – no automation required</a:t>
            </a:r>
            <a:endParaRPr lang="en-GB" smtClean="0"/>
          </a:p>
        </p:txBody>
      </p:sp>
      <p:sp>
        <p:nvSpPr>
          <p:cNvPr id="4" name="Slide Number Placeholder 3"/>
          <p:cNvSpPr>
            <a:spLocks noGrp="1"/>
          </p:cNvSpPr>
          <p:nvPr>
            <p:ph type="sldNum" sz="quarter" idx="10"/>
          </p:nvPr>
        </p:nvSpPr>
        <p:spPr/>
        <p:txBody>
          <a:bodyPr/>
          <a:lstStyle/>
          <a:p>
            <a:fld id="{B9487D93-240F-4041-8284-FC16D3A96101}" type="slidenum">
              <a:rPr lang="en-AU" smtClean="0"/>
              <a:t>4</a:t>
            </a:fld>
            <a:endParaRPr lang="en-AU"/>
          </a:p>
        </p:txBody>
      </p:sp>
    </p:spTree>
    <p:extLst>
      <p:ext uri="{BB962C8B-B14F-4D97-AF65-F5344CB8AC3E}">
        <p14:creationId xmlns:p14="http://schemas.microsoft.com/office/powerpoint/2010/main" val="42815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Static</a:t>
            </a:r>
            <a:r>
              <a:rPr lang="en-GB" baseline="0" smtClean="0"/>
              <a:t> slide – no automation required</a:t>
            </a:r>
            <a:endParaRPr lang="en-GB"/>
          </a:p>
        </p:txBody>
      </p:sp>
      <p:sp>
        <p:nvSpPr>
          <p:cNvPr id="4" name="Slide Number Placeholder 3"/>
          <p:cNvSpPr>
            <a:spLocks noGrp="1"/>
          </p:cNvSpPr>
          <p:nvPr>
            <p:ph type="sldNum" sz="quarter" idx="10"/>
          </p:nvPr>
        </p:nvSpPr>
        <p:spPr/>
        <p:txBody>
          <a:bodyPr/>
          <a:lstStyle/>
          <a:p>
            <a:fld id="{B9487D93-240F-4041-8284-FC16D3A96101}" type="slidenum">
              <a:rPr lang="en-AU" smtClean="0"/>
              <a:t>5</a:t>
            </a:fld>
            <a:endParaRPr lang="en-AU"/>
          </a:p>
        </p:txBody>
      </p:sp>
    </p:spTree>
    <p:extLst>
      <p:ext uri="{BB962C8B-B14F-4D97-AF65-F5344CB8AC3E}">
        <p14:creationId xmlns:p14="http://schemas.microsoft.com/office/powerpoint/2010/main" val="309873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defRPr/>
            </a:pPr>
            <a:endParaRPr lang="en-ZA" dirty="0" smtClean="0">
              <a:ea typeface="Calibri"/>
              <a:cs typeface="Times New Roman"/>
            </a:endParaRPr>
          </a:p>
        </p:txBody>
      </p:sp>
      <p:sp>
        <p:nvSpPr>
          <p:cNvPr id="4" name="Slide Number Placeholder 3"/>
          <p:cNvSpPr>
            <a:spLocks noGrp="1"/>
          </p:cNvSpPr>
          <p:nvPr>
            <p:ph type="sldNum" sz="quarter" idx="10"/>
          </p:nvPr>
        </p:nvSpPr>
        <p:spPr/>
        <p:txBody>
          <a:bodyPr/>
          <a:lstStyle/>
          <a:p>
            <a:endParaRPr lang="en-AU"/>
          </a:p>
        </p:txBody>
      </p:sp>
    </p:spTree>
    <p:extLst>
      <p:ext uri="{BB962C8B-B14F-4D97-AF65-F5344CB8AC3E}">
        <p14:creationId xmlns:p14="http://schemas.microsoft.com/office/powerpoint/2010/main" val="281224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87D93-240F-4041-8284-FC16D3A96101}" type="slidenum">
              <a:rPr lang="en-AU" smtClean="0"/>
              <a:t>7</a:t>
            </a:fld>
            <a:endParaRPr lang="en-AU"/>
          </a:p>
        </p:txBody>
      </p:sp>
    </p:spTree>
    <p:extLst>
      <p:ext uri="{BB962C8B-B14F-4D97-AF65-F5344CB8AC3E}">
        <p14:creationId xmlns:p14="http://schemas.microsoft.com/office/powerpoint/2010/main" val="121951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031839"/>
            <a:ext cx="8569325"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450043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smtClean="0"/>
              <a:t>Click to insert movie…</a:t>
            </a:r>
            <a:endParaRPr lang="en-AU"/>
          </a:p>
        </p:txBody>
      </p:sp>
    </p:spTree>
    <p:extLst>
      <p:ext uri="{BB962C8B-B14F-4D97-AF65-F5344CB8AC3E}">
        <p14:creationId xmlns:p14="http://schemas.microsoft.com/office/powerpoint/2010/main" val="27106330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Tree>
    <p:extLst>
      <p:ext uri="{BB962C8B-B14F-4D97-AF65-F5344CB8AC3E}">
        <p14:creationId xmlns:p14="http://schemas.microsoft.com/office/powerpoint/2010/main" val="3621936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790700"/>
            <a:ext cx="8569325" cy="4040188"/>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smtClean="0"/>
              <a:t>Click to edit Master text styles</a:t>
            </a:r>
          </a:p>
        </p:txBody>
      </p:sp>
    </p:spTree>
    <p:extLst>
      <p:ext uri="{BB962C8B-B14F-4D97-AF65-F5344CB8AC3E}">
        <p14:creationId xmlns:p14="http://schemas.microsoft.com/office/powerpoint/2010/main" val="215857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49" y="1031839"/>
            <a:ext cx="4030663"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6"/>
          <p:cNvSpPr>
            <a:spLocks noGrp="1"/>
          </p:cNvSpPr>
          <p:nvPr>
            <p:ph sz="quarter" idx="12"/>
          </p:nvPr>
        </p:nvSpPr>
        <p:spPr>
          <a:xfrm>
            <a:off x="4826000" y="1031839"/>
            <a:ext cx="4029075"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173750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49" y="1790699"/>
            <a:ext cx="4030663" cy="4040189"/>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6"/>
          <p:cNvSpPr>
            <a:spLocks noGrp="1"/>
          </p:cNvSpPr>
          <p:nvPr>
            <p:ph sz="quarter" idx="12"/>
          </p:nvPr>
        </p:nvSpPr>
        <p:spPr>
          <a:xfrm>
            <a:off x="4826000" y="1790699"/>
            <a:ext cx="4029075" cy="40401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1180061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799049"/>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Content Placeholder 6"/>
          <p:cNvSpPr>
            <a:spLocks noGrp="1"/>
          </p:cNvSpPr>
          <p:nvPr>
            <p:ph sz="quarter" idx="17"/>
          </p:nvPr>
        </p:nvSpPr>
        <p:spPr>
          <a:xfrm>
            <a:off x="6191075" y="1036005"/>
            <a:ext cx="2664000" cy="47949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031839"/>
            <a:ext cx="2664000" cy="4799049"/>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708800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043715"/>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Content Placeholder 6"/>
          <p:cNvSpPr>
            <a:spLocks noGrp="1"/>
          </p:cNvSpPr>
          <p:nvPr>
            <p:ph sz="quarter" idx="17"/>
          </p:nvPr>
        </p:nvSpPr>
        <p:spPr>
          <a:xfrm>
            <a:off x="6191075" y="1790699"/>
            <a:ext cx="2664000" cy="4040289"/>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787173"/>
            <a:ext cx="2664000" cy="4043715"/>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9948553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253670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9" name="Content Placeholder 6"/>
          <p:cNvSpPr>
            <a:spLocks noGrp="1"/>
          </p:cNvSpPr>
          <p:nvPr>
            <p:ph sz="quarter" idx="17"/>
          </p:nvPr>
        </p:nvSpPr>
        <p:spPr>
          <a:xfrm>
            <a:off x="6911075"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7" name="Content Placeholder 6"/>
          <p:cNvSpPr>
            <a:spLocks noGrp="1"/>
          </p:cNvSpPr>
          <p:nvPr>
            <p:ph sz="quarter" idx="11"/>
          </p:nvPr>
        </p:nvSpPr>
        <p:spPr>
          <a:xfrm>
            <a:off x="285750" y="1789307"/>
            <a:ext cx="1944000" cy="4041581"/>
          </a:xfrm>
        </p:spPr>
        <p:txBody>
          <a:bodyPr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smtClean="0"/>
              <a:t>Click to edit Master text styles</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smtClean="0"/>
              <a:t>Click to edit Master text styles</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smtClean="0"/>
              <a:t>Click to edit Master text styles</a:t>
            </a:r>
          </a:p>
        </p:txBody>
      </p:sp>
      <p:sp>
        <p:nvSpPr>
          <p:cNvPr id="14" name="Content Placeholder 6"/>
          <p:cNvSpPr>
            <a:spLocks noGrp="1"/>
          </p:cNvSpPr>
          <p:nvPr>
            <p:ph sz="quarter" idx="22"/>
          </p:nvPr>
        </p:nvSpPr>
        <p:spPr>
          <a:xfrm>
            <a:off x="4702634" y="1789307"/>
            <a:ext cx="1944000" cy="4041581"/>
          </a:xfrm>
        </p:spPr>
        <p:txBody>
          <a:bodyPr lIns="0" tIns="0">
            <a:no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smtClean="0"/>
              <a:t>Click to edit Master text styles</a:t>
            </a:r>
          </a:p>
        </p:txBody>
      </p:sp>
    </p:spTree>
    <p:extLst>
      <p:ext uri="{BB962C8B-B14F-4D97-AF65-F5344CB8AC3E}">
        <p14:creationId xmlns:p14="http://schemas.microsoft.com/office/powerpoint/2010/main" val="3141880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t>‹N›</a:t>
            </a:fld>
            <a:endParaRPr lang="en-AU"/>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smtClean="0"/>
              <a:t>Click to insert movie…</a:t>
            </a:r>
            <a:endParaRPr lang="en-AU"/>
          </a:p>
        </p:txBody>
      </p:sp>
    </p:spTree>
    <p:extLst>
      <p:ext uri="{BB962C8B-B14F-4D97-AF65-F5344CB8AC3E}">
        <p14:creationId xmlns:p14="http://schemas.microsoft.com/office/powerpoint/2010/main" val="42830679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smtClean="0"/>
              <a:t>Click to edit Master title style</a:t>
            </a:r>
            <a:endParaRPr lang="en-AU"/>
          </a:p>
        </p:txBody>
      </p:sp>
      <p:sp>
        <p:nvSpPr>
          <p:cNvPr id="3" name="Text Placeholder 2"/>
          <p:cNvSpPr>
            <a:spLocks noGrp="1"/>
          </p:cNvSpPr>
          <p:nvPr>
            <p:ph type="body" idx="1"/>
          </p:nvPr>
        </p:nvSpPr>
        <p:spPr>
          <a:xfrm>
            <a:off x="285750" y="1031837"/>
            <a:ext cx="8569324" cy="4799051"/>
          </a:xfrm>
          <a:prstGeom prst="rect">
            <a:avLst/>
          </a:prstGeom>
        </p:spPr>
        <p:txBody>
          <a:bodyPr vert="horz" lIns="0" tIns="21240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t>‹N›</a:t>
            </a:fld>
            <a:endParaRPr lang="en-AU"/>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334173" y="-533456"/>
            <a:ext cx="10723183" cy="6493000"/>
            <a:chOff x="-1334173" y="-533456"/>
            <a:chExt cx="10723183" cy="6493000"/>
          </a:xfrm>
        </p:grpSpPr>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bwMode="gray">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smtClean="0">
                        <a:solidFill>
                          <a:schemeClr val="tx1">
                            <a:lumMod val="85000"/>
                            <a:lumOff val="15000"/>
                          </a:schemeClr>
                        </a:solidFill>
                        <a:latin typeface="+mn-lt"/>
                      </a:rPr>
                      <a:t>3.14</a:t>
                    </a:r>
                    <a:br>
                      <a:rPr lang="en-AU" sz="900" b="1" smtClean="0">
                        <a:solidFill>
                          <a:schemeClr val="tx1">
                            <a:lumMod val="85000"/>
                            <a:lumOff val="15000"/>
                          </a:schemeClr>
                        </a:solidFill>
                        <a:latin typeface="+mn-lt"/>
                      </a:rPr>
                    </a:br>
                    <a:r>
                      <a:rPr lang="en-AU" sz="900" b="1" smtClean="0">
                        <a:solidFill>
                          <a:schemeClr val="tx1">
                            <a:lumMod val="85000"/>
                            <a:lumOff val="15000"/>
                          </a:schemeClr>
                        </a:solidFill>
                        <a:latin typeface="+mn-lt"/>
                      </a:rPr>
                      <a:t>X</a:t>
                    </a:r>
                    <a:r>
                      <a:rPr lang="en-AU" sz="900" b="1" baseline="0" smtClean="0">
                        <a:solidFill>
                          <a:schemeClr val="tx1">
                            <a:lumMod val="85000"/>
                            <a:lumOff val="15000"/>
                          </a:schemeClr>
                        </a:solidFill>
                        <a:latin typeface="+mn-lt"/>
                      </a:rPr>
                      <a:t> AXIS</a:t>
                    </a:r>
                    <a:endParaRPr lang="en-AU" sz="900" b="1">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smtClean="0">
                        <a:solidFill>
                          <a:schemeClr val="tx1">
                            <a:lumMod val="85000"/>
                            <a:lumOff val="15000"/>
                          </a:schemeClr>
                        </a:solidFill>
                        <a:latin typeface="+mn-lt"/>
                      </a:rPr>
                      <a:t>6.65</a:t>
                    </a:r>
                    <a:br>
                      <a:rPr lang="en-AU" sz="900" b="1" smtClean="0">
                        <a:solidFill>
                          <a:schemeClr val="tx1">
                            <a:lumMod val="85000"/>
                            <a:lumOff val="15000"/>
                          </a:schemeClr>
                        </a:solidFill>
                        <a:latin typeface="+mn-lt"/>
                      </a:rPr>
                    </a:br>
                    <a:r>
                      <a:rPr lang="en-AU" sz="900" b="1" smtClean="0">
                        <a:solidFill>
                          <a:schemeClr val="tx1">
                            <a:lumMod val="85000"/>
                            <a:lumOff val="15000"/>
                          </a:schemeClr>
                        </a:solidFill>
                        <a:latin typeface="+mn-lt"/>
                      </a:rPr>
                      <a:t>BASE MARGIN</a:t>
                    </a:r>
                    <a:endParaRPr lang="en-AU" sz="900" b="1">
                      <a:solidFill>
                        <a:schemeClr val="tx1">
                          <a:lumMod val="85000"/>
                          <a:lumOff val="15000"/>
                        </a:schemeClr>
                      </a:solidFill>
                      <a:latin typeface="+mn-lt"/>
                    </a:endParaRP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smtClean="0">
                        <a:solidFill>
                          <a:schemeClr val="tx1">
                            <a:lumMod val="85000"/>
                            <a:lumOff val="15000"/>
                          </a:schemeClr>
                        </a:solidFill>
                        <a:latin typeface="+mn-lt"/>
                      </a:rPr>
                      <a:t>5.95</a:t>
                    </a:r>
                  </a:p>
                  <a:p>
                    <a:pPr algn="ctr"/>
                    <a:r>
                      <a:rPr lang="en-AU" sz="900" b="1" smtClean="0">
                        <a:solidFill>
                          <a:schemeClr val="tx1">
                            <a:lumMod val="85000"/>
                            <a:lumOff val="15000"/>
                          </a:schemeClr>
                        </a:solidFill>
                        <a:latin typeface="+mn-lt"/>
                      </a:rPr>
                      <a:t>TOP</a:t>
                    </a:r>
                    <a:r>
                      <a:rPr lang="en-AU" sz="900" b="1" baseline="0" smtClean="0">
                        <a:solidFill>
                          <a:schemeClr val="tx1">
                            <a:lumMod val="85000"/>
                            <a:lumOff val="15000"/>
                          </a:schemeClr>
                        </a:solidFill>
                        <a:latin typeface="+mn-lt"/>
                      </a:rPr>
                      <a:t> MARGIN</a:t>
                    </a:r>
                    <a:endParaRPr lang="en-AU" sz="900" b="1">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smtClean="0">
                        <a:solidFill>
                          <a:schemeClr val="tx1">
                            <a:lumMod val="85000"/>
                            <a:lumOff val="15000"/>
                          </a:schemeClr>
                        </a:solidFill>
                        <a:latin typeface="+mn-lt"/>
                      </a:rPr>
                      <a:t>4.52</a:t>
                    </a:r>
                    <a:br>
                      <a:rPr lang="en-AU" sz="900" b="1" smtClean="0">
                        <a:solidFill>
                          <a:schemeClr val="tx1">
                            <a:lumMod val="85000"/>
                            <a:lumOff val="15000"/>
                          </a:schemeClr>
                        </a:solidFill>
                        <a:latin typeface="+mn-lt"/>
                      </a:rPr>
                    </a:br>
                    <a:r>
                      <a:rPr lang="en-AU" sz="900" b="1" smtClean="0">
                        <a:solidFill>
                          <a:schemeClr val="tx1">
                            <a:lumMod val="85000"/>
                            <a:lumOff val="15000"/>
                          </a:schemeClr>
                        </a:solidFill>
                        <a:latin typeface="+mn-lt"/>
                      </a:rPr>
                      <a:t>CHART TOP</a:t>
                    </a:r>
                    <a:endParaRPr lang="en-AU" sz="900" b="1">
                      <a:solidFill>
                        <a:schemeClr val="tx1">
                          <a:lumMod val="85000"/>
                          <a:lumOff val="15000"/>
                        </a:schemeClr>
                      </a:solidFill>
                      <a:latin typeface="+mn-lt"/>
                    </a:endParaRP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bwMode="gray">
                  <a:xfrm flipH="1">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bwMode="gray">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smtClean="0"/>
                      <a:t>11.90</a:t>
                    </a:r>
                    <a:br>
                      <a:rPr lang="en-AU" smtClean="0"/>
                    </a:br>
                    <a:r>
                      <a:rPr lang="en-AU" smtClean="0"/>
                      <a:t>LEFT MARGIN</a:t>
                    </a:r>
                    <a:endParaRPr lang="en-AU"/>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bwMode="gray">
                  <a:xfrm flipH="1">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bwMode="gray">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smtClean="0"/>
                      <a:t>11.90</a:t>
                    </a:r>
                  </a:p>
                  <a:p>
                    <a:pPr lvl="0"/>
                    <a:r>
                      <a:rPr lang="en-AU" smtClean="0"/>
                      <a:t>RIGHT MARGIN</a:t>
                    </a:r>
                    <a:endParaRPr lang="en-AU"/>
                  </a:p>
                </p:txBody>
              </p:sp>
            </p:grpSp>
          </p:grpSp>
        </p:grpSp>
        <p:sp>
          <p:nvSpPr>
            <p:cNvPr id="35" name="TextBox 34"/>
            <p:cNvSpPr txBox="1"/>
            <p:nvPr userDrawn="1"/>
          </p:nvSpPr>
          <p:spPr bwMode="gray">
            <a:xfrm>
              <a:off x="438150" y="-508000"/>
              <a:ext cx="8248650" cy="246221"/>
            </a:xfrm>
            <a:prstGeom prst="rect">
              <a:avLst/>
            </a:prstGeom>
            <a:noFill/>
          </p:spPr>
          <p:txBody>
            <a:bodyPr wrap="square" lIns="0" tIns="0" rIns="0" bIns="0" rtlCol="0" anchor="b">
              <a:spAutoFit/>
            </a:bodyPr>
            <a:lstStyle/>
            <a:p>
              <a:pPr algn="ctr"/>
              <a:r>
                <a:rPr lang="en-GB" sz="1600" b="0" smtClean="0">
                  <a:solidFill>
                    <a:srgbClr val="333333"/>
                  </a:solidFill>
                  <a:latin typeface="+mn-lt"/>
                </a:rPr>
                <a:t>DO NOT ALTER SLIDE MASTERS – THIS IS A TNS APPROVED</a:t>
              </a:r>
              <a:r>
                <a:rPr lang="en-GB" sz="1600" b="0" baseline="0" smtClean="0">
                  <a:solidFill>
                    <a:srgbClr val="333333"/>
                  </a:solidFill>
                  <a:latin typeface="+mn-lt"/>
                </a:rPr>
                <a:t> TEMPLATE</a:t>
              </a:r>
              <a:endParaRPr lang="en-GB" sz="1600" b="0" smtClean="0">
                <a:solidFill>
                  <a:srgbClr val="333333"/>
                </a:solidFill>
                <a:latin typeface="+mn-lt"/>
              </a:endParaRPr>
            </a:p>
          </p:txBody>
        </p:sp>
      </p:grpSp>
      <p:sp>
        <p:nvSpPr>
          <p:cNvPr id="8" name="TextBox 7"/>
          <p:cNvSpPr txBox="1"/>
          <p:nvPr>
            <p:custDataLst>
              <p:tags r:id="rId14"/>
            </p:custDataLst>
          </p:nvPr>
        </p:nvSpPr>
        <p:spPr>
          <a:xfrm>
            <a:off x="1290880" y="6037200"/>
            <a:ext cx="3028726" cy="381000"/>
          </a:xfrm>
          <a:prstGeom prst="rect">
            <a:avLst/>
          </a:prstGeom>
          <a:noFill/>
        </p:spPr>
        <p:txBody>
          <a:bodyPr vert="horz" wrap="square" lIns="0" tIns="0" rIns="0" bIns="0" rtlCol="0">
            <a:noAutofit/>
          </a:bodyPr>
          <a:lstStyle/>
          <a:p>
            <a:pPr algn="l">
              <a:lnSpc>
                <a:spcPct val="100000"/>
              </a:lnSpc>
              <a:spcBef>
                <a:spcPct val="0"/>
              </a:spcBef>
              <a:spcAft>
                <a:spcPct val="0"/>
              </a:spcAft>
            </a:pPr>
            <a:endParaRPr lang="en-GB" sz="1250" b="0" i="0" u="none" strike="noStrike" spc="0" baseline="0" err="1" smtClean="0">
              <a:solidFill>
                <a:srgbClr val="333333"/>
              </a:solidFill>
              <a:latin typeface="Verdana"/>
            </a:endParaRPr>
          </a:p>
        </p:txBody>
      </p:sp>
      <p:sp>
        <p:nvSpPr>
          <p:cNvPr id="9" name="TextBox 8"/>
          <p:cNvSpPr txBox="1"/>
          <p:nvPr>
            <p:custDataLst>
              <p:tags r:id="rId15"/>
            </p:custDataLst>
          </p:nvPr>
        </p:nvSpPr>
        <p:spPr>
          <a:xfrm>
            <a:off x="1290880" y="6324879"/>
            <a:ext cx="2540000" cy="531000"/>
          </a:xfrm>
          <a:prstGeom prst="rect">
            <a:avLst/>
          </a:prstGeom>
          <a:noFill/>
        </p:spPr>
        <p:txBody>
          <a:bodyPr vert="horz" wrap="square" lIns="0" tIns="0" rIns="0" bIns="279400" rtlCol="0" anchor="b">
            <a:noAutofit/>
          </a:bodyPr>
          <a:lstStyle/>
          <a:p>
            <a:pPr algn="l">
              <a:lnSpc>
                <a:spcPct val="0"/>
              </a:lnSpc>
              <a:spcBef>
                <a:spcPct val="0"/>
              </a:spcBef>
              <a:spcAft>
                <a:spcPct val="0"/>
              </a:spcAft>
            </a:pPr>
            <a:r>
              <a:rPr lang="en-GB" sz="750" b="0" i="0" u="none" strike="noStrike" spc="0" baseline="0" smtClean="0">
                <a:solidFill>
                  <a:srgbClr val="333333"/>
                </a:solidFill>
                <a:latin typeface="Verdana"/>
              </a:rPr>
              <a:t>© TNS 2016</a:t>
            </a:r>
          </a:p>
        </p:txBody>
      </p:sp>
      <p:sp>
        <p:nvSpPr>
          <p:cNvPr id="10" name="TextBox 9"/>
          <p:cNvSpPr txBox="1"/>
          <p:nvPr>
            <p:custDataLst>
              <p:tags r:id="rId16"/>
            </p:custDataLst>
          </p:nvPr>
        </p:nvSpPr>
        <p:spPr>
          <a:xfrm>
            <a:off x="4686150" y="6320790"/>
            <a:ext cx="1905000" cy="281305"/>
          </a:xfrm>
          <a:prstGeom prst="rect">
            <a:avLst/>
          </a:prstGeom>
          <a:noFill/>
        </p:spPr>
        <p:txBody>
          <a:bodyPr vert="horz" wrap="square" lIns="0" tIns="0" rIns="0" bIns="0" rtlCol="0" anchor="b">
            <a:noAutofit/>
          </a:bodyPr>
          <a:lstStyle/>
          <a:p>
            <a:pPr algn="r">
              <a:lnSpc>
                <a:spcPct val="100000"/>
              </a:lnSpc>
              <a:spcBef>
                <a:spcPct val="0"/>
              </a:spcBef>
              <a:spcAft>
                <a:spcPct val="0"/>
              </a:spcAft>
            </a:pPr>
            <a:endParaRPr lang="en-GB" sz="750" b="0" i="0" u="none" strike="noStrike" spc="0" baseline="0" err="1" smtClean="0">
              <a:solidFill>
                <a:srgbClr val="333333"/>
              </a:solidFill>
              <a:latin typeface="Verdana"/>
            </a:endParaRPr>
          </a:p>
        </p:txBody>
      </p:sp>
      <p:pic>
        <p:nvPicPr>
          <p:cNvPr id="33" name="Picture 2" descr="Z:\Brand Identity\Content_Marketing\Connected Life\2016\Local report\V2\LOGO.png"/>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282260" y="6071836"/>
            <a:ext cx="1598928" cy="1886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custDataLst>
              <p:tags r:id="rId17"/>
            </p:custDataLst>
          </p:nvPr>
        </p:nvPicPr>
        <p:blipFill>
          <a:blip r:embed="rId19">
            <a:extLst>
              <a:ext uri="{28A0092B-C50C-407E-A947-70E740481C1C}">
                <a14:useLocalDpi xmlns:a14="http://schemas.microsoft.com/office/drawing/2010/main" val="0"/>
              </a:ext>
            </a:extLst>
          </a:blip>
          <a:stretch>
            <a:fillRect/>
          </a:stretch>
        </p:blipFill>
        <p:spPr>
          <a:xfrm>
            <a:off x="7289501" y="6073064"/>
            <a:ext cx="1320800" cy="134464"/>
          </a:xfrm>
          <a:prstGeom prst="rect">
            <a:avLst/>
          </a:prstGeom>
        </p:spPr>
      </p:pic>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5.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slideLayout" Target="../slideLayouts/slideLayout11.xml"/><Relationship Id="rId18" Type="http://schemas.openxmlformats.org/officeDocument/2006/relationships/chart" Target="../charts/chart4.xml"/><Relationship Id="rId3" Type="http://schemas.openxmlformats.org/officeDocument/2006/relationships/tags" Target="../tags/tag20.xml"/><Relationship Id="rId21" Type="http://schemas.openxmlformats.org/officeDocument/2006/relationships/chart" Target="../charts/chart7.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chart" Target="../charts/chart3.xml"/><Relationship Id="rId2" Type="http://schemas.openxmlformats.org/officeDocument/2006/relationships/tags" Target="../tags/tag19.xml"/><Relationship Id="rId16" Type="http://schemas.openxmlformats.org/officeDocument/2006/relationships/chart" Target="../charts/chart2.xml"/><Relationship Id="rId20" Type="http://schemas.openxmlformats.org/officeDocument/2006/relationships/chart" Target="../charts/chart6.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chart" Target="../charts/chart1.xml"/><Relationship Id="rId10" Type="http://schemas.openxmlformats.org/officeDocument/2006/relationships/tags" Target="../tags/tag27.xml"/><Relationship Id="rId19" Type="http://schemas.openxmlformats.org/officeDocument/2006/relationships/chart" Target="../charts/chart5.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notesSlide" Target="../notesSlides/notesSlide6.xml"/><Relationship Id="rId22"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Z:\Brand Identity\Content_Marketing\Connected Life\2016\Connected Life_Hero Image\ConnectedLife_Hero_AW_Momentum_Small.jpg"/>
          <p:cNvPicPr>
            <a:picLocks noChangeAspect="1" noChangeArrowheads="1"/>
          </p:cNvPicPr>
          <p:nvPr/>
        </p:nvPicPr>
        <p:blipFill>
          <a:blip r:embed="rId3">
            <a:extLst>
              <a:ext uri="{28A0092B-C50C-407E-A947-70E740481C1C}">
                <a14:useLocalDpi xmlns:a14="http://schemas.microsoft.com/office/drawing/2010/main"/>
              </a:ext>
            </a:extLst>
          </a:blip>
          <a:srcRect l="11116"/>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chemeClr val="bg1"/>
                </a:solidFill>
              </a:rPr>
              <a:t>Media Pack</a:t>
            </a:r>
            <a:br>
              <a:rPr lang="en-US" dirty="0" smtClean="0">
                <a:solidFill>
                  <a:schemeClr val="bg1"/>
                </a:solidFill>
              </a:rPr>
            </a:br>
            <a:r>
              <a:rPr lang="it-IT" dirty="0">
                <a:solidFill>
                  <a:schemeClr val="bg1"/>
                </a:solidFill>
              </a:rPr>
              <a:t>#Fashion buyer: analizzare il consumatore nel dettaglio</a:t>
            </a:r>
            <a:br>
              <a:rPr lang="it-IT" dirty="0">
                <a:solidFill>
                  <a:schemeClr val="bg1"/>
                </a:solidFill>
              </a:rPr>
            </a:br>
            <a:r>
              <a:rPr lang="it-IT" dirty="0">
                <a:solidFill>
                  <a:schemeClr val="bg1"/>
                </a:solidFill>
              </a:rPr>
              <a:t> per campagne ingaggianti e inclusive</a:t>
            </a:r>
            <a:br>
              <a:rPr lang="it-IT" dirty="0">
                <a:solidFill>
                  <a:schemeClr val="bg1"/>
                </a:solidFill>
              </a:rPr>
            </a:br>
            <a:endParaRPr lang="en-GB" sz="1400" dirty="0">
              <a:solidFill>
                <a:schemeClr val="bg1"/>
              </a:solidFill>
            </a:endParaRPr>
          </a:p>
        </p:txBody>
      </p:sp>
      <p:sp>
        <p:nvSpPr>
          <p:cNvPr id="2" name="CasellaDiTesto 1"/>
          <p:cNvSpPr txBox="1"/>
          <p:nvPr/>
        </p:nvSpPr>
        <p:spPr>
          <a:xfrm>
            <a:off x="381000" y="5686425"/>
            <a:ext cx="3905250" cy="533400"/>
          </a:xfrm>
          <a:prstGeom prst="rect">
            <a:avLst/>
          </a:prstGeom>
          <a:noFill/>
        </p:spPr>
        <p:txBody>
          <a:bodyPr wrap="square" lIns="0" tIns="0" rIns="0" bIns="0" rtlCol="0">
            <a:noAutofit/>
          </a:bodyPr>
          <a:lstStyle/>
          <a:p>
            <a:r>
              <a:rPr lang="it-IT" sz="1200" b="0" dirty="0" smtClean="0">
                <a:solidFill>
                  <a:schemeClr val="bg1"/>
                </a:solidFill>
                <a:latin typeface="+mn-lt"/>
              </a:rPr>
              <a:t>Contatti:</a:t>
            </a:r>
          </a:p>
          <a:p>
            <a:r>
              <a:rPr lang="it-IT" sz="1200" b="0" dirty="0" smtClean="0">
                <a:solidFill>
                  <a:schemeClr val="bg1"/>
                </a:solidFill>
                <a:latin typeface="+mn-lt"/>
              </a:rPr>
              <a:t>Gabriella Bergaglio</a:t>
            </a:r>
          </a:p>
          <a:p>
            <a:r>
              <a:rPr lang="it-IT" sz="1200" b="0" dirty="0" smtClean="0">
                <a:solidFill>
                  <a:schemeClr val="bg1"/>
                </a:solidFill>
                <a:latin typeface="+mn-lt"/>
              </a:rPr>
              <a:t>Marketing </a:t>
            </a:r>
            <a:r>
              <a:rPr lang="it-IT" sz="1200" b="0" dirty="0" err="1" smtClean="0">
                <a:solidFill>
                  <a:schemeClr val="bg1"/>
                </a:solidFill>
                <a:latin typeface="+mn-lt"/>
              </a:rPr>
              <a:t>director</a:t>
            </a:r>
            <a:r>
              <a:rPr lang="it-IT" sz="1200" b="0" dirty="0" smtClean="0">
                <a:solidFill>
                  <a:schemeClr val="bg1"/>
                </a:solidFill>
                <a:latin typeface="+mn-lt"/>
              </a:rPr>
              <a:t> Italy, KANTAR TNS</a:t>
            </a:r>
          </a:p>
          <a:p>
            <a:r>
              <a:rPr lang="it-IT" sz="1200" b="0" dirty="0" smtClean="0">
                <a:solidFill>
                  <a:schemeClr val="bg1"/>
                </a:solidFill>
                <a:latin typeface="+mn-lt"/>
              </a:rPr>
              <a:t>@: gabriella.bergaglio@tnsglobal.com</a:t>
            </a:r>
          </a:p>
        </p:txBody>
      </p:sp>
    </p:spTree>
    <p:extLst>
      <p:ext uri="{BB962C8B-B14F-4D97-AF65-F5344CB8AC3E}">
        <p14:creationId xmlns:p14="http://schemas.microsoft.com/office/powerpoint/2010/main" val="406640213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080" y="2196636"/>
            <a:ext cx="8580695" cy="2092881"/>
          </a:xfrm>
          <a:prstGeom prst="rect">
            <a:avLst/>
          </a:prstGeom>
        </p:spPr>
        <p:txBody>
          <a:bodyPr wrap="squar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US" sz="3400" b="0">
                <a:latin typeface="+mj-lt"/>
              </a:rPr>
              <a:t>Connected Life is the definitive </a:t>
            </a:r>
            <a:r>
              <a:rPr lang="en-US" sz="3400" b="0" smtClean="0">
                <a:latin typeface="+mj-lt"/>
              </a:rPr>
              <a:t>guide </a:t>
            </a:r>
            <a:r>
              <a:rPr lang="en-US" sz="3400" b="0">
                <a:latin typeface="+mj-lt"/>
              </a:rPr>
              <a:t>to how connectivity is reshaping </a:t>
            </a:r>
            <a:r>
              <a:rPr lang="en-US" sz="3400" b="0">
                <a:solidFill>
                  <a:schemeClr val="accent4"/>
                </a:solidFill>
                <a:latin typeface="+mj-lt"/>
              </a:rPr>
              <a:t>consumers</a:t>
            </a:r>
            <a:r>
              <a:rPr lang="en-US" sz="3400" b="0">
                <a:latin typeface="+mj-lt"/>
              </a:rPr>
              <a:t>, </a:t>
            </a:r>
            <a:r>
              <a:rPr lang="en-US" sz="3400" b="0">
                <a:solidFill>
                  <a:schemeClr val="accent6"/>
                </a:solidFill>
                <a:latin typeface="+mj-lt"/>
              </a:rPr>
              <a:t>connections</a:t>
            </a:r>
            <a:r>
              <a:rPr lang="en-US" sz="3400" b="0">
                <a:latin typeface="+mj-lt"/>
              </a:rPr>
              <a:t>, </a:t>
            </a:r>
            <a:r>
              <a:rPr lang="en-US" sz="3400" b="0">
                <a:solidFill>
                  <a:schemeClr val="bg2"/>
                </a:solidFill>
                <a:latin typeface="+mj-lt"/>
              </a:rPr>
              <a:t>content</a:t>
            </a:r>
            <a:r>
              <a:rPr lang="en-US" sz="3400" b="0">
                <a:latin typeface="+mj-lt"/>
              </a:rPr>
              <a:t> </a:t>
            </a:r>
            <a:r>
              <a:rPr lang="en-US" sz="3400" b="0" smtClean="0">
                <a:latin typeface="+mj-lt"/>
              </a:rPr>
              <a:t/>
            </a:r>
            <a:br>
              <a:rPr lang="en-US" sz="3400" b="0" smtClean="0">
                <a:latin typeface="+mj-lt"/>
              </a:rPr>
            </a:br>
            <a:r>
              <a:rPr lang="en-US" sz="3400" b="0" smtClean="0">
                <a:latin typeface="+mj-lt"/>
              </a:rPr>
              <a:t>and </a:t>
            </a:r>
            <a:r>
              <a:rPr lang="en-US" sz="3400" b="0">
                <a:solidFill>
                  <a:srgbClr val="89BD27"/>
                </a:solidFill>
                <a:latin typeface="+mj-lt"/>
              </a:rPr>
              <a:t>commerce</a:t>
            </a:r>
            <a:r>
              <a:rPr lang="en-US" sz="3400" b="0">
                <a:latin typeface="+mj-lt"/>
              </a:rPr>
              <a:t>.</a:t>
            </a:r>
          </a:p>
        </p:txBody>
      </p:sp>
    </p:spTree>
    <p:extLst>
      <p:ext uri="{BB962C8B-B14F-4D97-AF65-F5344CB8AC3E}">
        <p14:creationId xmlns:p14="http://schemas.microsoft.com/office/powerpoint/2010/main" val="235648656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ltGray">
          <a:xfrm>
            <a:off x="302503" y="1244600"/>
            <a:ext cx="1934529" cy="811783"/>
          </a:xfrm>
          <a:prstGeom prst="rect">
            <a:avLst/>
          </a:prstGeom>
          <a:solidFill>
            <a:srgbClr val="7A22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37" name="Rectangle 36"/>
          <p:cNvSpPr/>
          <p:nvPr/>
        </p:nvSpPr>
        <p:spPr bwMode="ltGray">
          <a:xfrm>
            <a:off x="2496468" y="1244600"/>
            <a:ext cx="1934529" cy="811783"/>
          </a:xfrm>
          <a:prstGeom prst="rect">
            <a:avLst/>
          </a:prstGeom>
          <a:solidFill>
            <a:srgbClr val="4655A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chemeClr val="bg1"/>
              </a:solidFill>
            </a:endParaRPr>
          </a:p>
        </p:txBody>
      </p:sp>
      <p:sp>
        <p:nvSpPr>
          <p:cNvPr id="38" name="Rectangle 37"/>
          <p:cNvSpPr/>
          <p:nvPr/>
        </p:nvSpPr>
        <p:spPr bwMode="ltGray">
          <a:xfrm>
            <a:off x="4703316" y="1244600"/>
            <a:ext cx="1934529" cy="811783"/>
          </a:xfrm>
          <a:prstGeom prst="rect">
            <a:avLst/>
          </a:prstGeom>
          <a:solidFill>
            <a:srgbClr val="3EB1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39" name="Rectangle 38"/>
          <p:cNvSpPr/>
          <p:nvPr/>
        </p:nvSpPr>
        <p:spPr bwMode="ltGray">
          <a:xfrm>
            <a:off x="6935564" y="1244600"/>
            <a:ext cx="1934529" cy="811783"/>
          </a:xfrm>
          <a:prstGeom prst="rect">
            <a:avLst/>
          </a:prstGeom>
          <a:solidFill>
            <a:srgbClr val="89B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2" name="Title 1"/>
          <p:cNvSpPr>
            <a:spLocks noGrp="1"/>
          </p:cNvSpPr>
          <p:nvPr>
            <p:ph type="title"/>
          </p:nvPr>
        </p:nvSpPr>
        <p:spPr/>
        <p:txBody>
          <a:bodyPr/>
          <a:lstStyle/>
          <a:p>
            <a:r>
              <a:rPr lang="en-GB"/>
              <a:t>Connected Life breaks down the complexity of integrated planning into the four Cs</a:t>
            </a:r>
            <a:endParaRPr lang="en-GB">
              <a:solidFill>
                <a:schemeClr val="tx1"/>
              </a:solidFill>
            </a:endParaRPr>
          </a:p>
        </p:txBody>
      </p:sp>
      <p:sp>
        <p:nvSpPr>
          <p:cNvPr id="66" name="Rectangle 65"/>
          <p:cNvSpPr/>
          <p:nvPr/>
        </p:nvSpPr>
        <p:spPr bwMode="ltGray">
          <a:xfrm>
            <a:off x="302504" y="1481367"/>
            <a:ext cx="1934528"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200"/>
              </a:lnSpc>
              <a:spcBef>
                <a:spcPct val="20000"/>
              </a:spcBef>
              <a:spcAft>
                <a:spcPct val="0"/>
              </a:spcAft>
            </a:pPr>
            <a:r>
              <a:rPr lang="en-GB" sz="1000" b="0" smtClean="0">
                <a:solidFill>
                  <a:schemeClr val="bg1"/>
                </a:solidFill>
              </a:rPr>
              <a:t>How connected </a:t>
            </a:r>
            <a:br>
              <a:rPr lang="en-GB" sz="1000" b="0" smtClean="0">
                <a:solidFill>
                  <a:schemeClr val="bg1"/>
                </a:solidFill>
              </a:rPr>
            </a:br>
            <a:r>
              <a:rPr lang="en-GB" sz="1000" b="0" smtClean="0">
                <a:solidFill>
                  <a:schemeClr val="bg1"/>
                </a:solidFill>
              </a:rPr>
              <a:t>is my target?</a:t>
            </a:r>
          </a:p>
          <a:p>
            <a:pPr algn="ctr">
              <a:lnSpc>
                <a:spcPts val="1200"/>
              </a:lnSpc>
            </a:pPr>
            <a:endParaRPr lang="en-GB" sz="1000" b="0">
              <a:solidFill>
                <a:schemeClr val="bg1"/>
              </a:solidFill>
            </a:endParaRPr>
          </a:p>
        </p:txBody>
      </p:sp>
      <p:sp>
        <p:nvSpPr>
          <p:cNvPr id="67" name="Rectangle 66"/>
          <p:cNvSpPr/>
          <p:nvPr/>
        </p:nvSpPr>
        <p:spPr bwMode="ltGray">
          <a:xfrm>
            <a:off x="302503" y="1215089"/>
            <a:ext cx="1934529"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Consumers</a:t>
            </a:r>
            <a:endParaRPr lang="en-GB" sz="1600" b="0">
              <a:solidFill>
                <a:schemeClr val="bg1"/>
              </a:solidFill>
            </a:endParaRPr>
          </a:p>
        </p:txBody>
      </p:sp>
      <p:sp>
        <p:nvSpPr>
          <p:cNvPr id="68" name="Rectangle 67"/>
          <p:cNvSpPr/>
          <p:nvPr/>
        </p:nvSpPr>
        <p:spPr bwMode="ltGray">
          <a:xfrm>
            <a:off x="2470670" y="1471792"/>
            <a:ext cx="1961280" cy="2003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spcBef>
                <a:spcPct val="20000"/>
              </a:spcBef>
              <a:spcAft>
                <a:spcPct val="0"/>
              </a:spcAft>
            </a:pPr>
            <a:r>
              <a:rPr lang="en-US" sz="1000" b="0" smtClean="0">
                <a:solidFill>
                  <a:schemeClr val="bg1"/>
                </a:solidFill>
              </a:rPr>
              <a:t>How </a:t>
            </a:r>
            <a:r>
              <a:rPr lang="en-US" sz="1000" b="0">
                <a:solidFill>
                  <a:schemeClr val="bg1"/>
                </a:solidFill>
              </a:rPr>
              <a:t>do I </a:t>
            </a:r>
            <a:r>
              <a:rPr lang="en-US" sz="1000" b="0" smtClean="0">
                <a:solidFill>
                  <a:schemeClr val="bg1"/>
                </a:solidFill>
              </a:rPr>
              <a:t/>
            </a:r>
            <a:br>
              <a:rPr lang="en-US" sz="1000" b="0" smtClean="0">
                <a:solidFill>
                  <a:schemeClr val="bg1"/>
                </a:solidFill>
              </a:rPr>
            </a:br>
            <a:r>
              <a:rPr lang="en-US" sz="1000" b="0" smtClean="0">
                <a:solidFill>
                  <a:schemeClr val="bg1"/>
                </a:solidFill>
              </a:rPr>
              <a:t>reach </a:t>
            </a:r>
            <a:r>
              <a:rPr lang="en-US" sz="1000" b="0">
                <a:solidFill>
                  <a:schemeClr val="bg1"/>
                </a:solidFill>
              </a:rPr>
              <a:t>them?</a:t>
            </a:r>
          </a:p>
        </p:txBody>
      </p:sp>
      <p:sp>
        <p:nvSpPr>
          <p:cNvPr id="69" name="Rectangle 68"/>
          <p:cNvSpPr/>
          <p:nvPr/>
        </p:nvSpPr>
        <p:spPr bwMode="ltGray">
          <a:xfrm>
            <a:off x="2499973" y="1215089"/>
            <a:ext cx="1931024"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Connections</a:t>
            </a:r>
            <a:endParaRPr lang="en-GB" sz="1600" b="0">
              <a:solidFill>
                <a:schemeClr val="bg1"/>
              </a:solidFill>
            </a:endParaRPr>
          </a:p>
        </p:txBody>
      </p:sp>
      <p:sp>
        <p:nvSpPr>
          <p:cNvPr id="70" name="Rectangle 69"/>
          <p:cNvSpPr/>
          <p:nvPr/>
        </p:nvSpPr>
        <p:spPr bwMode="ltGray">
          <a:xfrm>
            <a:off x="6921499" y="1215089"/>
            <a:ext cx="1943648"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Commerce</a:t>
            </a:r>
            <a:endParaRPr lang="en-GB" sz="1600" b="0">
              <a:solidFill>
                <a:schemeClr val="bg1"/>
              </a:solidFill>
            </a:endParaRPr>
          </a:p>
        </p:txBody>
      </p:sp>
      <p:sp>
        <p:nvSpPr>
          <p:cNvPr id="71" name="Rectangle 70"/>
          <p:cNvSpPr/>
          <p:nvPr/>
        </p:nvSpPr>
        <p:spPr bwMode="ltGray">
          <a:xfrm>
            <a:off x="6935563" y="1481367"/>
            <a:ext cx="1934529"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100"/>
              </a:lnSpc>
              <a:spcBef>
                <a:spcPct val="20000"/>
              </a:spcBef>
              <a:spcAft>
                <a:spcPct val="0"/>
              </a:spcAft>
            </a:pPr>
            <a:r>
              <a:rPr lang="en-US" sz="1000" b="0" spc="-20">
                <a:solidFill>
                  <a:schemeClr val="bg1"/>
                </a:solidFill>
              </a:rPr>
              <a:t>How do I activate </a:t>
            </a:r>
            <a:r>
              <a:rPr lang="en-US" sz="1000" b="0" spc="-20" smtClean="0">
                <a:solidFill>
                  <a:schemeClr val="bg1"/>
                </a:solidFill>
              </a:rPr>
              <a:t/>
            </a:r>
            <a:br>
              <a:rPr lang="en-US" sz="1000" b="0" spc="-20" smtClean="0">
                <a:solidFill>
                  <a:schemeClr val="bg1"/>
                </a:solidFill>
              </a:rPr>
            </a:br>
            <a:r>
              <a:rPr lang="en-US" sz="1000" b="0" spc="-20" smtClean="0">
                <a:solidFill>
                  <a:schemeClr val="bg1"/>
                </a:solidFill>
              </a:rPr>
              <a:t>against </a:t>
            </a:r>
            <a:r>
              <a:rPr lang="en-US" sz="1000" b="0" spc="-20">
                <a:solidFill>
                  <a:schemeClr val="bg1"/>
                </a:solidFill>
              </a:rPr>
              <a:t>connected </a:t>
            </a:r>
            <a:r>
              <a:rPr lang="en-US" sz="1000" b="0" spc="-20" smtClean="0">
                <a:solidFill>
                  <a:schemeClr val="bg1"/>
                </a:solidFill>
              </a:rPr>
              <a:t/>
            </a:r>
            <a:br>
              <a:rPr lang="en-US" sz="1000" b="0" spc="-20" smtClean="0">
                <a:solidFill>
                  <a:schemeClr val="bg1"/>
                </a:solidFill>
              </a:rPr>
            </a:br>
            <a:r>
              <a:rPr lang="en-US" sz="1000" b="0" spc="-20" smtClean="0">
                <a:solidFill>
                  <a:schemeClr val="bg1"/>
                </a:solidFill>
              </a:rPr>
              <a:t>commerce </a:t>
            </a:r>
            <a:r>
              <a:rPr lang="en-US" sz="1000" b="0" spc="-20">
                <a:solidFill>
                  <a:schemeClr val="bg1"/>
                </a:solidFill>
              </a:rPr>
              <a:t>opportunities?</a:t>
            </a:r>
          </a:p>
        </p:txBody>
      </p:sp>
      <p:sp>
        <p:nvSpPr>
          <p:cNvPr id="72" name="Rectangle 71"/>
          <p:cNvSpPr/>
          <p:nvPr/>
        </p:nvSpPr>
        <p:spPr bwMode="ltGray">
          <a:xfrm>
            <a:off x="4703316" y="1215089"/>
            <a:ext cx="1934530"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Content</a:t>
            </a:r>
            <a:endParaRPr lang="en-GB" sz="1600" b="0">
              <a:solidFill>
                <a:schemeClr val="bg1"/>
              </a:solidFill>
            </a:endParaRPr>
          </a:p>
        </p:txBody>
      </p:sp>
      <p:sp>
        <p:nvSpPr>
          <p:cNvPr id="73" name="Rectangle 72"/>
          <p:cNvSpPr/>
          <p:nvPr/>
        </p:nvSpPr>
        <p:spPr bwMode="ltGray">
          <a:xfrm>
            <a:off x="4703316" y="1470857"/>
            <a:ext cx="1934529" cy="58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100"/>
              </a:lnSpc>
              <a:spcBef>
                <a:spcPct val="20000"/>
              </a:spcBef>
              <a:spcAft>
                <a:spcPct val="0"/>
              </a:spcAft>
            </a:pPr>
            <a:r>
              <a:rPr lang="en-US" sz="1000" b="0" smtClean="0">
                <a:solidFill>
                  <a:schemeClr val="bg1"/>
                </a:solidFill>
              </a:rPr>
              <a:t>What </a:t>
            </a:r>
            <a:r>
              <a:rPr lang="en-US" sz="1000" b="0">
                <a:solidFill>
                  <a:schemeClr val="bg1"/>
                </a:solidFill>
              </a:rPr>
              <a:t>content </a:t>
            </a:r>
            <a:r>
              <a:rPr lang="en-US" sz="1000" b="0" smtClean="0">
                <a:solidFill>
                  <a:schemeClr val="bg1"/>
                </a:solidFill>
              </a:rPr>
              <a:t>needs </a:t>
            </a:r>
            <a:br>
              <a:rPr lang="en-US" sz="1000" b="0" smtClean="0">
                <a:solidFill>
                  <a:schemeClr val="bg1"/>
                </a:solidFill>
              </a:rPr>
            </a:br>
            <a:r>
              <a:rPr lang="en-US" sz="1000" b="0" smtClean="0">
                <a:solidFill>
                  <a:schemeClr val="bg1"/>
                </a:solidFill>
              </a:rPr>
              <a:t>and </a:t>
            </a:r>
            <a:r>
              <a:rPr lang="en-US" sz="1000" b="0">
                <a:solidFill>
                  <a:schemeClr val="bg1"/>
                </a:solidFill>
              </a:rPr>
              <a:t>platforms </a:t>
            </a:r>
            <a:r>
              <a:rPr lang="en-US" sz="1000" b="0" smtClean="0">
                <a:solidFill>
                  <a:schemeClr val="bg1"/>
                </a:solidFill>
              </a:rPr>
              <a:t>should </a:t>
            </a:r>
            <a:br>
              <a:rPr lang="en-US" sz="1000" b="0" smtClean="0">
                <a:solidFill>
                  <a:schemeClr val="bg1"/>
                </a:solidFill>
              </a:rPr>
            </a:br>
            <a:r>
              <a:rPr lang="en-US" sz="1000" b="0" smtClean="0">
                <a:solidFill>
                  <a:schemeClr val="bg1"/>
                </a:solidFill>
              </a:rPr>
              <a:t>I </a:t>
            </a:r>
            <a:r>
              <a:rPr lang="en-US" sz="1000" b="0">
                <a:solidFill>
                  <a:schemeClr val="bg1"/>
                </a:solidFill>
              </a:rPr>
              <a:t>target?</a:t>
            </a:r>
          </a:p>
        </p:txBody>
      </p:sp>
      <p:pic>
        <p:nvPicPr>
          <p:cNvPr id="28" name="Picture 5" descr="Z:\Brand Identity\Content_Marketing\Connected Life\2016\Photography\TURQ TINT V4.jpg"/>
          <p:cNvPicPr>
            <a:picLocks noChangeAspect="1" noChangeArrowheads="1"/>
          </p:cNvPicPr>
          <p:nvPr/>
        </p:nvPicPr>
        <p:blipFill>
          <a:blip r:embed="rId3">
            <a:extLst>
              <a:ext uri="{28A0092B-C50C-407E-A947-70E740481C1C}">
                <a14:useLocalDpi xmlns:a14="http://schemas.microsoft.com/office/drawing/2010/main"/>
              </a:ext>
            </a:extLst>
          </a:blip>
          <a:srcRect l="56468" t="20432" r="8916" b="13094"/>
          <a:stretch>
            <a:fillRect/>
          </a:stretch>
        </p:blipFill>
        <p:spPr bwMode="auto">
          <a:xfrm>
            <a:off x="4703316" y="2056383"/>
            <a:ext cx="1934529" cy="37729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Z:\Brand Identity\Content_Marketing\Connected Life\2016\Photography\PURPLE TINT.jpg"/>
          <p:cNvPicPr>
            <a:picLocks noChangeAspect="1" noChangeArrowheads="1"/>
          </p:cNvPicPr>
          <p:nvPr/>
        </p:nvPicPr>
        <p:blipFill>
          <a:blip r:embed="rId4">
            <a:extLst>
              <a:ext uri="{28A0092B-C50C-407E-A947-70E740481C1C}">
                <a14:useLocalDpi xmlns:a14="http://schemas.microsoft.com/office/drawing/2010/main"/>
              </a:ext>
            </a:extLst>
          </a:blip>
          <a:srcRect l="32030" t="390" r="36279" b="7216"/>
          <a:stretch>
            <a:fillRect/>
          </a:stretch>
        </p:blipFill>
        <p:spPr bwMode="auto">
          <a:xfrm>
            <a:off x="302504" y="2056383"/>
            <a:ext cx="1934529" cy="377291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Z:\Brand Identity\Content_Marketing\Connected Life\2016\Photography\BLUE TINT MOTHER.jpg"/>
          <p:cNvPicPr>
            <a:picLocks noChangeAspect="1" noChangeArrowheads="1"/>
          </p:cNvPicPr>
          <p:nvPr/>
        </p:nvPicPr>
        <p:blipFill>
          <a:blip r:embed="rId5">
            <a:extLst>
              <a:ext uri="{28A0092B-C50C-407E-A947-70E740481C1C}">
                <a14:useLocalDpi xmlns:a14="http://schemas.microsoft.com/office/drawing/2010/main"/>
              </a:ext>
            </a:extLst>
          </a:blip>
          <a:srcRect l="18286" t="16899" r="55141" b="5150"/>
          <a:stretch>
            <a:fillRect/>
          </a:stretch>
        </p:blipFill>
        <p:spPr bwMode="auto">
          <a:xfrm flipH="1">
            <a:off x="2502282" y="2056383"/>
            <a:ext cx="1931975" cy="37729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Z:\Brand Identity\Content_Marketing\Connected Life\2016\Photography\GREEN TINT 3.jpg"/>
          <p:cNvPicPr>
            <a:picLocks noChangeAspect="1" noChangeArrowheads="1"/>
          </p:cNvPicPr>
          <p:nvPr/>
        </p:nvPicPr>
        <p:blipFill>
          <a:blip r:embed="rId6">
            <a:extLst>
              <a:ext uri="{28A0092B-C50C-407E-A947-70E740481C1C}">
                <a14:useLocalDpi xmlns:a14="http://schemas.microsoft.com/office/drawing/2010/main" val="0"/>
              </a:ext>
            </a:extLst>
          </a:blip>
          <a:srcRect l="40583" t="447" r="27453" b="6168"/>
          <a:stretch>
            <a:fillRect/>
          </a:stretch>
        </p:blipFill>
        <p:spPr bwMode="auto">
          <a:xfrm>
            <a:off x="6931891" y="2056383"/>
            <a:ext cx="1930806" cy="377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4045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
            <a:ext cx="8773189" cy="1031838"/>
          </a:xfrm>
        </p:spPr>
        <p:txBody>
          <a:bodyPr/>
          <a:lstStyle/>
          <a:p>
            <a:r>
              <a:rPr lang="en-GB" sz="2350" spc="-30"/>
              <a:t>Unpacking key business questions in the </a:t>
            </a:r>
            <a:r>
              <a:rPr lang="en-GB" sz="2350" spc="-30" smtClean="0"/>
              <a:t>connected </a:t>
            </a:r>
            <a:r>
              <a:rPr lang="en-GB" sz="2350" spc="-30"/>
              <a:t>world</a:t>
            </a:r>
            <a:endParaRPr lang="en-GB" sz="2350">
              <a:solidFill>
                <a:schemeClr val="tx1"/>
              </a:solidFill>
            </a:endParaRPr>
          </a:p>
        </p:txBody>
      </p:sp>
      <p:sp>
        <p:nvSpPr>
          <p:cNvPr id="16" name="TextBox 15"/>
          <p:cNvSpPr txBox="1"/>
          <p:nvPr/>
        </p:nvSpPr>
        <p:spPr bwMode="gray">
          <a:xfrm>
            <a:off x="295274" y="2814146"/>
            <a:ext cx="2025189" cy="2000548"/>
          </a:xfrm>
          <a:prstGeom prst="rect">
            <a:avLst/>
          </a:prstGeom>
          <a:noFill/>
        </p:spPr>
        <p:txBody>
          <a:bodyPr wrap="square" lIns="0" tIns="0" rIns="0" bIns="0" rtlCol="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marL="252413" lvl="1" indent="-252413">
              <a:spcAft>
                <a:spcPts val="1200"/>
              </a:spcAft>
              <a:buSzTx/>
              <a:buFont typeface="Wingdings"/>
              <a:buChar char=""/>
            </a:pPr>
            <a:r>
              <a:rPr lang="en-GB" sz="1000" b="0" smtClean="0">
                <a:solidFill>
                  <a:srgbClr val="333333"/>
                </a:solidFill>
                <a:latin typeface="Verdana"/>
              </a:rPr>
              <a:t>What devices do they </a:t>
            </a:r>
            <a:br>
              <a:rPr lang="en-GB" sz="1000" b="0" smtClean="0">
                <a:solidFill>
                  <a:srgbClr val="333333"/>
                </a:solidFill>
                <a:latin typeface="Verdana"/>
              </a:rPr>
            </a:br>
            <a:r>
              <a:rPr lang="en-GB" sz="1000" b="0" smtClean="0">
                <a:solidFill>
                  <a:srgbClr val="333333"/>
                </a:solidFill>
                <a:latin typeface="Verdana"/>
              </a:rPr>
              <a:t>own, and how does this impact the media landscape?</a:t>
            </a:r>
          </a:p>
          <a:p>
            <a:pPr marL="252413" lvl="1" indent="-252413">
              <a:spcAft>
                <a:spcPts val="1200"/>
              </a:spcAft>
              <a:buSzTx/>
              <a:buFont typeface="Wingdings"/>
              <a:buChar char=""/>
            </a:pPr>
            <a:r>
              <a:rPr lang="en-GB" sz="1000" b="0" smtClean="0">
                <a:solidFill>
                  <a:srgbClr val="333333"/>
                </a:solidFill>
                <a:latin typeface="Verdana"/>
              </a:rPr>
              <a:t>How are they impacted </a:t>
            </a:r>
            <a:br>
              <a:rPr lang="en-GB" sz="1000" b="0" smtClean="0">
                <a:solidFill>
                  <a:srgbClr val="333333"/>
                </a:solidFill>
                <a:latin typeface="Verdana"/>
              </a:rPr>
            </a:br>
            <a:r>
              <a:rPr lang="en-GB" sz="1000" b="0" smtClean="0">
                <a:solidFill>
                  <a:srgbClr val="333333"/>
                </a:solidFill>
                <a:latin typeface="Verdana"/>
              </a:rPr>
              <a:t>by major trends?</a:t>
            </a:r>
          </a:p>
          <a:p>
            <a:pPr marL="252413" lvl="1" indent="-252413">
              <a:spcAft>
                <a:spcPts val="1200"/>
              </a:spcAft>
              <a:buSzTx/>
              <a:buFont typeface="Wingdings"/>
              <a:buChar char=""/>
            </a:pPr>
            <a:r>
              <a:rPr lang="en-GB" sz="1000" b="0" smtClean="0">
                <a:solidFill>
                  <a:srgbClr val="333333"/>
                </a:solidFill>
                <a:latin typeface="Verdana"/>
              </a:rPr>
              <a:t>How diverse are their connected behaviours?</a:t>
            </a:r>
          </a:p>
          <a:p>
            <a:pPr marL="252413" lvl="1" indent="-252413">
              <a:spcAft>
                <a:spcPts val="1200"/>
              </a:spcAft>
              <a:buSzTx/>
              <a:buFont typeface="Wingdings"/>
              <a:buChar char=""/>
            </a:pPr>
            <a:r>
              <a:rPr lang="en-GB" sz="1000" b="0" smtClean="0">
                <a:solidFill>
                  <a:srgbClr val="333333"/>
                </a:solidFill>
                <a:latin typeface="Verdana"/>
              </a:rPr>
              <a:t>How should I segment </a:t>
            </a:r>
            <a:br>
              <a:rPr lang="en-GB" sz="1000" b="0" smtClean="0">
                <a:solidFill>
                  <a:srgbClr val="333333"/>
                </a:solidFill>
                <a:latin typeface="Verdana"/>
              </a:rPr>
            </a:br>
            <a:r>
              <a:rPr lang="en-GB" sz="1000" b="0" smtClean="0">
                <a:solidFill>
                  <a:srgbClr val="333333"/>
                </a:solidFill>
                <a:latin typeface="Verdana"/>
              </a:rPr>
              <a:t>and target them?</a:t>
            </a:r>
            <a:endParaRPr lang="en-GB" sz="1000" b="0">
              <a:solidFill>
                <a:srgbClr val="333333"/>
              </a:solidFill>
              <a:latin typeface="Verdana"/>
            </a:endParaRPr>
          </a:p>
        </p:txBody>
      </p:sp>
      <p:sp>
        <p:nvSpPr>
          <p:cNvPr id="17" name="TextBox 16"/>
          <p:cNvSpPr txBox="1"/>
          <p:nvPr/>
        </p:nvSpPr>
        <p:spPr bwMode="gray">
          <a:xfrm>
            <a:off x="2496069" y="2814146"/>
            <a:ext cx="2002597" cy="2462213"/>
          </a:xfrm>
          <a:prstGeom prst="rect">
            <a:avLst/>
          </a:prstGeom>
          <a:noFill/>
        </p:spPr>
        <p:txBody>
          <a:bodyPr wrap="square" lIns="0" tIns="0" rIns="0" bIns="0" rtlCol="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marL="252413" lvl="1" indent="-252413">
              <a:spcAft>
                <a:spcPts val="1200"/>
              </a:spcAft>
              <a:buSzTx/>
              <a:buFont typeface="Wingdings"/>
              <a:buChar char=""/>
            </a:pPr>
            <a:r>
              <a:rPr lang="en-GB" sz="1000" b="0">
                <a:solidFill>
                  <a:srgbClr val="333333"/>
                </a:solidFill>
                <a:latin typeface="Verdana"/>
              </a:rPr>
              <a:t>How far has media migrated online?</a:t>
            </a:r>
          </a:p>
          <a:p>
            <a:pPr marL="252413" lvl="1" indent="-252413">
              <a:spcAft>
                <a:spcPts val="1200"/>
              </a:spcAft>
              <a:buSzTx/>
              <a:buFont typeface="Wingdings"/>
              <a:buChar char=""/>
            </a:pPr>
            <a:r>
              <a:rPr lang="en-GB" sz="1000" b="0">
                <a:solidFill>
                  <a:srgbClr val="333333"/>
                </a:solidFill>
                <a:latin typeface="Verdana"/>
              </a:rPr>
              <a:t>What is the activity footprint of different connected groups? </a:t>
            </a:r>
          </a:p>
          <a:p>
            <a:pPr marL="252413" lvl="1" indent="-252413">
              <a:spcAft>
                <a:spcPts val="1200"/>
              </a:spcAft>
              <a:buSzTx/>
              <a:buFont typeface="Wingdings"/>
              <a:buChar char=""/>
            </a:pPr>
            <a:r>
              <a:rPr lang="en-GB" sz="1000" b="0">
                <a:solidFill>
                  <a:srgbClr val="333333"/>
                </a:solidFill>
                <a:latin typeface="Verdana"/>
              </a:rPr>
              <a:t>What </a:t>
            </a:r>
            <a:r>
              <a:rPr lang="en-GB" sz="1000" b="0" smtClean="0">
                <a:solidFill>
                  <a:srgbClr val="333333"/>
                </a:solidFill>
                <a:latin typeface="Verdana"/>
              </a:rPr>
              <a:t>combination </a:t>
            </a:r>
            <a:r>
              <a:rPr lang="en-GB" sz="1000" b="0">
                <a:solidFill>
                  <a:srgbClr val="333333"/>
                </a:solidFill>
                <a:latin typeface="Verdana"/>
              </a:rPr>
              <a:t>of channels </a:t>
            </a:r>
            <a:r>
              <a:rPr lang="en-GB" sz="1000" b="0" smtClean="0">
                <a:solidFill>
                  <a:srgbClr val="333333"/>
                </a:solidFill>
                <a:latin typeface="Verdana"/>
              </a:rPr>
              <a:t>should I deploy to </a:t>
            </a:r>
            <a:r>
              <a:rPr lang="en-GB" sz="1000" b="0">
                <a:solidFill>
                  <a:srgbClr val="333333"/>
                </a:solidFill>
                <a:latin typeface="Verdana"/>
              </a:rPr>
              <a:t>reach them?</a:t>
            </a:r>
          </a:p>
          <a:p>
            <a:pPr marL="252413" lvl="1" indent="-252413">
              <a:spcAft>
                <a:spcPts val="1200"/>
              </a:spcAft>
              <a:buSzTx/>
              <a:buFont typeface="Wingdings"/>
              <a:buChar char=""/>
            </a:pPr>
            <a:r>
              <a:rPr lang="en-GB" sz="1000" b="0">
                <a:solidFill>
                  <a:srgbClr val="333333"/>
                </a:solidFill>
                <a:latin typeface="Verdana"/>
              </a:rPr>
              <a:t>How do they interact </a:t>
            </a:r>
            <a:br>
              <a:rPr lang="en-GB" sz="1000" b="0">
                <a:solidFill>
                  <a:srgbClr val="333333"/>
                </a:solidFill>
                <a:latin typeface="Verdana"/>
              </a:rPr>
            </a:br>
            <a:r>
              <a:rPr lang="en-GB" sz="1000" b="0">
                <a:solidFill>
                  <a:srgbClr val="333333"/>
                </a:solidFill>
                <a:latin typeface="Verdana"/>
              </a:rPr>
              <a:t>with online video?</a:t>
            </a:r>
          </a:p>
          <a:p>
            <a:pPr marL="252413" lvl="1" indent="-252413">
              <a:spcAft>
                <a:spcPts val="1200"/>
              </a:spcAft>
              <a:buSzTx/>
              <a:buFont typeface="Wingdings"/>
              <a:buChar char=""/>
            </a:pPr>
            <a:r>
              <a:rPr lang="en-GB" sz="1000" b="0" spc="-20">
                <a:solidFill>
                  <a:srgbClr val="333333"/>
                </a:solidFill>
                <a:latin typeface="Verdana"/>
              </a:rPr>
              <a:t>What are the most popular social networks</a:t>
            </a:r>
            <a:r>
              <a:rPr lang="en-GB" sz="1000" b="0" spc="-20" smtClean="0">
                <a:solidFill>
                  <a:srgbClr val="333333"/>
                </a:solidFill>
                <a:latin typeface="Verdana"/>
              </a:rPr>
              <a:t>?</a:t>
            </a:r>
            <a:endParaRPr lang="en-GB" sz="1000" b="0" spc="-20">
              <a:solidFill>
                <a:srgbClr val="333333"/>
              </a:solidFill>
              <a:latin typeface="Verdana"/>
            </a:endParaRPr>
          </a:p>
        </p:txBody>
      </p:sp>
      <p:sp>
        <p:nvSpPr>
          <p:cNvPr id="18" name="TextBox 17"/>
          <p:cNvSpPr txBox="1"/>
          <p:nvPr/>
        </p:nvSpPr>
        <p:spPr bwMode="gray">
          <a:xfrm>
            <a:off x="4671464" y="2814147"/>
            <a:ext cx="2025187" cy="2462213"/>
          </a:xfrm>
          <a:prstGeom prst="rect">
            <a:avLst/>
          </a:prstGeom>
          <a:noFill/>
        </p:spPr>
        <p:txBody>
          <a:bodyPr wrap="square" lIns="0" tIns="0" rIns="0" bIns="0" rtlCol="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marL="252413" lvl="1" indent="-252413">
              <a:spcAft>
                <a:spcPts val="1200"/>
              </a:spcAft>
              <a:buSzTx/>
              <a:buFont typeface="Wingdings"/>
              <a:buChar char=""/>
            </a:pPr>
            <a:r>
              <a:rPr lang="en-GB" sz="1000" b="0" spc="-20" smtClean="0">
                <a:solidFill>
                  <a:srgbClr val="333333"/>
                </a:solidFill>
                <a:latin typeface="Verdana"/>
              </a:rPr>
              <a:t>What barriers exist to paid forms of advertising?</a:t>
            </a:r>
          </a:p>
          <a:p>
            <a:pPr marL="252413" lvl="1" indent="-252413">
              <a:spcAft>
                <a:spcPts val="1200"/>
              </a:spcAft>
              <a:buSzTx/>
              <a:buFont typeface="Wingdings"/>
              <a:buChar char=""/>
            </a:pPr>
            <a:r>
              <a:rPr lang="en-GB" sz="1000" b="0" smtClean="0">
                <a:solidFill>
                  <a:srgbClr val="333333"/>
                </a:solidFill>
                <a:latin typeface="Verdana"/>
              </a:rPr>
              <a:t>What’s the size of the opportunity to engage through content?</a:t>
            </a:r>
            <a:endParaRPr lang="en-GB" sz="1000" b="0">
              <a:solidFill>
                <a:srgbClr val="333333"/>
              </a:solidFill>
              <a:latin typeface="Verdana"/>
            </a:endParaRPr>
          </a:p>
          <a:p>
            <a:pPr marL="252413" lvl="1" indent="-252413">
              <a:spcAft>
                <a:spcPts val="1200"/>
              </a:spcAft>
              <a:buSzTx/>
              <a:buFont typeface="Wingdings"/>
              <a:buChar char=""/>
            </a:pPr>
            <a:r>
              <a:rPr lang="en-GB" sz="1000" b="0" smtClean="0">
                <a:solidFill>
                  <a:srgbClr val="333333"/>
                </a:solidFill>
                <a:latin typeface="Verdana"/>
              </a:rPr>
              <a:t>Which platforms are best suited to meeting different needs?</a:t>
            </a:r>
          </a:p>
          <a:p>
            <a:pPr marL="252413" lvl="1" indent="-252413">
              <a:spcAft>
                <a:spcPts val="1200"/>
              </a:spcAft>
              <a:buSzTx/>
              <a:buFont typeface="Wingdings"/>
              <a:buChar char=""/>
            </a:pPr>
            <a:r>
              <a:rPr lang="en-GB" sz="1000" b="0" spc="-20" smtClean="0">
                <a:solidFill>
                  <a:srgbClr val="333333"/>
                </a:solidFill>
                <a:latin typeface="Verdana"/>
              </a:rPr>
              <a:t>How </a:t>
            </a:r>
            <a:r>
              <a:rPr lang="en-GB" sz="1000" b="0" spc="-20">
                <a:solidFill>
                  <a:srgbClr val="333333"/>
                </a:solidFill>
                <a:latin typeface="Verdana"/>
              </a:rPr>
              <a:t>would people ideally like to </a:t>
            </a:r>
            <a:r>
              <a:rPr lang="en-GB" sz="1000" b="0" spc="-20" smtClean="0">
                <a:solidFill>
                  <a:srgbClr val="333333"/>
                </a:solidFill>
                <a:latin typeface="Verdana"/>
              </a:rPr>
              <a:t>interact with brands </a:t>
            </a:r>
            <a:r>
              <a:rPr lang="en-GB" sz="1000" b="0" spc="-20">
                <a:solidFill>
                  <a:srgbClr val="333333"/>
                </a:solidFill>
                <a:latin typeface="Verdana"/>
              </a:rPr>
              <a:t>across key phases?</a:t>
            </a:r>
          </a:p>
          <a:p>
            <a:pPr marL="252413" lvl="1" indent="-252413">
              <a:spcAft>
                <a:spcPts val="1200"/>
              </a:spcAft>
              <a:buSzTx/>
              <a:buFont typeface="Wingdings"/>
              <a:buChar char=""/>
            </a:pPr>
            <a:endParaRPr lang="en-GB" sz="1000" b="0">
              <a:solidFill>
                <a:srgbClr val="333333"/>
              </a:solidFill>
              <a:latin typeface="Verdana"/>
            </a:endParaRPr>
          </a:p>
        </p:txBody>
      </p:sp>
      <p:sp>
        <p:nvSpPr>
          <p:cNvPr id="19" name="TextBox 18"/>
          <p:cNvSpPr txBox="1"/>
          <p:nvPr/>
        </p:nvSpPr>
        <p:spPr bwMode="gray">
          <a:xfrm>
            <a:off x="6921498" y="2814146"/>
            <a:ext cx="2044701" cy="2616101"/>
          </a:xfrm>
          <a:prstGeom prst="rect">
            <a:avLst/>
          </a:prstGeom>
          <a:noFill/>
        </p:spPr>
        <p:txBody>
          <a:bodyPr wrap="square" lIns="0" tIns="0" rIns="0" bIns="0" rtlCol="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marL="252413" lvl="1" indent="-252413">
              <a:spcAft>
                <a:spcPts val="1200"/>
              </a:spcAft>
              <a:buSzTx/>
              <a:buFont typeface="Wingdings"/>
              <a:buChar char=""/>
            </a:pPr>
            <a:r>
              <a:rPr lang="en-GB" sz="1000" b="0" spc="-30">
                <a:solidFill>
                  <a:srgbClr val="333333"/>
                </a:solidFill>
                <a:latin typeface="Verdana"/>
              </a:rPr>
              <a:t>How far has connectivity changed the consumer journey?</a:t>
            </a:r>
          </a:p>
          <a:p>
            <a:pPr marL="252413" lvl="1" indent="-252413">
              <a:spcAft>
                <a:spcPts val="1200"/>
              </a:spcAft>
              <a:buSzTx/>
              <a:buFont typeface="Wingdings"/>
              <a:buChar char=""/>
            </a:pPr>
            <a:r>
              <a:rPr lang="en-GB" sz="1000" b="0" spc="-30">
                <a:solidFill>
                  <a:srgbClr val="333333"/>
                </a:solidFill>
                <a:latin typeface="Verdana"/>
              </a:rPr>
              <a:t>What’s the profile of connected vs. disconnected shoppers?</a:t>
            </a:r>
          </a:p>
          <a:p>
            <a:pPr marL="252413" lvl="1" indent="-252413">
              <a:spcAft>
                <a:spcPts val="1200"/>
              </a:spcAft>
              <a:buSzTx/>
              <a:buFont typeface="Wingdings"/>
              <a:buChar char=""/>
            </a:pPr>
            <a:r>
              <a:rPr lang="en-GB" sz="1000" b="0" spc="-30">
                <a:solidFill>
                  <a:srgbClr val="333333"/>
                </a:solidFill>
                <a:latin typeface="Verdana"/>
              </a:rPr>
              <a:t>What’s the level of YoY growth in eCommerce?</a:t>
            </a:r>
          </a:p>
          <a:p>
            <a:pPr marL="252413" lvl="1" indent="-252413">
              <a:spcAft>
                <a:spcPts val="1200"/>
              </a:spcAft>
              <a:buSzTx/>
              <a:buFont typeface="Wingdings"/>
              <a:buChar char=""/>
            </a:pPr>
            <a:r>
              <a:rPr lang="en-GB" sz="1000" b="0" spc="-30">
                <a:solidFill>
                  <a:srgbClr val="333333"/>
                </a:solidFill>
                <a:latin typeface="Verdana"/>
              </a:rPr>
              <a:t>What are the drivers of eCommerce disruption?</a:t>
            </a:r>
          </a:p>
          <a:p>
            <a:pPr marL="252413" lvl="1" indent="-252413">
              <a:spcAft>
                <a:spcPts val="1200"/>
              </a:spcAft>
              <a:buSzTx/>
              <a:buFont typeface="Wingdings"/>
              <a:buChar char=""/>
            </a:pPr>
            <a:r>
              <a:rPr lang="en-GB" sz="1000" b="0" spc="-30">
                <a:solidFill>
                  <a:srgbClr val="333333"/>
                </a:solidFill>
                <a:latin typeface="Verdana"/>
              </a:rPr>
              <a:t>What is the level of opportunity for eCommerce in my category?</a:t>
            </a:r>
          </a:p>
        </p:txBody>
      </p:sp>
      <p:sp>
        <p:nvSpPr>
          <p:cNvPr id="20" name="TextBox 19"/>
          <p:cNvSpPr txBox="1"/>
          <p:nvPr/>
        </p:nvSpPr>
        <p:spPr bwMode="gray">
          <a:xfrm>
            <a:off x="295274" y="2225166"/>
            <a:ext cx="8568647" cy="319296"/>
          </a:xfrm>
          <a:prstGeom prst="rect">
            <a:avLst/>
          </a:prstGeom>
          <a:noFill/>
        </p:spPr>
        <p:txBody>
          <a:bodyPr wrap="square" lIns="102850" tIns="51424" rIns="102850" bIns="51424" rtlCol="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r>
              <a:rPr lang="en-US" sz="1400" b="0" smtClean="0">
                <a:solidFill>
                  <a:srgbClr val="333333"/>
                </a:solidFill>
                <a:latin typeface="Verdana"/>
              </a:rPr>
              <a:t>How do I best leverage digital channels to strengthen the relationship with my customers?</a:t>
            </a:r>
            <a:endParaRPr lang="en-US" sz="1400" b="0">
              <a:solidFill>
                <a:srgbClr val="333333"/>
              </a:solidFill>
              <a:latin typeface="Verdana"/>
            </a:endParaRPr>
          </a:p>
        </p:txBody>
      </p:sp>
      <p:grpSp>
        <p:nvGrpSpPr>
          <p:cNvPr id="33" name="Group 32"/>
          <p:cNvGrpSpPr/>
          <p:nvPr/>
        </p:nvGrpSpPr>
        <p:grpSpPr>
          <a:xfrm>
            <a:off x="2365152" y="2814146"/>
            <a:ext cx="4370801" cy="2710354"/>
            <a:chOff x="2352452" y="1222037"/>
            <a:chExt cx="4370801" cy="4619963"/>
          </a:xfrm>
        </p:grpSpPr>
        <p:cxnSp>
          <p:nvCxnSpPr>
            <p:cNvPr id="34" name="Straight Connector 33"/>
            <p:cNvCxnSpPr/>
            <p:nvPr/>
          </p:nvCxnSpPr>
          <p:spPr>
            <a:xfrm flipH="1">
              <a:off x="6723253"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72000"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352452" y="1222037"/>
              <a:ext cx="0" cy="4619963"/>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bwMode="ltGray">
          <a:xfrm>
            <a:off x="302503" y="1244600"/>
            <a:ext cx="1934529" cy="811783"/>
          </a:xfrm>
          <a:prstGeom prst="rect">
            <a:avLst/>
          </a:prstGeom>
          <a:solidFill>
            <a:srgbClr val="7A22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50" name="Rectangle 49"/>
          <p:cNvSpPr/>
          <p:nvPr/>
        </p:nvSpPr>
        <p:spPr bwMode="ltGray">
          <a:xfrm>
            <a:off x="2496468" y="1244600"/>
            <a:ext cx="1934529" cy="811783"/>
          </a:xfrm>
          <a:prstGeom prst="rect">
            <a:avLst/>
          </a:prstGeom>
          <a:solidFill>
            <a:srgbClr val="4655A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chemeClr val="bg1"/>
              </a:solidFill>
            </a:endParaRPr>
          </a:p>
        </p:txBody>
      </p:sp>
      <p:sp>
        <p:nvSpPr>
          <p:cNvPr id="51" name="Rectangle 50"/>
          <p:cNvSpPr/>
          <p:nvPr/>
        </p:nvSpPr>
        <p:spPr bwMode="ltGray">
          <a:xfrm>
            <a:off x="4703316" y="1244600"/>
            <a:ext cx="1934529" cy="811783"/>
          </a:xfrm>
          <a:prstGeom prst="rect">
            <a:avLst/>
          </a:prstGeom>
          <a:solidFill>
            <a:srgbClr val="3EB1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52" name="Rectangle 51"/>
          <p:cNvSpPr/>
          <p:nvPr/>
        </p:nvSpPr>
        <p:spPr bwMode="ltGray">
          <a:xfrm>
            <a:off x="6935564" y="1244600"/>
            <a:ext cx="1934529" cy="811783"/>
          </a:xfrm>
          <a:prstGeom prst="rect">
            <a:avLst/>
          </a:prstGeom>
          <a:solidFill>
            <a:srgbClr val="89B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53" name="Rectangle 52"/>
          <p:cNvSpPr/>
          <p:nvPr/>
        </p:nvSpPr>
        <p:spPr bwMode="ltGray">
          <a:xfrm>
            <a:off x="302504" y="1481367"/>
            <a:ext cx="1934528"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200"/>
              </a:lnSpc>
              <a:spcBef>
                <a:spcPct val="20000"/>
              </a:spcBef>
              <a:spcAft>
                <a:spcPct val="0"/>
              </a:spcAft>
            </a:pPr>
            <a:r>
              <a:rPr lang="en-GB" sz="1000" b="0" smtClean="0">
                <a:solidFill>
                  <a:schemeClr val="bg1"/>
                </a:solidFill>
              </a:rPr>
              <a:t>How connected </a:t>
            </a:r>
            <a:br>
              <a:rPr lang="en-GB" sz="1000" b="0" smtClean="0">
                <a:solidFill>
                  <a:schemeClr val="bg1"/>
                </a:solidFill>
              </a:rPr>
            </a:br>
            <a:r>
              <a:rPr lang="en-GB" sz="1000" b="0" smtClean="0">
                <a:solidFill>
                  <a:schemeClr val="bg1"/>
                </a:solidFill>
              </a:rPr>
              <a:t>is my target?</a:t>
            </a:r>
          </a:p>
          <a:p>
            <a:pPr algn="ctr">
              <a:lnSpc>
                <a:spcPts val="1200"/>
              </a:lnSpc>
            </a:pPr>
            <a:endParaRPr lang="en-GB" sz="1000" b="0">
              <a:solidFill>
                <a:schemeClr val="bg1"/>
              </a:solidFill>
            </a:endParaRPr>
          </a:p>
        </p:txBody>
      </p:sp>
      <p:sp>
        <p:nvSpPr>
          <p:cNvPr id="54" name="Rectangle 53"/>
          <p:cNvSpPr/>
          <p:nvPr/>
        </p:nvSpPr>
        <p:spPr bwMode="ltGray">
          <a:xfrm>
            <a:off x="302503" y="1215089"/>
            <a:ext cx="1934529"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Consumers</a:t>
            </a:r>
            <a:endParaRPr lang="en-GB" sz="1600" b="0">
              <a:solidFill>
                <a:schemeClr val="bg1"/>
              </a:solidFill>
            </a:endParaRPr>
          </a:p>
        </p:txBody>
      </p:sp>
      <p:sp>
        <p:nvSpPr>
          <p:cNvPr id="55" name="Rectangle 54"/>
          <p:cNvSpPr/>
          <p:nvPr/>
        </p:nvSpPr>
        <p:spPr bwMode="ltGray">
          <a:xfrm>
            <a:off x="2470670" y="1471792"/>
            <a:ext cx="1961280" cy="2003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spcBef>
                <a:spcPct val="20000"/>
              </a:spcBef>
              <a:spcAft>
                <a:spcPct val="0"/>
              </a:spcAft>
            </a:pPr>
            <a:r>
              <a:rPr lang="en-US" sz="1000" b="0" smtClean="0">
                <a:solidFill>
                  <a:schemeClr val="bg1"/>
                </a:solidFill>
              </a:rPr>
              <a:t>How </a:t>
            </a:r>
            <a:r>
              <a:rPr lang="en-US" sz="1000" b="0">
                <a:solidFill>
                  <a:schemeClr val="bg1"/>
                </a:solidFill>
              </a:rPr>
              <a:t>do I </a:t>
            </a:r>
            <a:r>
              <a:rPr lang="en-US" sz="1000" b="0" smtClean="0">
                <a:solidFill>
                  <a:schemeClr val="bg1"/>
                </a:solidFill>
              </a:rPr>
              <a:t/>
            </a:r>
            <a:br>
              <a:rPr lang="en-US" sz="1000" b="0" smtClean="0">
                <a:solidFill>
                  <a:schemeClr val="bg1"/>
                </a:solidFill>
              </a:rPr>
            </a:br>
            <a:r>
              <a:rPr lang="en-US" sz="1000" b="0" smtClean="0">
                <a:solidFill>
                  <a:schemeClr val="bg1"/>
                </a:solidFill>
              </a:rPr>
              <a:t>reach </a:t>
            </a:r>
            <a:r>
              <a:rPr lang="en-US" sz="1000" b="0">
                <a:solidFill>
                  <a:schemeClr val="bg1"/>
                </a:solidFill>
              </a:rPr>
              <a:t>them?</a:t>
            </a:r>
          </a:p>
        </p:txBody>
      </p:sp>
      <p:sp>
        <p:nvSpPr>
          <p:cNvPr id="56" name="Rectangle 55"/>
          <p:cNvSpPr/>
          <p:nvPr/>
        </p:nvSpPr>
        <p:spPr bwMode="ltGray">
          <a:xfrm>
            <a:off x="2499973" y="1215089"/>
            <a:ext cx="1931024"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Connections</a:t>
            </a:r>
            <a:endParaRPr lang="en-GB" sz="1600" b="0">
              <a:solidFill>
                <a:schemeClr val="bg1"/>
              </a:solidFill>
            </a:endParaRPr>
          </a:p>
        </p:txBody>
      </p:sp>
      <p:sp>
        <p:nvSpPr>
          <p:cNvPr id="57" name="Rectangle 56"/>
          <p:cNvSpPr/>
          <p:nvPr/>
        </p:nvSpPr>
        <p:spPr bwMode="ltGray">
          <a:xfrm>
            <a:off x="6921499" y="1215089"/>
            <a:ext cx="1943648"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Commerce</a:t>
            </a:r>
            <a:endParaRPr lang="en-GB" sz="1600" b="0">
              <a:solidFill>
                <a:schemeClr val="bg1"/>
              </a:solidFill>
            </a:endParaRPr>
          </a:p>
        </p:txBody>
      </p:sp>
      <p:sp>
        <p:nvSpPr>
          <p:cNvPr id="58" name="Rectangle 57"/>
          <p:cNvSpPr/>
          <p:nvPr/>
        </p:nvSpPr>
        <p:spPr bwMode="ltGray">
          <a:xfrm>
            <a:off x="6935563" y="1481367"/>
            <a:ext cx="1934529" cy="5076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100"/>
              </a:lnSpc>
              <a:spcBef>
                <a:spcPct val="20000"/>
              </a:spcBef>
              <a:spcAft>
                <a:spcPct val="0"/>
              </a:spcAft>
            </a:pPr>
            <a:r>
              <a:rPr lang="en-US" sz="1000" b="0" spc="-20">
                <a:solidFill>
                  <a:schemeClr val="bg1"/>
                </a:solidFill>
              </a:rPr>
              <a:t>How do I activate </a:t>
            </a:r>
            <a:r>
              <a:rPr lang="en-US" sz="1000" b="0" spc="-20" smtClean="0">
                <a:solidFill>
                  <a:schemeClr val="bg1"/>
                </a:solidFill>
              </a:rPr>
              <a:t/>
            </a:r>
            <a:br>
              <a:rPr lang="en-US" sz="1000" b="0" spc="-20" smtClean="0">
                <a:solidFill>
                  <a:schemeClr val="bg1"/>
                </a:solidFill>
              </a:rPr>
            </a:br>
            <a:r>
              <a:rPr lang="en-US" sz="1000" b="0" spc="-20" smtClean="0">
                <a:solidFill>
                  <a:schemeClr val="bg1"/>
                </a:solidFill>
              </a:rPr>
              <a:t>against </a:t>
            </a:r>
            <a:r>
              <a:rPr lang="en-US" sz="1000" b="0" spc="-20">
                <a:solidFill>
                  <a:schemeClr val="bg1"/>
                </a:solidFill>
              </a:rPr>
              <a:t>connected </a:t>
            </a:r>
            <a:r>
              <a:rPr lang="en-US" sz="1000" b="0" spc="-20" smtClean="0">
                <a:solidFill>
                  <a:schemeClr val="bg1"/>
                </a:solidFill>
              </a:rPr>
              <a:t/>
            </a:r>
            <a:br>
              <a:rPr lang="en-US" sz="1000" b="0" spc="-20" smtClean="0">
                <a:solidFill>
                  <a:schemeClr val="bg1"/>
                </a:solidFill>
              </a:rPr>
            </a:br>
            <a:r>
              <a:rPr lang="en-US" sz="1000" b="0" spc="-20" smtClean="0">
                <a:solidFill>
                  <a:schemeClr val="bg1"/>
                </a:solidFill>
              </a:rPr>
              <a:t>commerce </a:t>
            </a:r>
            <a:r>
              <a:rPr lang="en-US" sz="1000" b="0" spc="-20">
                <a:solidFill>
                  <a:schemeClr val="bg1"/>
                </a:solidFill>
              </a:rPr>
              <a:t>opportunities?</a:t>
            </a:r>
          </a:p>
        </p:txBody>
      </p:sp>
      <p:sp>
        <p:nvSpPr>
          <p:cNvPr id="59" name="Rectangle 58"/>
          <p:cNvSpPr/>
          <p:nvPr/>
        </p:nvSpPr>
        <p:spPr bwMode="ltGray">
          <a:xfrm>
            <a:off x="4703316" y="1215089"/>
            <a:ext cx="1934530" cy="4238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ctr"/>
            <a:r>
              <a:rPr lang="en-GB" sz="1600" b="0" smtClean="0">
                <a:solidFill>
                  <a:schemeClr val="bg1"/>
                </a:solidFill>
              </a:rPr>
              <a:t>Content</a:t>
            </a:r>
            <a:endParaRPr lang="en-GB" sz="1600" b="0">
              <a:solidFill>
                <a:schemeClr val="bg1"/>
              </a:solidFill>
            </a:endParaRPr>
          </a:p>
        </p:txBody>
      </p:sp>
      <p:sp>
        <p:nvSpPr>
          <p:cNvPr id="60" name="Rectangle 59"/>
          <p:cNvSpPr/>
          <p:nvPr/>
        </p:nvSpPr>
        <p:spPr bwMode="ltGray">
          <a:xfrm>
            <a:off x="4703316" y="1470857"/>
            <a:ext cx="1934529" cy="5865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1963" rIns="0" bIns="45697"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marL="0" lvl="2" algn="ctr" fontAlgn="auto">
              <a:lnSpc>
                <a:spcPts val="1100"/>
              </a:lnSpc>
              <a:spcBef>
                <a:spcPct val="20000"/>
              </a:spcBef>
              <a:spcAft>
                <a:spcPct val="0"/>
              </a:spcAft>
            </a:pPr>
            <a:r>
              <a:rPr lang="en-US" sz="1000" b="0" smtClean="0">
                <a:solidFill>
                  <a:schemeClr val="bg1"/>
                </a:solidFill>
              </a:rPr>
              <a:t>What </a:t>
            </a:r>
            <a:r>
              <a:rPr lang="en-US" sz="1000" b="0">
                <a:solidFill>
                  <a:schemeClr val="bg1"/>
                </a:solidFill>
              </a:rPr>
              <a:t>content </a:t>
            </a:r>
            <a:r>
              <a:rPr lang="en-US" sz="1000" b="0" smtClean="0">
                <a:solidFill>
                  <a:schemeClr val="bg1"/>
                </a:solidFill>
              </a:rPr>
              <a:t>needs </a:t>
            </a:r>
            <a:br>
              <a:rPr lang="en-US" sz="1000" b="0" smtClean="0">
                <a:solidFill>
                  <a:schemeClr val="bg1"/>
                </a:solidFill>
              </a:rPr>
            </a:br>
            <a:r>
              <a:rPr lang="en-US" sz="1000" b="0" smtClean="0">
                <a:solidFill>
                  <a:schemeClr val="bg1"/>
                </a:solidFill>
              </a:rPr>
              <a:t>and </a:t>
            </a:r>
            <a:r>
              <a:rPr lang="en-US" sz="1000" b="0">
                <a:solidFill>
                  <a:schemeClr val="bg1"/>
                </a:solidFill>
              </a:rPr>
              <a:t>platforms </a:t>
            </a:r>
            <a:r>
              <a:rPr lang="en-US" sz="1000" b="0" smtClean="0">
                <a:solidFill>
                  <a:schemeClr val="bg1"/>
                </a:solidFill>
              </a:rPr>
              <a:t>should </a:t>
            </a:r>
            <a:br>
              <a:rPr lang="en-US" sz="1000" b="0" smtClean="0">
                <a:solidFill>
                  <a:schemeClr val="bg1"/>
                </a:solidFill>
              </a:rPr>
            </a:br>
            <a:r>
              <a:rPr lang="en-US" sz="1000" b="0" smtClean="0">
                <a:solidFill>
                  <a:schemeClr val="bg1"/>
                </a:solidFill>
              </a:rPr>
              <a:t>I </a:t>
            </a:r>
            <a:r>
              <a:rPr lang="en-US" sz="1000" b="0">
                <a:solidFill>
                  <a:schemeClr val="bg1"/>
                </a:solidFill>
              </a:rPr>
              <a:t>target?</a:t>
            </a:r>
          </a:p>
        </p:txBody>
      </p:sp>
    </p:spTree>
    <p:extLst>
      <p:ext uri="{BB962C8B-B14F-4D97-AF65-F5344CB8AC3E}">
        <p14:creationId xmlns:p14="http://schemas.microsoft.com/office/powerpoint/2010/main" val="231416705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Connected Life segmentation allows us to categorise </a:t>
            </a:r>
            <a:br>
              <a:rPr lang="en-GB" smtClean="0"/>
            </a:br>
            <a:r>
              <a:rPr lang="en-GB" smtClean="0"/>
              <a:t>a </a:t>
            </a:r>
            <a:r>
              <a:rPr lang="en-GB"/>
              <a:t>diverse target </a:t>
            </a:r>
            <a:r>
              <a:rPr lang="en-GB" smtClean="0"/>
              <a:t>concisely</a:t>
            </a:r>
            <a:endParaRPr lang="en-GB"/>
          </a:p>
        </p:txBody>
      </p:sp>
      <p:sp>
        <p:nvSpPr>
          <p:cNvPr id="27" name="TextBox 26"/>
          <p:cNvSpPr txBox="1"/>
          <p:nvPr>
            <p:custDataLst>
              <p:tags r:id="rId1"/>
            </p:custDataLst>
          </p:nvPr>
        </p:nvSpPr>
        <p:spPr>
          <a:xfrm>
            <a:off x="281814" y="1751696"/>
            <a:ext cx="1998932" cy="523220"/>
          </a:xfrm>
          <a:prstGeom prst="rect">
            <a:avLst/>
          </a:prstGeom>
          <a:noFill/>
        </p:spPr>
        <p:txBody>
          <a:bodyPr wrap="squar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defRPr/>
            </a:pPr>
            <a:r>
              <a:rPr lang="en-AU" sz="1000" smtClean="0">
                <a:solidFill>
                  <a:schemeClr val="accent4"/>
                </a:solidFill>
                <a:latin typeface="Verdana"/>
              </a:rPr>
              <a:t>Observers</a:t>
            </a:r>
          </a:p>
          <a:p>
            <a:pPr>
              <a:defRPr/>
            </a:pPr>
            <a:r>
              <a:rPr lang="en-AU" sz="800" b="0" smtClean="0">
                <a:latin typeface="Verdana"/>
              </a:rPr>
              <a:t>Spend a lot of time online, but are less open to engaging with brands in a social space.</a:t>
            </a:r>
          </a:p>
        </p:txBody>
      </p:sp>
      <p:sp>
        <p:nvSpPr>
          <p:cNvPr id="29" name="TextBox 28"/>
          <p:cNvSpPr txBox="1"/>
          <p:nvPr>
            <p:custDataLst>
              <p:tags r:id="rId2"/>
            </p:custDataLst>
          </p:nvPr>
        </p:nvSpPr>
        <p:spPr>
          <a:xfrm>
            <a:off x="6536992" y="2520875"/>
            <a:ext cx="2340519" cy="769441"/>
          </a:xfrm>
          <a:prstGeom prst="rect">
            <a:avLst/>
          </a:prstGeom>
          <a:noFill/>
        </p:spPr>
        <p:txBody>
          <a:bodyPr wrap="squar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defRPr/>
            </a:pPr>
            <a:r>
              <a:rPr lang="en-AU" sz="1000" smtClean="0">
                <a:solidFill>
                  <a:srgbClr val="0F7BA2"/>
                </a:solidFill>
                <a:latin typeface="Verdana"/>
              </a:rPr>
              <a:t>Leaders</a:t>
            </a:r>
          </a:p>
          <a:p>
            <a:pPr>
              <a:defRPr/>
            </a:pPr>
            <a:r>
              <a:rPr lang="en-AU" sz="800" b="0" smtClean="0">
                <a:latin typeface="Verdana"/>
              </a:rPr>
              <a:t>The most digitally, and socially active of all the segments. They may be online as much as the Observers, but they are highly social, creating and sharing content, and engaging with brands.</a:t>
            </a:r>
          </a:p>
        </p:txBody>
      </p:sp>
      <p:sp>
        <p:nvSpPr>
          <p:cNvPr id="34" name="TextBox 33"/>
          <p:cNvSpPr txBox="1"/>
          <p:nvPr>
            <p:custDataLst>
              <p:tags r:id="rId3"/>
            </p:custDataLst>
          </p:nvPr>
        </p:nvSpPr>
        <p:spPr>
          <a:xfrm>
            <a:off x="6536992" y="1759963"/>
            <a:ext cx="2469443" cy="646331"/>
          </a:xfrm>
          <a:prstGeom prst="rect">
            <a:avLst/>
          </a:prstGeom>
          <a:noFill/>
        </p:spPr>
        <p:txBody>
          <a:bodyPr wrap="squar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defRPr/>
            </a:pPr>
            <a:r>
              <a:rPr lang="en-AU" sz="1000" smtClean="0">
                <a:solidFill>
                  <a:schemeClr val="bg2"/>
                </a:solidFill>
                <a:latin typeface="Verdana"/>
              </a:rPr>
              <a:t>Super Leaders</a:t>
            </a:r>
          </a:p>
          <a:p>
            <a:pPr>
              <a:defRPr/>
            </a:pPr>
            <a:r>
              <a:rPr lang="en-AU" sz="800" b="0">
                <a:latin typeface="Verdana"/>
              </a:rPr>
              <a:t>Within the leader segment – the most active and most social group of all. Likely to be the earliest of adopters, the influencers and the trend setters.</a:t>
            </a:r>
          </a:p>
        </p:txBody>
      </p:sp>
      <p:sp>
        <p:nvSpPr>
          <p:cNvPr id="86" name="TextBox 85"/>
          <p:cNvSpPr txBox="1"/>
          <p:nvPr>
            <p:custDataLst>
              <p:tags r:id="rId4"/>
            </p:custDataLst>
          </p:nvPr>
        </p:nvSpPr>
        <p:spPr>
          <a:xfrm>
            <a:off x="318590" y="3709764"/>
            <a:ext cx="1963640" cy="892552"/>
          </a:xfrm>
          <a:prstGeom prst="rect">
            <a:avLst/>
          </a:prstGeom>
          <a:noFill/>
        </p:spPr>
        <p:txBody>
          <a:bodyPr wrap="square" lIns="0" tIns="0" rIns="0" bIns="0" anchor="b" anchorCtr="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defRPr/>
            </a:pPr>
            <a:r>
              <a:rPr lang="en-AU" sz="1000" smtClean="0">
                <a:solidFill>
                  <a:schemeClr val="tx2"/>
                </a:solidFill>
                <a:latin typeface="Verdana"/>
              </a:rPr>
              <a:t>Functionals</a:t>
            </a:r>
          </a:p>
          <a:p>
            <a:pPr>
              <a:defRPr/>
            </a:pPr>
            <a:r>
              <a:rPr lang="en-AU" sz="800" b="0" smtClean="0">
                <a:latin typeface="Verdana"/>
              </a:rPr>
              <a:t>Spend the least time online – either through choice, or lack of access. Will often use online where there is a tangible advantage, but are the slowest to adopt new trends. The least social of all the groups.</a:t>
            </a:r>
          </a:p>
        </p:txBody>
      </p:sp>
      <p:sp>
        <p:nvSpPr>
          <p:cNvPr id="87" name="TextBox 86"/>
          <p:cNvSpPr txBox="1"/>
          <p:nvPr>
            <p:custDataLst>
              <p:tags r:id="rId5"/>
            </p:custDataLst>
          </p:nvPr>
        </p:nvSpPr>
        <p:spPr>
          <a:xfrm>
            <a:off x="6536992" y="3709764"/>
            <a:ext cx="2318082" cy="400110"/>
          </a:xfrm>
          <a:prstGeom prst="rect">
            <a:avLst/>
          </a:prstGeom>
          <a:noFill/>
        </p:spPr>
        <p:txBody>
          <a:bodyPr wrap="square" lIns="0" tIns="0" rIns="0" bIns="0" anchor="b" anchorCtr="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defRPr/>
            </a:pPr>
            <a:r>
              <a:rPr lang="en-AU" sz="1000" smtClean="0">
                <a:solidFill>
                  <a:schemeClr val="accent6"/>
                </a:solidFill>
                <a:latin typeface="Verdana"/>
              </a:rPr>
              <a:t>Connectors</a:t>
            </a:r>
          </a:p>
          <a:p>
            <a:pPr>
              <a:defRPr/>
            </a:pPr>
            <a:r>
              <a:rPr lang="en-AU" sz="800" b="0" smtClean="0">
                <a:latin typeface="Verdana"/>
              </a:rPr>
              <a:t>Spend a limited time online, but when they are, they are heavily social.</a:t>
            </a:r>
          </a:p>
        </p:txBody>
      </p:sp>
      <p:graphicFrame>
        <p:nvGraphicFramePr>
          <p:cNvPr id="89" name="Content Placeholder 8"/>
          <p:cNvGraphicFramePr>
            <a:graphicFrameLocks noGrp="1"/>
          </p:cNvGraphicFramePr>
          <p:nvPr>
            <p:extLst>
              <p:ext uri="{D42A27DB-BD31-4B8C-83A1-F6EECF244321}">
                <p14:modId xmlns:p14="http://schemas.microsoft.com/office/powerpoint/2010/main" val="3792656433"/>
              </p:ext>
            </p:extLst>
          </p:nvPr>
        </p:nvGraphicFramePr>
        <p:xfrm>
          <a:off x="1256436" y="5663248"/>
          <a:ext cx="7603943" cy="182880"/>
        </p:xfrm>
        <a:graphic>
          <a:graphicData uri="http://schemas.openxmlformats.org/drawingml/2006/table">
            <a:tbl>
              <a:tblPr firstRow="1" bandRow="1">
                <a:tableStyleId>{5C22544A-7EE6-4342-B048-85BDC9FD1C3A}</a:tableStyleId>
              </a:tblPr>
              <a:tblGrid>
                <a:gridCol w="7603943"/>
              </a:tblGrid>
              <a:tr h="0">
                <a:tc>
                  <a:txBody>
                    <a:bodyPr/>
                    <a:lstStyle/>
                    <a:p>
                      <a:pPr algn="l"/>
                      <a:r>
                        <a:rPr lang="en-GB" sz="600" b="0" smtClean="0">
                          <a:solidFill>
                            <a:schemeClr val="tx1"/>
                          </a:solidFill>
                        </a:rPr>
                        <a:t>Source: </a:t>
                      </a:r>
                      <a:endParaRPr lang="en-GB" sz="600" b="0">
                        <a:solidFill>
                          <a:schemeClr val="tx1"/>
                        </a:solidFill>
                      </a:endParaRP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600" b="0" smtClean="0">
                          <a:solidFill>
                            <a:schemeClr val="tx1"/>
                          </a:solidFill>
                        </a:rPr>
                        <a:t>Base:</a:t>
                      </a:r>
                      <a:endParaRPr lang="en-GB" sz="600" b="0">
                        <a:solidFill>
                          <a:schemeClr val="tx1"/>
                        </a:solidFill>
                      </a:endParaRP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1" name="TextBox 90"/>
          <p:cNvSpPr txBox="1"/>
          <p:nvPr>
            <p:custDataLst>
              <p:tags r:id="rId6"/>
            </p:custDataLst>
          </p:nvPr>
        </p:nvSpPr>
        <p:spPr>
          <a:xfrm rot="16200000">
            <a:off x="2714026" y="4356255"/>
            <a:ext cx="338233" cy="153888"/>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000" smtClean="0">
                <a:latin typeface="Verdana"/>
              </a:rPr>
              <a:t>Low </a:t>
            </a:r>
            <a:endParaRPr lang="en-AU" sz="1000">
              <a:latin typeface="Verdana"/>
            </a:endParaRPr>
          </a:p>
        </p:txBody>
      </p:sp>
      <p:sp>
        <p:nvSpPr>
          <p:cNvPr id="92" name="TextBox 91"/>
          <p:cNvSpPr txBox="1"/>
          <p:nvPr>
            <p:custDataLst>
              <p:tags r:id="rId7"/>
            </p:custDataLst>
          </p:nvPr>
        </p:nvSpPr>
        <p:spPr>
          <a:xfrm rot="16200000">
            <a:off x="2717236" y="1890438"/>
            <a:ext cx="331821" cy="153888"/>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1000">
                <a:solidFill>
                  <a:srgbClr val="333333"/>
                </a:solidFill>
                <a:latin typeface="Verdana"/>
              </a:rPr>
              <a:t>High</a:t>
            </a:r>
          </a:p>
        </p:txBody>
      </p:sp>
      <p:sp>
        <p:nvSpPr>
          <p:cNvPr id="93" name="Rectangle 92"/>
          <p:cNvSpPr/>
          <p:nvPr/>
        </p:nvSpPr>
        <p:spPr>
          <a:xfrm rot="16200000">
            <a:off x="1865568" y="3082588"/>
            <a:ext cx="1400653" cy="263828"/>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200" b="0" smtClean="0">
                <a:solidFill>
                  <a:srgbClr val="333333"/>
                </a:solidFill>
                <a:latin typeface="Verdana"/>
                <a:cs typeface="Verdana"/>
              </a:rPr>
              <a:t>Digital influence</a:t>
            </a:r>
            <a:endParaRPr lang="en-AU" sz="1200" b="0">
              <a:solidFill>
                <a:srgbClr val="333333"/>
              </a:solidFill>
              <a:latin typeface="Verdana"/>
              <a:cs typeface="Verdana"/>
            </a:endParaRPr>
          </a:p>
        </p:txBody>
      </p:sp>
      <p:sp>
        <p:nvSpPr>
          <p:cNvPr id="94" name="TextBox 93"/>
          <p:cNvSpPr txBox="1"/>
          <p:nvPr>
            <p:custDataLst>
              <p:tags r:id="rId8"/>
            </p:custDataLst>
          </p:nvPr>
        </p:nvSpPr>
        <p:spPr>
          <a:xfrm>
            <a:off x="3177036" y="4782785"/>
            <a:ext cx="338234" cy="153888"/>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000" smtClean="0">
                <a:solidFill>
                  <a:srgbClr val="333333"/>
                </a:solidFill>
                <a:latin typeface="Verdana"/>
              </a:rPr>
              <a:t>Low </a:t>
            </a:r>
            <a:endParaRPr lang="en-AU" sz="1000">
              <a:solidFill>
                <a:srgbClr val="333333"/>
              </a:solidFill>
              <a:latin typeface="Verdana"/>
            </a:endParaRPr>
          </a:p>
        </p:txBody>
      </p:sp>
      <p:sp>
        <p:nvSpPr>
          <p:cNvPr id="95" name="TextBox 94"/>
          <p:cNvSpPr txBox="1"/>
          <p:nvPr>
            <p:custDataLst>
              <p:tags r:id="rId9"/>
            </p:custDataLst>
          </p:nvPr>
        </p:nvSpPr>
        <p:spPr>
          <a:xfrm>
            <a:off x="5639392" y="4782785"/>
            <a:ext cx="331822" cy="153888"/>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1000">
                <a:solidFill>
                  <a:srgbClr val="333333"/>
                </a:solidFill>
                <a:latin typeface="Verdana"/>
              </a:rPr>
              <a:t>High</a:t>
            </a:r>
          </a:p>
        </p:txBody>
      </p:sp>
      <p:sp>
        <p:nvSpPr>
          <p:cNvPr id="96" name="Rectangle 95"/>
          <p:cNvSpPr/>
          <p:nvPr/>
        </p:nvSpPr>
        <p:spPr>
          <a:xfrm>
            <a:off x="3750367" y="5049214"/>
            <a:ext cx="1633088" cy="263828"/>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200" b="0" smtClean="0">
                <a:solidFill>
                  <a:srgbClr val="333333"/>
                </a:solidFill>
                <a:latin typeface="Verdana"/>
                <a:cs typeface="Verdana"/>
              </a:rPr>
              <a:t>Social engagement</a:t>
            </a:r>
            <a:endParaRPr lang="en-AU" sz="1200" b="0">
              <a:solidFill>
                <a:srgbClr val="333333"/>
              </a:solidFill>
              <a:latin typeface="Verdana"/>
              <a:cs typeface="Verdana"/>
            </a:endParaRPr>
          </a:p>
        </p:txBody>
      </p:sp>
      <p:sp>
        <p:nvSpPr>
          <p:cNvPr id="50" name="Rectangle 49"/>
          <p:cNvSpPr/>
          <p:nvPr/>
        </p:nvSpPr>
        <p:spPr bwMode="ltGray">
          <a:xfrm>
            <a:off x="3173861" y="1814432"/>
            <a:ext cx="1390663" cy="138934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98" name="Rectangle 97"/>
          <p:cNvSpPr/>
          <p:nvPr/>
        </p:nvSpPr>
        <p:spPr bwMode="ltGray">
          <a:xfrm>
            <a:off x="3177035" y="3212976"/>
            <a:ext cx="1390663" cy="138934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97" name="Rectangle 96"/>
          <p:cNvSpPr/>
          <p:nvPr/>
        </p:nvSpPr>
        <p:spPr bwMode="ltGray">
          <a:xfrm>
            <a:off x="4580551" y="3212976"/>
            <a:ext cx="1390663" cy="138934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99" name="Right Triangle 98"/>
          <p:cNvSpPr/>
          <p:nvPr/>
        </p:nvSpPr>
        <p:spPr bwMode="ltGray">
          <a:xfrm rot="10800000">
            <a:off x="4570678" y="1810386"/>
            <a:ext cx="1387099" cy="1387099"/>
          </a:xfrm>
          <a:prstGeom prst="rtTriangl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3" name="Right Triangle 2"/>
          <p:cNvSpPr/>
          <p:nvPr/>
        </p:nvSpPr>
        <p:spPr bwMode="ltGray">
          <a:xfrm>
            <a:off x="4585192" y="1822261"/>
            <a:ext cx="1387099" cy="1387099"/>
          </a:xfrm>
          <a:prstGeom prst="rtTriangle">
            <a:avLst/>
          </a:prstGeom>
          <a:solidFill>
            <a:srgbClr val="0F7B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pPr algn="l"/>
            <a:endParaRPr lang="en-GB" sz="1600" b="0" err="1" smtClean="0">
              <a:solidFill>
                <a:srgbClr val="FFFFFF"/>
              </a:solidFill>
            </a:endParaRPr>
          </a:p>
        </p:txBody>
      </p:sp>
      <p:sp>
        <p:nvSpPr>
          <p:cNvPr id="51" name="AutoShape 4"/>
          <p:cNvSpPr>
            <a:spLocks noChangeAspect="1" noChangeArrowheads="1" noTextEdit="1"/>
          </p:cNvSpPr>
          <p:nvPr/>
        </p:nvSpPr>
        <p:spPr bwMode="auto">
          <a:xfrm>
            <a:off x="2795177" y="1448782"/>
            <a:ext cx="3541373" cy="354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45" name="AutoShape 13"/>
          <p:cNvSpPr>
            <a:spLocks noChangeAspect="1" noChangeArrowheads="1" noTextEdit="1"/>
          </p:cNvSpPr>
          <p:nvPr/>
        </p:nvSpPr>
        <p:spPr bwMode="auto">
          <a:xfrm>
            <a:off x="3602051" y="3743339"/>
            <a:ext cx="404813" cy="41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47" name="Freeform 16"/>
          <p:cNvSpPr/>
          <p:nvPr/>
        </p:nvSpPr>
        <p:spPr bwMode="auto">
          <a:xfrm>
            <a:off x="3674912" y="3701965"/>
            <a:ext cx="394908" cy="411362"/>
          </a:xfrm>
          <a:custGeom>
            <a:avLst/>
            <a:gdLst>
              <a:gd name="T0" fmla="*/ 95 w 667"/>
              <a:gd name="T1" fmla="*/ 651 h 671"/>
              <a:gd name="T2" fmla="*/ 95 w 667"/>
              <a:gd name="T3" fmla="*/ 651 h 671"/>
              <a:gd name="T4" fmla="*/ 487 w 667"/>
              <a:gd name="T5" fmla="*/ 259 h 671"/>
              <a:gd name="T6" fmla="*/ 619 w 667"/>
              <a:gd name="T7" fmla="*/ 243 h 671"/>
              <a:gd name="T8" fmla="*/ 652 w 667"/>
              <a:gd name="T9" fmla="*/ 104 h 671"/>
              <a:gd name="T10" fmla="*/ 583 w 667"/>
              <a:gd name="T11" fmla="*/ 173 h 671"/>
              <a:gd name="T12" fmla="*/ 516 w 667"/>
              <a:gd name="T13" fmla="*/ 154 h 671"/>
              <a:gd name="T14" fmla="*/ 495 w 667"/>
              <a:gd name="T15" fmla="*/ 85 h 671"/>
              <a:gd name="T16" fmla="*/ 564 w 667"/>
              <a:gd name="T17" fmla="*/ 16 h 671"/>
              <a:gd name="T18" fmla="*/ 425 w 667"/>
              <a:gd name="T19" fmla="*/ 49 h 671"/>
              <a:gd name="T20" fmla="*/ 412 w 667"/>
              <a:gd name="T21" fmla="*/ 186 h 671"/>
              <a:gd name="T22" fmla="*/ 21 w 667"/>
              <a:gd name="T23" fmla="*/ 577 h 671"/>
              <a:gd name="T24" fmla="*/ 21 w 667"/>
              <a:gd name="T25" fmla="*/ 651 h 671"/>
              <a:gd name="T26" fmla="*/ 95 w 667"/>
              <a:gd name="T27" fmla="*/ 65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671">
                <a:moveTo>
                  <a:pt x="95" y="651"/>
                </a:moveTo>
                <a:lnTo>
                  <a:pt x="95" y="651"/>
                </a:lnTo>
                <a:lnTo>
                  <a:pt x="487" y="259"/>
                </a:lnTo>
                <a:cubicBezTo>
                  <a:pt x="531" y="283"/>
                  <a:pt x="579" y="282"/>
                  <a:pt x="619" y="243"/>
                </a:cubicBezTo>
                <a:cubicBezTo>
                  <a:pt x="656" y="205"/>
                  <a:pt x="667" y="151"/>
                  <a:pt x="652" y="104"/>
                </a:cubicBezTo>
                <a:lnTo>
                  <a:pt x="583" y="173"/>
                </a:lnTo>
                <a:lnTo>
                  <a:pt x="516" y="154"/>
                </a:lnTo>
                <a:lnTo>
                  <a:pt x="495" y="85"/>
                </a:lnTo>
                <a:lnTo>
                  <a:pt x="564" y="16"/>
                </a:lnTo>
                <a:cubicBezTo>
                  <a:pt x="517" y="0"/>
                  <a:pt x="463" y="11"/>
                  <a:pt x="425" y="49"/>
                </a:cubicBezTo>
                <a:cubicBezTo>
                  <a:pt x="384" y="90"/>
                  <a:pt x="385" y="140"/>
                  <a:pt x="412" y="186"/>
                </a:cubicBezTo>
                <a:lnTo>
                  <a:pt x="21" y="577"/>
                </a:lnTo>
                <a:cubicBezTo>
                  <a:pt x="0" y="597"/>
                  <a:pt x="0" y="630"/>
                  <a:pt x="21" y="651"/>
                </a:cubicBezTo>
                <a:cubicBezTo>
                  <a:pt x="41" y="671"/>
                  <a:pt x="74" y="671"/>
                  <a:pt x="95" y="651"/>
                </a:cubicBezTo>
                <a:close/>
              </a:path>
            </a:pathLst>
          </a:custGeom>
          <a:solidFill>
            <a:schemeClr val="bg1"/>
          </a:solidFill>
          <a:ln w="0">
            <a:noFill/>
            <a:prstDash val="solid"/>
            <a:round/>
          </a:ln>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grpSp>
        <p:nvGrpSpPr>
          <p:cNvPr id="48" name="Group 47"/>
          <p:cNvGrpSpPr/>
          <p:nvPr/>
        </p:nvGrpSpPr>
        <p:grpSpPr>
          <a:xfrm>
            <a:off x="3666352" y="2300195"/>
            <a:ext cx="412031" cy="411464"/>
            <a:chOff x="824977" y="2533098"/>
            <a:chExt cx="1154113" cy="1152525"/>
          </a:xfrm>
          <a:solidFill>
            <a:schemeClr val="bg1"/>
          </a:solidFill>
        </p:grpSpPr>
        <p:sp>
          <p:nvSpPr>
            <p:cNvPr id="49" name="Freeform 10"/>
            <p:cNvSpPr/>
            <p:nvPr/>
          </p:nvSpPr>
          <p:spPr bwMode="auto">
            <a:xfrm>
              <a:off x="1410133" y="2829005"/>
              <a:ext cx="260351" cy="271462"/>
            </a:xfrm>
            <a:custGeom>
              <a:avLst/>
              <a:gdLst>
                <a:gd name="T0" fmla="*/ 69 w 69"/>
                <a:gd name="T1" fmla="*/ 39 h 72"/>
                <a:gd name="T2" fmla="*/ 25 w 69"/>
                <a:gd name="T3" fmla="*/ 0 h 72"/>
                <a:gd name="T4" fmla="*/ 0 w 69"/>
                <a:gd name="T5" fmla="*/ 72 h 72"/>
                <a:gd name="T6" fmla="*/ 69 w 69"/>
                <a:gd name="T7" fmla="*/ 39 h 72"/>
              </a:gdLst>
              <a:ahLst/>
              <a:cxnLst>
                <a:cxn ang="0">
                  <a:pos x="T0" y="T1"/>
                </a:cxn>
                <a:cxn ang="0">
                  <a:pos x="T2" y="T3"/>
                </a:cxn>
                <a:cxn ang="0">
                  <a:pos x="T4" y="T5"/>
                </a:cxn>
                <a:cxn ang="0">
                  <a:pos x="T6" y="T7"/>
                </a:cxn>
              </a:cxnLst>
              <a:rect l="0" t="0" r="r" b="b"/>
              <a:pathLst>
                <a:path w="69" h="72">
                  <a:moveTo>
                    <a:pt x="69" y="39"/>
                  </a:moveTo>
                  <a:cubicBezTo>
                    <a:pt x="60" y="20"/>
                    <a:pt x="44" y="6"/>
                    <a:pt x="25" y="0"/>
                  </a:cubicBezTo>
                  <a:cubicBezTo>
                    <a:pt x="0" y="72"/>
                    <a:pt x="0" y="72"/>
                    <a:pt x="0" y="72"/>
                  </a:cubicBezTo>
                  <a:lnTo>
                    <a:pt x="69" y="39"/>
                  </a:lnTo>
                  <a:close/>
                </a:path>
              </a:pathLst>
            </a:custGeom>
            <a:grpFill/>
            <a:ln w="9525">
              <a:noFill/>
              <a:rou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61" name="Freeform 11"/>
            <p:cNvSpPr/>
            <p:nvPr/>
          </p:nvSpPr>
          <p:spPr bwMode="auto">
            <a:xfrm>
              <a:off x="824977" y="2533098"/>
              <a:ext cx="1154113" cy="1152525"/>
            </a:xfrm>
            <a:custGeom>
              <a:avLst/>
              <a:gdLst>
                <a:gd name="T0" fmla="*/ 290 w 306"/>
                <a:gd name="T1" fmla="*/ 86 h 306"/>
                <a:gd name="T2" fmla="*/ 222 w 306"/>
                <a:gd name="T3" fmla="*/ 120 h 306"/>
                <a:gd name="T4" fmla="*/ 229 w 306"/>
                <a:gd name="T5" fmla="*/ 153 h 306"/>
                <a:gd name="T6" fmla="*/ 153 w 306"/>
                <a:gd name="T7" fmla="*/ 230 h 306"/>
                <a:gd name="T8" fmla="*/ 76 w 306"/>
                <a:gd name="T9" fmla="*/ 153 h 306"/>
                <a:gd name="T10" fmla="*/ 153 w 306"/>
                <a:gd name="T11" fmla="*/ 77 h 306"/>
                <a:gd name="T12" fmla="*/ 178 w 306"/>
                <a:gd name="T13" fmla="*/ 81 h 306"/>
                <a:gd name="T14" fmla="*/ 203 w 306"/>
                <a:gd name="T15" fmla="*/ 8 h 306"/>
                <a:gd name="T16" fmla="*/ 153 w 306"/>
                <a:gd name="T17" fmla="*/ 0 h 306"/>
                <a:gd name="T18" fmla="*/ 0 w 306"/>
                <a:gd name="T19" fmla="*/ 153 h 306"/>
                <a:gd name="T20" fmla="*/ 153 w 306"/>
                <a:gd name="T21" fmla="*/ 306 h 306"/>
                <a:gd name="T22" fmla="*/ 306 w 306"/>
                <a:gd name="T23" fmla="*/ 153 h 306"/>
                <a:gd name="T24" fmla="*/ 290 w 306"/>
                <a:gd name="T25" fmla="*/ 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06">
                  <a:moveTo>
                    <a:pt x="290" y="86"/>
                  </a:moveTo>
                  <a:cubicBezTo>
                    <a:pt x="222" y="120"/>
                    <a:pt x="222" y="120"/>
                    <a:pt x="222" y="120"/>
                  </a:cubicBezTo>
                  <a:cubicBezTo>
                    <a:pt x="227" y="130"/>
                    <a:pt x="229" y="141"/>
                    <a:pt x="229" y="153"/>
                  </a:cubicBezTo>
                  <a:cubicBezTo>
                    <a:pt x="229" y="195"/>
                    <a:pt x="195" y="230"/>
                    <a:pt x="153" y="230"/>
                  </a:cubicBezTo>
                  <a:cubicBezTo>
                    <a:pt x="111" y="230"/>
                    <a:pt x="76" y="195"/>
                    <a:pt x="76" y="153"/>
                  </a:cubicBezTo>
                  <a:cubicBezTo>
                    <a:pt x="76" y="111"/>
                    <a:pt x="111" y="77"/>
                    <a:pt x="153" y="77"/>
                  </a:cubicBezTo>
                  <a:cubicBezTo>
                    <a:pt x="162" y="77"/>
                    <a:pt x="170" y="78"/>
                    <a:pt x="178" y="81"/>
                  </a:cubicBezTo>
                  <a:cubicBezTo>
                    <a:pt x="203" y="8"/>
                    <a:pt x="203" y="8"/>
                    <a:pt x="203" y="8"/>
                  </a:cubicBezTo>
                  <a:cubicBezTo>
                    <a:pt x="187" y="3"/>
                    <a:pt x="170" y="0"/>
                    <a:pt x="153" y="0"/>
                  </a:cubicBezTo>
                  <a:cubicBezTo>
                    <a:pt x="68" y="0"/>
                    <a:pt x="0" y="69"/>
                    <a:pt x="0" y="153"/>
                  </a:cubicBezTo>
                  <a:cubicBezTo>
                    <a:pt x="0" y="238"/>
                    <a:pt x="68" y="306"/>
                    <a:pt x="153" y="306"/>
                  </a:cubicBezTo>
                  <a:cubicBezTo>
                    <a:pt x="237" y="306"/>
                    <a:pt x="306" y="238"/>
                    <a:pt x="306" y="153"/>
                  </a:cubicBezTo>
                  <a:cubicBezTo>
                    <a:pt x="306" y="129"/>
                    <a:pt x="300" y="106"/>
                    <a:pt x="290" y="86"/>
                  </a:cubicBezTo>
                </a:path>
              </a:pathLst>
            </a:custGeom>
            <a:grpFill/>
            <a:ln w="9525">
              <a:noFill/>
              <a:rou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grpSp>
      <p:sp>
        <p:nvSpPr>
          <p:cNvPr id="63" name="AutoShape 24"/>
          <p:cNvSpPr>
            <a:spLocks noChangeAspect="1" noChangeArrowheads="1" noTextEdit="1"/>
          </p:cNvSpPr>
          <p:nvPr/>
        </p:nvSpPr>
        <p:spPr bwMode="auto">
          <a:xfrm>
            <a:off x="5124450" y="3706813"/>
            <a:ext cx="41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65" name="Freeform 27"/>
          <p:cNvSpPr/>
          <p:nvPr/>
        </p:nvSpPr>
        <p:spPr bwMode="auto">
          <a:xfrm>
            <a:off x="5018887" y="3715757"/>
            <a:ext cx="513990" cy="383779"/>
          </a:xfrm>
          <a:custGeom>
            <a:avLst/>
            <a:gdLst>
              <a:gd name="T0" fmla="*/ 600 w 600"/>
              <a:gd name="T1" fmla="*/ 334 h 427"/>
              <a:gd name="T2" fmla="*/ 600 w 600"/>
              <a:gd name="T3" fmla="*/ 334 h 427"/>
              <a:gd name="T4" fmla="*/ 507 w 600"/>
              <a:gd name="T5" fmla="*/ 427 h 427"/>
              <a:gd name="T6" fmla="*/ 415 w 600"/>
              <a:gd name="T7" fmla="*/ 334 h 427"/>
              <a:gd name="T8" fmla="*/ 417 w 600"/>
              <a:gd name="T9" fmla="*/ 314 h 427"/>
              <a:gd name="T10" fmla="*/ 141 w 600"/>
              <a:gd name="T11" fmla="*/ 215 h 427"/>
              <a:gd name="T12" fmla="*/ 75 w 600"/>
              <a:gd name="T13" fmla="*/ 254 h 427"/>
              <a:gd name="T14" fmla="*/ 0 w 600"/>
              <a:gd name="T15" fmla="*/ 179 h 427"/>
              <a:gd name="T16" fmla="*/ 75 w 600"/>
              <a:gd name="T17" fmla="*/ 104 h 427"/>
              <a:gd name="T18" fmla="*/ 139 w 600"/>
              <a:gd name="T19" fmla="*/ 140 h 427"/>
              <a:gd name="T20" fmla="*/ 312 w 600"/>
              <a:gd name="T21" fmla="*/ 69 h 427"/>
              <a:gd name="T22" fmla="*/ 311 w 600"/>
              <a:gd name="T23" fmla="*/ 58 h 427"/>
              <a:gd name="T24" fmla="*/ 369 w 600"/>
              <a:gd name="T25" fmla="*/ 0 h 427"/>
              <a:gd name="T26" fmla="*/ 427 w 600"/>
              <a:gd name="T27" fmla="*/ 58 h 427"/>
              <a:gd name="T28" fmla="*/ 369 w 600"/>
              <a:gd name="T29" fmla="*/ 115 h 427"/>
              <a:gd name="T30" fmla="*/ 321 w 600"/>
              <a:gd name="T31" fmla="*/ 90 h 427"/>
              <a:gd name="T32" fmla="*/ 148 w 600"/>
              <a:gd name="T33" fmla="*/ 161 h 427"/>
              <a:gd name="T34" fmla="*/ 150 w 600"/>
              <a:gd name="T35" fmla="*/ 179 h 427"/>
              <a:gd name="T36" fmla="*/ 149 w 600"/>
              <a:gd name="T37" fmla="*/ 193 h 427"/>
              <a:gd name="T38" fmla="*/ 425 w 600"/>
              <a:gd name="T39" fmla="*/ 293 h 427"/>
              <a:gd name="T40" fmla="*/ 507 w 600"/>
              <a:gd name="T41" fmla="*/ 242 h 427"/>
              <a:gd name="T42" fmla="*/ 600 w 600"/>
              <a:gd name="T43" fmla="*/ 33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0" h="427">
                <a:moveTo>
                  <a:pt x="600" y="334"/>
                </a:moveTo>
                <a:lnTo>
                  <a:pt x="600" y="334"/>
                </a:lnTo>
                <a:cubicBezTo>
                  <a:pt x="600" y="385"/>
                  <a:pt x="558" y="427"/>
                  <a:pt x="507" y="427"/>
                </a:cubicBezTo>
                <a:cubicBezTo>
                  <a:pt x="457" y="427"/>
                  <a:pt x="415" y="385"/>
                  <a:pt x="415" y="334"/>
                </a:cubicBezTo>
                <a:cubicBezTo>
                  <a:pt x="415" y="327"/>
                  <a:pt x="416" y="321"/>
                  <a:pt x="417" y="314"/>
                </a:cubicBezTo>
                <a:lnTo>
                  <a:pt x="141" y="215"/>
                </a:lnTo>
                <a:cubicBezTo>
                  <a:pt x="128" y="238"/>
                  <a:pt x="103" y="254"/>
                  <a:pt x="75" y="254"/>
                </a:cubicBezTo>
                <a:cubicBezTo>
                  <a:pt x="34" y="254"/>
                  <a:pt x="0" y="220"/>
                  <a:pt x="0" y="179"/>
                </a:cubicBezTo>
                <a:cubicBezTo>
                  <a:pt x="0" y="137"/>
                  <a:pt x="34" y="104"/>
                  <a:pt x="75" y="104"/>
                </a:cubicBezTo>
                <a:cubicBezTo>
                  <a:pt x="102" y="104"/>
                  <a:pt x="126" y="118"/>
                  <a:pt x="139" y="140"/>
                </a:cubicBezTo>
                <a:lnTo>
                  <a:pt x="312" y="69"/>
                </a:lnTo>
                <a:cubicBezTo>
                  <a:pt x="312" y="65"/>
                  <a:pt x="311" y="61"/>
                  <a:pt x="311" y="58"/>
                </a:cubicBezTo>
                <a:cubicBezTo>
                  <a:pt x="311" y="26"/>
                  <a:pt x="337" y="0"/>
                  <a:pt x="369" y="0"/>
                </a:cubicBezTo>
                <a:cubicBezTo>
                  <a:pt x="401" y="0"/>
                  <a:pt x="427" y="26"/>
                  <a:pt x="427" y="58"/>
                </a:cubicBezTo>
                <a:cubicBezTo>
                  <a:pt x="427" y="90"/>
                  <a:pt x="401" y="115"/>
                  <a:pt x="369" y="115"/>
                </a:cubicBezTo>
                <a:cubicBezTo>
                  <a:pt x="349" y="115"/>
                  <a:pt x="332" y="105"/>
                  <a:pt x="321" y="90"/>
                </a:cubicBezTo>
                <a:lnTo>
                  <a:pt x="148" y="161"/>
                </a:lnTo>
                <a:cubicBezTo>
                  <a:pt x="149" y="167"/>
                  <a:pt x="150" y="173"/>
                  <a:pt x="150" y="179"/>
                </a:cubicBezTo>
                <a:cubicBezTo>
                  <a:pt x="150" y="184"/>
                  <a:pt x="150" y="188"/>
                  <a:pt x="149" y="193"/>
                </a:cubicBezTo>
                <a:lnTo>
                  <a:pt x="425" y="293"/>
                </a:lnTo>
                <a:cubicBezTo>
                  <a:pt x="441" y="263"/>
                  <a:pt x="472" y="242"/>
                  <a:pt x="507" y="242"/>
                </a:cubicBezTo>
                <a:cubicBezTo>
                  <a:pt x="558" y="242"/>
                  <a:pt x="600" y="283"/>
                  <a:pt x="600" y="334"/>
                </a:cubicBezTo>
                <a:close/>
              </a:path>
            </a:pathLst>
          </a:custGeom>
          <a:solidFill>
            <a:schemeClr val="bg1"/>
          </a:solidFill>
          <a:ln w="0">
            <a:noFill/>
            <a:prstDash val="solid"/>
            <a:round/>
          </a:ln>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grpSp>
        <p:nvGrpSpPr>
          <p:cNvPr id="66" name="Group 65"/>
          <p:cNvGrpSpPr/>
          <p:nvPr/>
        </p:nvGrpSpPr>
        <p:grpSpPr>
          <a:xfrm>
            <a:off x="4776473" y="2582863"/>
            <a:ext cx="412669" cy="392181"/>
            <a:chOff x="4923823" y="2582863"/>
            <a:chExt cx="223838" cy="212725"/>
          </a:xfrm>
          <a:solidFill>
            <a:schemeClr val="bg1"/>
          </a:solidFill>
        </p:grpSpPr>
        <p:sp>
          <p:nvSpPr>
            <p:cNvPr id="67" name="Freeform 32"/>
            <p:cNvSpPr/>
            <p:nvPr/>
          </p:nvSpPr>
          <p:spPr bwMode="auto">
            <a:xfrm>
              <a:off x="4923823" y="2582863"/>
              <a:ext cx="152400" cy="155575"/>
            </a:xfrm>
            <a:custGeom>
              <a:avLst/>
              <a:gdLst>
                <a:gd name="T0" fmla="*/ 382 w 382"/>
                <a:gd name="T1" fmla="*/ 0 h 377"/>
                <a:gd name="T2" fmla="*/ 382 w 382"/>
                <a:gd name="T3" fmla="*/ 0 h 377"/>
                <a:gd name="T4" fmla="*/ 382 w 382"/>
                <a:gd name="T5" fmla="*/ 141 h 377"/>
                <a:gd name="T6" fmla="*/ 362 w 382"/>
                <a:gd name="T7" fmla="*/ 141 h 377"/>
                <a:gd name="T8" fmla="*/ 362 w 382"/>
                <a:gd name="T9" fmla="*/ 20 h 377"/>
                <a:gd name="T10" fmla="*/ 20 w 382"/>
                <a:gd name="T11" fmla="*/ 20 h 377"/>
                <a:gd name="T12" fmla="*/ 20 w 382"/>
                <a:gd name="T13" fmla="*/ 262 h 377"/>
                <a:gd name="T14" fmla="*/ 80 w 382"/>
                <a:gd name="T15" fmla="*/ 262 h 377"/>
                <a:gd name="T16" fmla="*/ 80 w 382"/>
                <a:gd name="T17" fmla="*/ 328 h 377"/>
                <a:gd name="T18" fmla="*/ 147 w 382"/>
                <a:gd name="T19" fmla="*/ 262 h 377"/>
                <a:gd name="T20" fmla="*/ 201 w 382"/>
                <a:gd name="T21" fmla="*/ 262 h 377"/>
                <a:gd name="T22" fmla="*/ 201 w 382"/>
                <a:gd name="T23" fmla="*/ 282 h 377"/>
                <a:gd name="T24" fmla="*/ 155 w 382"/>
                <a:gd name="T25" fmla="*/ 282 h 377"/>
                <a:gd name="T26" fmla="*/ 60 w 382"/>
                <a:gd name="T27" fmla="*/ 377 h 377"/>
                <a:gd name="T28" fmla="*/ 60 w 382"/>
                <a:gd name="T29" fmla="*/ 282 h 377"/>
                <a:gd name="T30" fmla="*/ 0 w 382"/>
                <a:gd name="T31" fmla="*/ 282 h 377"/>
                <a:gd name="T32" fmla="*/ 0 w 382"/>
                <a:gd name="T33" fmla="*/ 0 h 377"/>
                <a:gd name="T34" fmla="*/ 382 w 382"/>
                <a:gd name="T35"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2" h="377">
                  <a:moveTo>
                    <a:pt x="382" y="0"/>
                  </a:moveTo>
                  <a:lnTo>
                    <a:pt x="382" y="0"/>
                  </a:lnTo>
                  <a:lnTo>
                    <a:pt x="382" y="141"/>
                  </a:lnTo>
                  <a:lnTo>
                    <a:pt x="362" y="141"/>
                  </a:lnTo>
                  <a:lnTo>
                    <a:pt x="362" y="20"/>
                  </a:lnTo>
                  <a:lnTo>
                    <a:pt x="20" y="20"/>
                  </a:lnTo>
                  <a:lnTo>
                    <a:pt x="20" y="262"/>
                  </a:lnTo>
                  <a:lnTo>
                    <a:pt x="80" y="262"/>
                  </a:lnTo>
                  <a:lnTo>
                    <a:pt x="80" y="328"/>
                  </a:lnTo>
                  <a:lnTo>
                    <a:pt x="147" y="262"/>
                  </a:lnTo>
                  <a:lnTo>
                    <a:pt x="201" y="262"/>
                  </a:lnTo>
                  <a:lnTo>
                    <a:pt x="201" y="282"/>
                  </a:lnTo>
                  <a:lnTo>
                    <a:pt x="155" y="282"/>
                  </a:lnTo>
                  <a:lnTo>
                    <a:pt x="60" y="377"/>
                  </a:lnTo>
                  <a:lnTo>
                    <a:pt x="60" y="282"/>
                  </a:lnTo>
                  <a:lnTo>
                    <a:pt x="0" y="282"/>
                  </a:lnTo>
                  <a:lnTo>
                    <a:pt x="0" y="0"/>
                  </a:lnTo>
                  <a:lnTo>
                    <a:pt x="382"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74" name="Freeform 33"/>
            <p:cNvSpPr/>
            <p:nvPr/>
          </p:nvSpPr>
          <p:spPr bwMode="auto">
            <a:xfrm>
              <a:off x="5011136" y="2649538"/>
              <a:ext cx="136525" cy="146050"/>
            </a:xfrm>
            <a:custGeom>
              <a:avLst/>
              <a:gdLst>
                <a:gd name="T0" fmla="*/ 0 w 343"/>
                <a:gd name="T1" fmla="*/ 0 h 357"/>
                <a:gd name="T2" fmla="*/ 0 w 343"/>
                <a:gd name="T3" fmla="*/ 0 h 357"/>
                <a:gd name="T4" fmla="*/ 0 w 343"/>
                <a:gd name="T5" fmla="*/ 252 h 357"/>
                <a:gd name="T6" fmla="*/ 177 w 343"/>
                <a:gd name="T7" fmla="*/ 252 h 357"/>
                <a:gd name="T8" fmla="*/ 283 w 343"/>
                <a:gd name="T9" fmla="*/ 357 h 357"/>
                <a:gd name="T10" fmla="*/ 283 w 343"/>
                <a:gd name="T11" fmla="*/ 252 h 357"/>
                <a:gd name="T12" fmla="*/ 343 w 343"/>
                <a:gd name="T13" fmla="*/ 252 h 357"/>
                <a:gd name="T14" fmla="*/ 343 w 343"/>
                <a:gd name="T15" fmla="*/ 0 h 357"/>
                <a:gd name="T16" fmla="*/ 0 w 343"/>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357">
                  <a:moveTo>
                    <a:pt x="0" y="0"/>
                  </a:moveTo>
                  <a:lnTo>
                    <a:pt x="0" y="0"/>
                  </a:lnTo>
                  <a:lnTo>
                    <a:pt x="0" y="252"/>
                  </a:lnTo>
                  <a:lnTo>
                    <a:pt x="177" y="252"/>
                  </a:lnTo>
                  <a:lnTo>
                    <a:pt x="283" y="357"/>
                  </a:lnTo>
                  <a:lnTo>
                    <a:pt x="283" y="252"/>
                  </a:lnTo>
                  <a:lnTo>
                    <a:pt x="343" y="252"/>
                  </a:lnTo>
                  <a:lnTo>
                    <a:pt x="343" y="0"/>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grpSp>
      <p:cxnSp>
        <p:nvCxnSpPr>
          <p:cNvPr id="43" name="Straight Connector 42"/>
          <p:cNvCxnSpPr/>
          <p:nvPr>
            <p:custDataLst>
              <p:tags r:id="rId10"/>
            </p:custDataLst>
          </p:nvPr>
        </p:nvCxnSpPr>
        <p:spPr>
          <a:xfrm>
            <a:off x="2831261" y="3201683"/>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1"/>
            </p:custDataLst>
          </p:nvPr>
        </p:nvCxnSpPr>
        <p:spPr>
          <a:xfrm rot="16200000">
            <a:off x="2837764" y="3195960"/>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nvGrpSpPr>
          <p:cNvPr id="13" name="Group 5"/>
          <p:cNvGrpSpPr>
            <a:grpSpLocks noChangeAspect="1"/>
          </p:cNvGrpSpPr>
          <p:nvPr/>
        </p:nvGrpSpPr>
        <p:grpSpPr>
          <a:xfrm>
            <a:off x="5378985" y="2055123"/>
            <a:ext cx="449416" cy="351171"/>
            <a:chOff x="-113" y="724"/>
            <a:chExt cx="1505" cy="1176"/>
          </a:xfrm>
        </p:grpSpPr>
        <p:sp>
          <p:nvSpPr>
            <p:cNvPr id="14" name="AutoShape 4"/>
            <p:cNvSpPr>
              <a:spLocks noChangeAspect="1" noChangeArrowheads="1" noTextEdit="1"/>
            </p:cNvSpPr>
            <p:nvPr/>
          </p:nvSpPr>
          <p:spPr bwMode="auto">
            <a:xfrm>
              <a:off x="-113" y="724"/>
              <a:ext cx="1505" cy="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15" name="Freeform 6"/>
            <p:cNvSpPr/>
            <p:nvPr/>
          </p:nvSpPr>
          <p:spPr bwMode="auto">
            <a:xfrm>
              <a:off x="362" y="918"/>
              <a:ext cx="1031" cy="981"/>
            </a:xfrm>
            <a:custGeom>
              <a:avLst/>
              <a:gdLst>
                <a:gd name="T0" fmla="*/ 712 w 1031"/>
                <a:gd name="T1" fmla="*/ 606 h 981"/>
                <a:gd name="T2" fmla="*/ 1031 w 1031"/>
                <a:gd name="T3" fmla="*/ 375 h 981"/>
                <a:gd name="T4" fmla="*/ 637 w 1031"/>
                <a:gd name="T5" fmla="*/ 375 h 981"/>
                <a:gd name="T6" fmla="*/ 516 w 1031"/>
                <a:gd name="T7" fmla="*/ 0 h 981"/>
                <a:gd name="T8" fmla="*/ 394 w 1031"/>
                <a:gd name="T9" fmla="*/ 375 h 981"/>
                <a:gd name="T10" fmla="*/ 0 w 1031"/>
                <a:gd name="T11" fmla="*/ 375 h 981"/>
                <a:gd name="T12" fmla="*/ 319 w 1031"/>
                <a:gd name="T13" fmla="*/ 606 h 981"/>
                <a:gd name="T14" fmla="*/ 197 w 1031"/>
                <a:gd name="T15" fmla="*/ 981 h 981"/>
                <a:gd name="T16" fmla="*/ 516 w 1031"/>
                <a:gd name="T17" fmla="*/ 749 h 981"/>
                <a:gd name="T18" fmla="*/ 834 w 1031"/>
                <a:gd name="T19" fmla="*/ 981 h 981"/>
                <a:gd name="T20" fmla="*/ 712 w 1031"/>
                <a:gd name="T21" fmla="*/ 606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 h="981">
                  <a:moveTo>
                    <a:pt x="712" y="606"/>
                  </a:moveTo>
                  <a:lnTo>
                    <a:pt x="1031" y="375"/>
                  </a:lnTo>
                  <a:lnTo>
                    <a:pt x="637" y="375"/>
                  </a:lnTo>
                  <a:lnTo>
                    <a:pt x="516" y="0"/>
                  </a:lnTo>
                  <a:lnTo>
                    <a:pt x="394" y="375"/>
                  </a:lnTo>
                  <a:lnTo>
                    <a:pt x="0" y="375"/>
                  </a:lnTo>
                  <a:lnTo>
                    <a:pt x="319" y="606"/>
                  </a:lnTo>
                  <a:lnTo>
                    <a:pt x="197" y="981"/>
                  </a:lnTo>
                  <a:lnTo>
                    <a:pt x="516" y="749"/>
                  </a:lnTo>
                  <a:lnTo>
                    <a:pt x="834" y="981"/>
                  </a:lnTo>
                  <a:lnTo>
                    <a:pt x="712" y="6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sp>
          <p:nvSpPr>
            <p:cNvPr id="16" name="Freeform 7"/>
            <p:cNvSpPr/>
            <p:nvPr/>
          </p:nvSpPr>
          <p:spPr bwMode="auto">
            <a:xfrm>
              <a:off x="-114" y="723"/>
              <a:ext cx="1019" cy="1005"/>
            </a:xfrm>
            <a:custGeom>
              <a:avLst/>
              <a:gdLst>
                <a:gd name="T0" fmla="*/ 391 w 1019"/>
                <a:gd name="T1" fmla="*/ 698 h 1005"/>
                <a:gd name="T2" fmla="*/ 215 w 1019"/>
                <a:gd name="T3" fmla="*/ 875 h 1005"/>
                <a:gd name="T4" fmla="*/ 215 w 1019"/>
                <a:gd name="T5" fmla="*/ 698 h 1005"/>
                <a:gd name="T6" fmla="*/ 54 w 1019"/>
                <a:gd name="T7" fmla="*/ 698 h 1005"/>
                <a:gd name="T8" fmla="*/ 54 w 1019"/>
                <a:gd name="T9" fmla="*/ 54 h 1005"/>
                <a:gd name="T10" fmla="*/ 966 w 1019"/>
                <a:gd name="T11" fmla="*/ 54 h 1005"/>
                <a:gd name="T12" fmla="*/ 966 w 1019"/>
                <a:gd name="T13" fmla="*/ 145 h 1005"/>
                <a:gd name="T14" fmla="*/ 1019 w 1019"/>
                <a:gd name="T15" fmla="*/ 145 h 1005"/>
                <a:gd name="T16" fmla="*/ 1019 w 1019"/>
                <a:gd name="T17" fmla="*/ 0 h 1005"/>
                <a:gd name="T18" fmla="*/ 0 w 1019"/>
                <a:gd name="T19" fmla="*/ 0 h 1005"/>
                <a:gd name="T20" fmla="*/ 0 w 1019"/>
                <a:gd name="T21" fmla="*/ 752 h 1005"/>
                <a:gd name="T22" fmla="*/ 161 w 1019"/>
                <a:gd name="T23" fmla="*/ 752 h 1005"/>
                <a:gd name="T24" fmla="*/ 161 w 1019"/>
                <a:gd name="T25" fmla="*/ 1005 h 1005"/>
                <a:gd name="T26" fmla="*/ 414 w 1019"/>
                <a:gd name="T27" fmla="*/ 752 h 1005"/>
                <a:gd name="T28" fmla="*/ 612 w 1019"/>
                <a:gd name="T29" fmla="*/ 752 h 1005"/>
                <a:gd name="T30" fmla="*/ 538 w 1019"/>
                <a:gd name="T31" fmla="*/ 698 h 1005"/>
                <a:gd name="T32" fmla="*/ 391 w 1019"/>
                <a:gd name="T33" fmla="*/ 6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9" h="1004">
                  <a:moveTo>
                    <a:pt x="391" y="698"/>
                  </a:moveTo>
                  <a:lnTo>
                    <a:pt x="215" y="875"/>
                  </a:lnTo>
                  <a:lnTo>
                    <a:pt x="215" y="698"/>
                  </a:lnTo>
                  <a:lnTo>
                    <a:pt x="54" y="698"/>
                  </a:lnTo>
                  <a:lnTo>
                    <a:pt x="54" y="54"/>
                  </a:lnTo>
                  <a:lnTo>
                    <a:pt x="966" y="54"/>
                  </a:lnTo>
                  <a:lnTo>
                    <a:pt x="966" y="145"/>
                  </a:lnTo>
                  <a:lnTo>
                    <a:pt x="1019" y="145"/>
                  </a:lnTo>
                  <a:lnTo>
                    <a:pt x="1019" y="0"/>
                  </a:lnTo>
                  <a:lnTo>
                    <a:pt x="0" y="0"/>
                  </a:lnTo>
                  <a:lnTo>
                    <a:pt x="0" y="752"/>
                  </a:lnTo>
                  <a:lnTo>
                    <a:pt x="161" y="752"/>
                  </a:lnTo>
                  <a:lnTo>
                    <a:pt x="161" y="1005"/>
                  </a:lnTo>
                  <a:lnTo>
                    <a:pt x="414" y="752"/>
                  </a:lnTo>
                  <a:lnTo>
                    <a:pt x="612" y="752"/>
                  </a:lnTo>
                  <a:lnTo>
                    <a:pt x="538" y="698"/>
                  </a:lnTo>
                  <a:lnTo>
                    <a:pt x="391" y="6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endParaRPr lang="en-GB"/>
            </a:p>
          </p:txBody>
        </p:sp>
      </p:grpSp>
    </p:spTree>
    <p:extLst>
      <p:ext uri="{BB962C8B-B14F-4D97-AF65-F5344CB8AC3E}">
        <p14:creationId xmlns:p14="http://schemas.microsoft.com/office/powerpoint/2010/main" val="19730833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3"/>
          <p:cNvGraphicFramePr/>
          <p:nvPr>
            <p:extLst>
              <p:ext uri="{D42A27DB-BD31-4B8C-83A1-F6EECF244321}">
                <p14:modId xmlns:p14="http://schemas.microsoft.com/office/powerpoint/2010/main" val="2762372979"/>
              </p:ext>
            </p:extLst>
          </p:nvPr>
        </p:nvGraphicFramePr>
        <p:xfrm>
          <a:off x="2241742" y="1858845"/>
          <a:ext cx="1546424" cy="171839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90" name="Chart 89"/>
          <p:cNvGraphicFramePr/>
          <p:nvPr>
            <p:extLst>
              <p:ext uri="{D42A27DB-BD31-4B8C-83A1-F6EECF244321}">
                <p14:modId xmlns:p14="http://schemas.microsoft.com/office/powerpoint/2010/main" val="2914990795"/>
              </p:ext>
            </p:extLst>
          </p:nvPr>
        </p:nvGraphicFramePr>
        <p:xfrm>
          <a:off x="6604380" y="3315731"/>
          <a:ext cx="1546424" cy="171839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2" name="Chart 91"/>
          <p:cNvGraphicFramePr/>
          <p:nvPr>
            <p:extLst>
              <p:ext uri="{D42A27DB-BD31-4B8C-83A1-F6EECF244321}">
                <p14:modId xmlns:p14="http://schemas.microsoft.com/office/powerpoint/2010/main" val="3971369865"/>
              </p:ext>
            </p:extLst>
          </p:nvPr>
        </p:nvGraphicFramePr>
        <p:xfrm>
          <a:off x="970428" y="1858845"/>
          <a:ext cx="1546424" cy="171839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95" name="Chart 94"/>
          <p:cNvGraphicFramePr/>
          <p:nvPr>
            <p:extLst>
              <p:ext uri="{D42A27DB-BD31-4B8C-83A1-F6EECF244321}">
                <p14:modId xmlns:p14="http://schemas.microsoft.com/office/powerpoint/2010/main" val="4013231682"/>
              </p:ext>
            </p:extLst>
          </p:nvPr>
        </p:nvGraphicFramePr>
        <p:xfrm>
          <a:off x="2241742" y="3310968"/>
          <a:ext cx="1546424" cy="171839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3" name="Chart 12"/>
          <p:cNvGraphicFramePr/>
          <p:nvPr>
            <p:extLst>
              <p:ext uri="{D42A27DB-BD31-4B8C-83A1-F6EECF244321}">
                <p14:modId xmlns:p14="http://schemas.microsoft.com/office/powerpoint/2010/main" val="559067598"/>
              </p:ext>
            </p:extLst>
          </p:nvPr>
        </p:nvGraphicFramePr>
        <p:xfrm>
          <a:off x="5333931" y="1859710"/>
          <a:ext cx="1546424" cy="171839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61" name="Chart 60"/>
          <p:cNvGraphicFramePr/>
          <p:nvPr>
            <p:extLst>
              <p:ext uri="{D42A27DB-BD31-4B8C-83A1-F6EECF244321}">
                <p14:modId xmlns:p14="http://schemas.microsoft.com/office/powerpoint/2010/main" val="2987501791"/>
              </p:ext>
            </p:extLst>
          </p:nvPr>
        </p:nvGraphicFramePr>
        <p:xfrm>
          <a:off x="5333931" y="3315731"/>
          <a:ext cx="1546424" cy="171839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93" name="Chart 92"/>
          <p:cNvGraphicFramePr/>
          <p:nvPr>
            <p:extLst>
              <p:ext uri="{D42A27DB-BD31-4B8C-83A1-F6EECF244321}">
                <p14:modId xmlns:p14="http://schemas.microsoft.com/office/powerpoint/2010/main" val="2655378267"/>
              </p:ext>
            </p:extLst>
          </p:nvPr>
        </p:nvGraphicFramePr>
        <p:xfrm>
          <a:off x="970428" y="3310968"/>
          <a:ext cx="1546424" cy="1718399"/>
        </p:xfrm>
        <a:graphic>
          <a:graphicData uri="http://schemas.openxmlformats.org/drawingml/2006/chart">
            <c:chart xmlns:c="http://schemas.openxmlformats.org/drawingml/2006/chart" xmlns:r="http://schemas.openxmlformats.org/officeDocument/2006/relationships" r:id="rId21"/>
          </a:graphicData>
        </a:graphic>
      </p:graphicFrame>
      <p:sp>
        <p:nvSpPr>
          <p:cNvPr id="2" name="Title 1"/>
          <p:cNvSpPr>
            <a:spLocks noGrp="1"/>
          </p:cNvSpPr>
          <p:nvPr>
            <p:ph type="title"/>
          </p:nvPr>
        </p:nvSpPr>
        <p:spPr/>
        <p:txBody>
          <a:bodyPr/>
          <a:lstStyle/>
          <a:p>
            <a:pPr lvl="0"/>
            <a:r>
              <a:rPr lang="en-GB"/>
              <a:t>How can I more </a:t>
            </a:r>
            <a:r>
              <a:rPr lang="en-GB" smtClean="0"/>
              <a:t>effectively activate my target?</a:t>
            </a:r>
            <a:r>
              <a:rPr lang="en-GB"/>
              <a:t/>
            </a:r>
            <a:br>
              <a:rPr lang="en-GB"/>
            </a:br>
            <a:r>
              <a:rPr lang="en-GB" sz="2000"/>
              <a:t>Using a digital segmentation model</a:t>
            </a:r>
            <a:endParaRPr lang="en-AU"/>
          </a:p>
        </p:txBody>
      </p:sp>
      <p:graphicFrame>
        <p:nvGraphicFramePr>
          <p:cNvPr id="104" name="Content Placeholder 8"/>
          <p:cNvGraphicFramePr>
            <a:graphicFrameLocks noGrp="1"/>
          </p:cNvGraphicFramePr>
          <p:nvPr>
            <p:extLst>
              <p:ext uri="{D42A27DB-BD31-4B8C-83A1-F6EECF244321}">
                <p14:modId xmlns:p14="http://schemas.microsoft.com/office/powerpoint/2010/main" val="3379288290"/>
              </p:ext>
            </p:extLst>
          </p:nvPr>
        </p:nvGraphicFramePr>
        <p:xfrm>
          <a:off x="1256436" y="5663248"/>
          <a:ext cx="7603943" cy="182880"/>
        </p:xfrm>
        <a:graphic>
          <a:graphicData uri="http://schemas.openxmlformats.org/drawingml/2006/table">
            <a:tbl>
              <a:tblPr firstRow="1" bandRow="1">
                <a:tableStyleId>{5C22544A-7EE6-4342-B048-85BDC9FD1C3A}</a:tableStyleId>
              </a:tblPr>
              <a:tblGrid>
                <a:gridCol w="7603943"/>
              </a:tblGrid>
              <a:tr h="0">
                <a:tc>
                  <a:txBody>
                    <a:bodyPr/>
                    <a:lstStyle/>
                    <a:p>
                      <a:pPr algn="l"/>
                      <a:r>
                        <a:rPr lang="en-GB" sz="600" b="0" smtClean="0">
                          <a:solidFill>
                            <a:schemeClr val="tx1"/>
                          </a:solidFill>
                        </a:rPr>
                        <a:t>Source: Connected Life segmentation</a:t>
                      </a:r>
                      <a:endParaRPr lang="en-GB" sz="600" b="0">
                        <a:solidFill>
                          <a:schemeClr val="tx1"/>
                        </a:solidFill>
                      </a:endParaRP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a:r>
                        <a:rPr lang="en-GB" sz="600" b="0" smtClean="0">
                          <a:solidFill>
                            <a:schemeClr val="tx1"/>
                          </a:solidFill>
                        </a:rPr>
                        <a:t>Base: Italy (1,054) | FB - 16-24 anni (88)</a:t>
                      </a:r>
                    </a:p>
                  </a:txBody>
                  <a:tcPr marL="20763"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45011639"/>
              </p:ext>
            </p:extLst>
          </p:nvPr>
        </p:nvGraphicFramePr>
        <p:xfrm>
          <a:off x="285750" y="1031875"/>
          <a:ext cx="8576946" cy="604804"/>
        </p:xfrm>
        <a:graphic>
          <a:graphicData uri="http://schemas.openxmlformats.org/drawingml/2006/table">
            <a:tbl>
              <a:tblPr firstRow="1" bandRow="1">
                <a:tableStyleId>{5C22544A-7EE6-4342-B048-85BDC9FD1C3A}</a:tableStyleId>
              </a:tblPr>
              <a:tblGrid>
                <a:gridCol w="4286250"/>
                <a:gridCol w="4290696"/>
              </a:tblGrid>
              <a:tr h="604804">
                <a:tc>
                  <a:txBody>
                    <a:bodyPr/>
                    <a:lstStyle/>
                    <a:p>
                      <a:pPr algn="ctr"/>
                      <a:r>
                        <a:rPr lang="en-GB" sz="1400" b="1" dirty="0" smtClean="0">
                          <a:solidFill>
                            <a:schemeClr val="tx1"/>
                          </a:solidFill>
                        </a:rPr>
                        <a:t>Italy</a:t>
                      </a:r>
                    </a:p>
                  </a:txBody>
                  <a:tcPr marL="20763" marR="207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tx1"/>
                          </a:solidFill>
                        </a:rPr>
                        <a:t>Fashion Buyer - 16-24 </a:t>
                      </a:r>
                      <a:r>
                        <a:rPr lang="en-GB" sz="1400" b="1" dirty="0" err="1" smtClean="0">
                          <a:solidFill>
                            <a:schemeClr val="tx1"/>
                          </a:solidFill>
                        </a:rPr>
                        <a:t>anni</a:t>
                      </a:r>
                      <a:endParaRPr lang="en-GB" sz="1400" b="1" dirty="0" smtClean="0">
                        <a:solidFill>
                          <a:schemeClr val="tx1"/>
                        </a:solidFill>
                      </a:endParaRPr>
                    </a:p>
                  </a:txBody>
                  <a:tcPr marL="20763" marR="207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a:xfrm flipH="1">
            <a:off x="4559300" y="1982766"/>
            <a:ext cx="0" cy="3452834"/>
          </a:xfrm>
          <a:prstGeom prst="line">
            <a:avLst/>
          </a:prstGeom>
          <a:ln w="3175">
            <a:solidFill>
              <a:srgbClr val="CCCCCC"/>
            </a:solidFill>
          </a:ln>
        </p:spPr>
        <p:style>
          <a:lnRef idx="1">
            <a:schemeClr val="accent1"/>
          </a:lnRef>
          <a:fillRef idx="0">
            <a:schemeClr val="accent1"/>
          </a:fillRef>
          <a:effectRef idx="0">
            <a:schemeClr val="accent1"/>
          </a:effectRef>
          <a:fontRef idx="minor">
            <a:schemeClr val="tx1"/>
          </a:fontRef>
        </p:style>
      </p:cxnSp>
      <p:graphicFrame>
        <p:nvGraphicFramePr>
          <p:cNvPr id="62" name="Chart 61"/>
          <p:cNvGraphicFramePr/>
          <p:nvPr>
            <p:extLst>
              <p:ext uri="{D42A27DB-BD31-4B8C-83A1-F6EECF244321}">
                <p14:modId xmlns:p14="http://schemas.microsoft.com/office/powerpoint/2010/main" val="3728033066"/>
              </p:ext>
            </p:extLst>
          </p:nvPr>
        </p:nvGraphicFramePr>
        <p:xfrm>
          <a:off x="6604380" y="1859710"/>
          <a:ext cx="1546424" cy="1718399"/>
        </p:xfrm>
        <a:graphic>
          <a:graphicData uri="http://schemas.openxmlformats.org/drawingml/2006/chart">
            <c:chart xmlns:c="http://schemas.openxmlformats.org/drawingml/2006/chart" xmlns:r="http://schemas.openxmlformats.org/officeDocument/2006/relationships" r:id="rId22"/>
          </a:graphicData>
        </a:graphic>
      </p:graphicFrame>
      <p:grpSp>
        <p:nvGrpSpPr>
          <p:cNvPr id="34" name="Group 33"/>
          <p:cNvGrpSpPr/>
          <p:nvPr/>
        </p:nvGrpSpPr>
        <p:grpSpPr>
          <a:xfrm>
            <a:off x="781947" y="1845577"/>
            <a:ext cx="3178863" cy="3178863"/>
            <a:chOff x="2831261" y="1459523"/>
            <a:chExt cx="3472874" cy="3472874"/>
          </a:xfrm>
        </p:grpSpPr>
        <p:cxnSp>
          <p:nvCxnSpPr>
            <p:cNvPr id="35" name="Straight Connector 34"/>
            <p:cNvCxnSpPr/>
            <p:nvPr>
              <p:custDataLst>
                <p:tags r:id="rId11"/>
              </p:custDataLst>
            </p:nvPr>
          </p:nvCxnSpPr>
          <p:spPr>
            <a:xfrm>
              <a:off x="2831261" y="3201683"/>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2"/>
              </p:custDataLst>
            </p:nvPr>
          </p:nvCxnSpPr>
          <p:spPr>
            <a:xfrm rot="16200000">
              <a:off x="2837764" y="3195960"/>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148064" y="1845577"/>
            <a:ext cx="3178863" cy="3178863"/>
            <a:chOff x="2831261" y="1459523"/>
            <a:chExt cx="3472874" cy="3472874"/>
          </a:xfrm>
        </p:grpSpPr>
        <p:cxnSp>
          <p:nvCxnSpPr>
            <p:cNvPr id="46" name="Straight Connector 45"/>
            <p:cNvCxnSpPr/>
            <p:nvPr>
              <p:custDataLst>
                <p:tags r:id="rId9"/>
              </p:custDataLst>
            </p:nvPr>
          </p:nvCxnSpPr>
          <p:spPr>
            <a:xfrm>
              <a:off x="2831261" y="3201683"/>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0"/>
              </p:custDataLst>
            </p:nvPr>
          </p:nvCxnSpPr>
          <p:spPr>
            <a:xfrm rot="16200000">
              <a:off x="2837764" y="3195960"/>
              <a:ext cx="3472874" cy="0"/>
            </a:xfrm>
            <a:prstGeom prst="line">
              <a:avLst/>
            </a:prstGeom>
            <a:ln w="19050">
              <a:solidFill>
                <a:srgbClr val="333333"/>
              </a:solidFill>
              <a:tailEnd type="triangle" len="lg"/>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06556" y="2168095"/>
            <a:ext cx="3131481" cy="3152377"/>
            <a:chOff x="506556" y="2168095"/>
            <a:chExt cx="3131481" cy="3152377"/>
          </a:xfrm>
        </p:grpSpPr>
        <p:sp>
          <p:nvSpPr>
            <p:cNvPr id="41" name="TextBox 40"/>
            <p:cNvSpPr txBox="1"/>
            <p:nvPr>
              <p:custDataLst>
                <p:tags r:id="rId5"/>
              </p:custDataLst>
            </p:nvPr>
          </p:nvSpPr>
          <p:spPr>
            <a:xfrm>
              <a:off x="3299803" y="4768676"/>
              <a:ext cx="338234"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900">
                  <a:latin typeface="+mn-lt"/>
                </a:rPr>
                <a:t>High </a:t>
              </a:r>
            </a:p>
          </p:txBody>
        </p:sp>
        <p:sp>
          <p:nvSpPr>
            <p:cNvPr id="42" name="TextBox 41"/>
            <p:cNvSpPr txBox="1"/>
            <p:nvPr>
              <p:custDataLst>
                <p:tags r:id="rId6"/>
              </p:custDataLst>
            </p:nvPr>
          </p:nvSpPr>
          <p:spPr>
            <a:xfrm>
              <a:off x="1093339" y="4768676"/>
              <a:ext cx="266098"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smtClean="0">
                  <a:latin typeface="+mn-lt"/>
                </a:rPr>
                <a:t>Low</a:t>
              </a:r>
              <a:endParaRPr lang="en-AU" sz="900">
                <a:latin typeface="+mn-lt"/>
              </a:endParaRPr>
            </a:p>
          </p:txBody>
        </p:sp>
        <p:sp>
          <p:nvSpPr>
            <p:cNvPr id="43" name="TextBox 42"/>
            <p:cNvSpPr txBox="1"/>
            <p:nvPr>
              <p:custDataLst>
                <p:tags r:id="rId7"/>
              </p:custDataLst>
            </p:nvPr>
          </p:nvSpPr>
          <p:spPr>
            <a:xfrm rot="16200000">
              <a:off x="786497" y="4490457"/>
              <a:ext cx="306174"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a:solidFill>
                    <a:srgbClr val="333333"/>
                  </a:solidFill>
                  <a:latin typeface="+mn-lt"/>
                </a:rPr>
                <a:t>Low </a:t>
              </a:r>
            </a:p>
          </p:txBody>
        </p:sp>
        <p:sp>
          <p:nvSpPr>
            <p:cNvPr id="44" name="TextBox 43"/>
            <p:cNvSpPr txBox="1"/>
            <p:nvPr>
              <p:custDataLst>
                <p:tags r:id="rId8"/>
              </p:custDataLst>
            </p:nvPr>
          </p:nvSpPr>
          <p:spPr>
            <a:xfrm rot="16200000">
              <a:off x="790501" y="2247925"/>
              <a:ext cx="298159"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900" smtClean="0">
                  <a:solidFill>
                    <a:srgbClr val="333333"/>
                  </a:solidFill>
                  <a:latin typeface="+mn-lt"/>
                </a:rPr>
                <a:t>High</a:t>
              </a:r>
              <a:endParaRPr lang="en-AU" sz="900">
                <a:solidFill>
                  <a:srgbClr val="333333"/>
                </a:solidFill>
                <a:latin typeface="+mn-lt"/>
              </a:endParaRPr>
            </a:p>
          </p:txBody>
        </p:sp>
        <p:sp>
          <p:nvSpPr>
            <p:cNvPr id="31" name="Rectangle 30"/>
            <p:cNvSpPr/>
            <p:nvPr/>
          </p:nvSpPr>
          <p:spPr>
            <a:xfrm rot="16200000">
              <a:off x="-18255" y="3321422"/>
              <a:ext cx="1298061" cy="248439"/>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100" b="0" smtClean="0">
                  <a:solidFill>
                    <a:srgbClr val="333333"/>
                  </a:solidFill>
                  <a:latin typeface="Verdana"/>
                  <a:cs typeface="Verdana"/>
                </a:rPr>
                <a:t>Digital influence</a:t>
              </a:r>
              <a:endParaRPr lang="en-AU" sz="1100" b="0">
                <a:solidFill>
                  <a:srgbClr val="333333"/>
                </a:solidFill>
                <a:latin typeface="Verdana"/>
                <a:cs typeface="Verdana"/>
              </a:endParaRPr>
            </a:p>
          </p:txBody>
        </p:sp>
        <p:sp>
          <p:nvSpPr>
            <p:cNvPr id="32" name="Rectangle 31"/>
            <p:cNvSpPr/>
            <p:nvPr/>
          </p:nvSpPr>
          <p:spPr>
            <a:xfrm>
              <a:off x="1664181" y="5072033"/>
              <a:ext cx="1426301" cy="248439"/>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b="0" smtClean="0">
                  <a:solidFill>
                    <a:srgbClr val="333333"/>
                  </a:solidFill>
                  <a:latin typeface="Verdana"/>
                  <a:cs typeface="Verdana"/>
                </a:rPr>
                <a:t>Social </a:t>
              </a:r>
              <a:r>
                <a:rPr lang="en-AU" sz="1100" b="0" smtClean="0">
                  <a:solidFill>
                    <a:srgbClr val="333333"/>
                  </a:solidFill>
                  <a:latin typeface="Verdana"/>
                  <a:cs typeface="Verdana"/>
                </a:rPr>
                <a:t>engagement</a:t>
              </a:r>
              <a:endParaRPr lang="en-AU" sz="1100" b="0">
                <a:solidFill>
                  <a:srgbClr val="333333"/>
                </a:solidFill>
                <a:latin typeface="Verdana"/>
                <a:cs typeface="Verdana"/>
              </a:endParaRPr>
            </a:p>
          </p:txBody>
        </p:sp>
      </p:grpSp>
      <p:grpSp>
        <p:nvGrpSpPr>
          <p:cNvPr id="36" name="Group 35"/>
          <p:cNvGrpSpPr/>
          <p:nvPr/>
        </p:nvGrpSpPr>
        <p:grpSpPr>
          <a:xfrm>
            <a:off x="4851822" y="2168095"/>
            <a:ext cx="3131481" cy="3152377"/>
            <a:chOff x="506556" y="2168095"/>
            <a:chExt cx="3131481" cy="3152377"/>
          </a:xfrm>
        </p:grpSpPr>
        <p:sp>
          <p:nvSpPr>
            <p:cNvPr id="37" name="TextBox 36"/>
            <p:cNvSpPr txBox="1"/>
            <p:nvPr>
              <p:custDataLst>
                <p:tags r:id="rId1"/>
              </p:custDataLst>
            </p:nvPr>
          </p:nvSpPr>
          <p:spPr>
            <a:xfrm>
              <a:off x="3299803" y="4768676"/>
              <a:ext cx="338234"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900">
                  <a:latin typeface="+mn-lt"/>
                </a:rPr>
                <a:t>High </a:t>
              </a:r>
            </a:p>
          </p:txBody>
        </p:sp>
        <p:sp>
          <p:nvSpPr>
            <p:cNvPr id="39" name="TextBox 38"/>
            <p:cNvSpPr txBox="1"/>
            <p:nvPr>
              <p:custDataLst>
                <p:tags r:id="rId2"/>
              </p:custDataLst>
            </p:nvPr>
          </p:nvSpPr>
          <p:spPr>
            <a:xfrm>
              <a:off x="1093339" y="4768676"/>
              <a:ext cx="266098"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smtClean="0">
                  <a:latin typeface="+mn-lt"/>
                </a:rPr>
                <a:t>Low</a:t>
              </a:r>
              <a:endParaRPr lang="en-AU" sz="900">
                <a:latin typeface="+mn-lt"/>
              </a:endParaRPr>
            </a:p>
          </p:txBody>
        </p:sp>
        <p:sp>
          <p:nvSpPr>
            <p:cNvPr id="49" name="TextBox 48"/>
            <p:cNvSpPr txBox="1"/>
            <p:nvPr>
              <p:custDataLst>
                <p:tags r:id="rId3"/>
              </p:custDataLst>
            </p:nvPr>
          </p:nvSpPr>
          <p:spPr>
            <a:xfrm rot="16200000">
              <a:off x="786497" y="4490457"/>
              <a:ext cx="306174"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a:solidFill>
                    <a:srgbClr val="333333"/>
                  </a:solidFill>
                  <a:latin typeface="+mn-lt"/>
                </a:rPr>
                <a:t>Low </a:t>
              </a:r>
            </a:p>
          </p:txBody>
        </p:sp>
        <p:sp>
          <p:nvSpPr>
            <p:cNvPr id="50" name="TextBox 49"/>
            <p:cNvSpPr txBox="1"/>
            <p:nvPr>
              <p:custDataLst>
                <p:tags r:id="rId4"/>
              </p:custDataLst>
            </p:nvPr>
          </p:nvSpPr>
          <p:spPr>
            <a:xfrm rot="16200000">
              <a:off x="790501" y="2247925"/>
              <a:ext cx="298159" cy="138499"/>
            </a:xfrm>
            <a:prstGeom prst="rect">
              <a:avLst/>
            </a:prstGeom>
            <a:noFill/>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r">
                <a:defRPr/>
              </a:pPr>
              <a:r>
                <a:rPr lang="en-AU" sz="900" smtClean="0">
                  <a:solidFill>
                    <a:srgbClr val="333333"/>
                  </a:solidFill>
                  <a:latin typeface="+mn-lt"/>
                </a:rPr>
                <a:t>High</a:t>
              </a:r>
              <a:endParaRPr lang="en-AU" sz="900">
                <a:solidFill>
                  <a:srgbClr val="333333"/>
                </a:solidFill>
                <a:latin typeface="+mn-lt"/>
              </a:endParaRPr>
            </a:p>
          </p:txBody>
        </p:sp>
        <p:sp>
          <p:nvSpPr>
            <p:cNvPr id="51" name="Rectangle 50"/>
            <p:cNvSpPr/>
            <p:nvPr/>
          </p:nvSpPr>
          <p:spPr>
            <a:xfrm rot="16200000">
              <a:off x="-18255" y="3321422"/>
              <a:ext cx="1298061" cy="248439"/>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1100" b="0" smtClean="0">
                  <a:solidFill>
                    <a:srgbClr val="333333"/>
                  </a:solidFill>
                  <a:latin typeface="Verdana"/>
                  <a:cs typeface="Verdana"/>
                </a:rPr>
                <a:t>Digital influence</a:t>
              </a:r>
              <a:endParaRPr lang="en-AU" sz="1100" b="0">
                <a:solidFill>
                  <a:srgbClr val="333333"/>
                </a:solidFill>
                <a:latin typeface="Verdana"/>
                <a:cs typeface="Verdana"/>
              </a:endParaRPr>
            </a:p>
          </p:txBody>
        </p:sp>
        <p:sp>
          <p:nvSpPr>
            <p:cNvPr id="52" name="Rectangle 51"/>
            <p:cNvSpPr/>
            <p:nvPr/>
          </p:nvSpPr>
          <p:spPr>
            <a:xfrm>
              <a:off x="1664181" y="5072033"/>
              <a:ext cx="1426301" cy="248439"/>
            </a:xfrm>
            <a:prstGeom prst="rect">
              <a:avLst/>
            </a:prstGeom>
          </p:spPr>
          <p:txBody>
            <a:bodyPr wrap="none" lIns="78397" tIns="39198" rIns="78397" bIns="39198">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ctr">
                <a:defRPr/>
              </a:pPr>
              <a:r>
                <a:rPr lang="en-AU" sz="900" b="0" smtClean="0">
                  <a:solidFill>
                    <a:srgbClr val="333333"/>
                  </a:solidFill>
                  <a:latin typeface="Verdana"/>
                  <a:cs typeface="Verdana"/>
                </a:rPr>
                <a:t>Social </a:t>
              </a:r>
              <a:r>
                <a:rPr lang="en-AU" sz="1100" b="0" smtClean="0">
                  <a:solidFill>
                    <a:srgbClr val="333333"/>
                  </a:solidFill>
                  <a:latin typeface="Verdana"/>
                  <a:cs typeface="Verdana"/>
                </a:rPr>
                <a:t>engagement</a:t>
              </a:r>
              <a:endParaRPr lang="en-AU" sz="1100" b="0">
                <a:solidFill>
                  <a:srgbClr val="333333"/>
                </a:solidFill>
                <a:latin typeface="Verdana"/>
                <a:cs typeface="Verdana"/>
              </a:endParaRPr>
            </a:p>
          </p:txBody>
        </p:sp>
      </p:grpSp>
      <p:sp>
        <p:nvSpPr>
          <p:cNvPr id="66" name="Rectangle 65"/>
          <p:cNvSpPr/>
          <p:nvPr/>
        </p:nvSpPr>
        <p:spPr>
          <a:xfrm>
            <a:off x="4184258" y="5522815"/>
            <a:ext cx="583493" cy="123111"/>
          </a:xfrm>
          <a:prstGeom prst="rect">
            <a:avLst/>
          </a:prstGeom>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GB" sz="800" b="0" smtClean="0">
                <a:latin typeface="+mj-lt"/>
              </a:rPr>
              <a:t>Functionals</a:t>
            </a:r>
            <a:endParaRPr lang="en-GB" sz="800" b="0">
              <a:latin typeface="+mj-lt"/>
            </a:endParaRPr>
          </a:p>
        </p:txBody>
      </p:sp>
      <p:sp>
        <p:nvSpPr>
          <p:cNvPr id="67" name="Rectangle 66"/>
          <p:cNvSpPr/>
          <p:nvPr/>
        </p:nvSpPr>
        <p:spPr>
          <a:xfrm>
            <a:off x="5092097" y="5522814"/>
            <a:ext cx="519373" cy="123111"/>
          </a:xfrm>
          <a:prstGeom prst="rect">
            <a:avLst/>
          </a:prstGeom>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GB" sz="800" b="0" smtClean="0">
                <a:latin typeface="+mj-lt"/>
              </a:rPr>
              <a:t>Observers</a:t>
            </a:r>
            <a:endParaRPr lang="en-GB" sz="800" b="0">
              <a:latin typeface="+mj-lt"/>
            </a:endParaRPr>
          </a:p>
        </p:txBody>
      </p:sp>
      <p:sp>
        <p:nvSpPr>
          <p:cNvPr id="68" name="Rectangle 67"/>
          <p:cNvSpPr/>
          <p:nvPr/>
        </p:nvSpPr>
        <p:spPr>
          <a:xfrm>
            <a:off x="5937553" y="5522815"/>
            <a:ext cx="578685" cy="123111"/>
          </a:xfrm>
          <a:prstGeom prst="rect">
            <a:avLst/>
          </a:prstGeom>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GB" sz="800" b="0" smtClean="0">
                <a:latin typeface="+mj-lt"/>
              </a:rPr>
              <a:t>Connectors</a:t>
            </a:r>
            <a:endParaRPr lang="en-GB" sz="800" b="0">
              <a:latin typeface="+mj-lt"/>
            </a:endParaRPr>
          </a:p>
        </p:txBody>
      </p:sp>
      <p:sp>
        <p:nvSpPr>
          <p:cNvPr id="69" name="Rectangle 68"/>
          <p:cNvSpPr/>
          <p:nvPr/>
        </p:nvSpPr>
        <p:spPr>
          <a:xfrm>
            <a:off x="6782310" y="5522813"/>
            <a:ext cx="400751" cy="123111"/>
          </a:xfrm>
          <a:prstGeom prst="rect">
            <a:avLst/>
          </a:prstGeom>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GB" sz="800" b="0" smtClean="0">
                <a:latin typeface="+mj-lt"/>
              </a:rPr>
              <a:t>Leaders</a:t>
            </a:r>
            <a:endParaRPr lang="en-GB" sz="800" b="0">
              <a:latin typeface="+mj-lt"/>
            </a:endParaRPr>
          </a:p>
        </p:txBody>
      </p:sp>
      <p:sp>
        <p:nvSpPr>
          <p:cNvPr id="70" name="Rectangle 69"/>
          <p:cNvSpPr/>
          <p:nvPr/>
        </p:nvSpPr>
        <p:spPr>
          <a:xfrm>
            <a:off x="7533511" y="5521858"/>
            <a:ext cx="545021" cy="123111"/>
          </a:xfrm>
          <a:prstGeom prst="rect">
            <a:avLst/>
          </a:prstGeom>
        </p:spPr>
        <p:txBody>
          <a:bodyPr wrap="none" lIns="0" tIns="0" rIns="0" bIns="0">
            <a:sp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r>
              <a:rPr lang="en-GB" sz="800" b="0" smtClean="0">
                <a:latin typeface="+mj-lt"/>
              </a:rPr>
              <a:t>S. Leaders</a:t>
            </a:r>
            <a:endParaRPr lang="en-GB" sz="800" b="0">
              <a:latin typeface="+mj-lt"/>
            </a:endParaRPr>
          </a:p>
        </p:txBody>
      </p:sp>
      <p:grpSp>
        <p:nvGrpSpPr>
          <p:cNvPr id="71" name="Group 70"/>
          <p:cNvGrpSpPr/>
          <p:nvPr/>
        </p:nvGrpSpPr>
        <p:grpSpPr>
          <a:xfrm>
            <a:off x="3952646" y="5496625"/>
            <a:ext cx="3540717" cy="175489"/>
            <a:chOff x="5518121" y="1208186"/>
            <a:chExt cx="3540717" cy="175489"/>
          </a:xfrm>
        </p:grpSpPr>
        <p:sp>
          <p:nvSpPr>
            <p:cNvPr id="72" name="Rectangle 71"/>
            <p:cNvSpPr/>
            <p:nvPr/>
          </p:nvSpPr>
          <p:spPr bwMode="ltGray">
            <a:xfrm>
              <a:off x="5518121" y="1208189"/>
              <a:ext cx="175486" cy="17548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l"/>
              <a:endParaRPr lang="en-GB" sz="1600" b="0" err="1" smtClean="0">
                <a:solidFill>
                  <a:srgbClr val="FFFFFF"/>
                </a:solidFill>
              </a:endParaRPr>
            </a:p>
          </p:txBody>
        </p:sp>
        <p:sp>
          <p:nvSpPr>
            <p:cNvPr id="73" name="Rectangle 72"/>
            <p:cNvSpPr/>
            <p:nvPr/>
          </p:nvSpPr>
          <p:spPr bwMode="ltGray">
            <a:xfrm>
              <a:off x="6445609" y="1208189"/>
              <a:ext cx="175486" cy="175486"/>
            </a:xfrm>
            <a:prstGeom prst="rect">
              <a:avLst/>
            </a:prstGeom>
            <a:solidFill>
              <a:srgbClr val="7A22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l"/>
              <a:endParaRPr lang="en-GB" sz="1600" b="0" err="1" smtClean="0">
                <a:solidFill>
                  <a:srgbClr val="FFFFFF"/>
                </a:solidFill>
              </a:endParaRPr>
            </a:p>
          </p:txBody>
        </p:sp>
        <p:sp>
          <p:nvSpPr>
            <p:cNvPr id="74" name="Rectangle 73"/>
            <p:cNvSpPr/>
            <p:nvPr/>
          </p:nvSpPr>
          <p:spPr bwMode="ltGray">
            <a:xfrm>
              <a:off x="7287508" y="1208189"/>
              <a:ext cx="175486" cy="175486"/>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l"/>
              <a:endParaRPr lang="en-GB" sz="1600" b="0" err="1" smtClean="0">
                <a:solidFill>
                  <a:srgbClr val="FFFFFF"/>
                </a:solidFill>
              </a:endParaRPr>
            </a:p>
          </p:txBody>
        </p:sp>
        <p:sp>
          <p:nvSpPr>
            <p:cNvPr id="75" name="Rectangle 74"/>
            <p:cNvSpPr/>
            <p:nvPr/>
          </p:nvSpPr>
          <p:spPr bwMode="ltGray">
            <a:xfrm>
              <a:off x="8134437" y="1208187"/>
              <a:ext cx="175486" cy="175486"/>
            </a:xfrm>
            <a:prstGeom prst="rect">
              <a:avLst/>
            </a:prstGeom>
            <a:solidFill>
              <a:srgbClr val="0F7B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l"/>
              <a:endParaRPr lang="en-GB" sz="1600" b="0" err="1" smtClean="0">
                <a:solidFill>
                  <a:srgbClr val="FFFFFF"/>
                </a:solidFill>
              </a:endParaRPr>
            </a:p>
          </p:txBody>
        </p:sp>
        <p:sp>
          <p:nvSpPr>
            <p:cNvPr id="76" name="Rectangle 75"/>
            <p:cNvSpPr/>
            <p:nvPr/>
          </p:nvSpPr>
          <p:spPr bwMode="ltGray">
            <a:xfrm>
              <a:off x="8883352" y="1208186"/>
              <a:ext cx="175486" cy="175486"/>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AU" smtId="4294967295"/>
              </a:defPPr>
              <a:lvl1pPr marL="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1pPr>
              <a:lvl2pPr marL="4572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2pPr>
              <a:lvl3pPr marL="9144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3pPr>
              <a:lvl4pPr marL="13716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4pPr>
              <a:lvl5pPr marL="1828800" algn="l" defTabSz="914400" rtl="0" eaLnBrk="0" fontAlgn="base" latinLnBrk="0" hangingPunct="0">
                <a:spcBef>
                  <a:spcPct val="0"/>
                </a:spcBef>
                <a:spcAft>
                  <a:spcPct val="0"/>
                </a:spcAft>
                <a:defRPr sz="1800" b="1" kern="1200" smtId="4294967295">
                  <a:solidFill>
                    <a:schemeClr val="tx1"/>
                  </a:solidFill>
                  <a:latin typeface="Arial"/>
                  <a:ea typeface="+mn-ea"/>
                  <a:cs typeface="Arial"/>
                </a:defRPr>
              </a:lvl5pPr>
              <a:lvl6pPr marL="2286000" algn="l" defTabSz="914400" rtl="0" eaLnBrk="1" latinLnBrk="0" hangingPunct="1">
                <a:defRPr sz="1800" b="1" kern="1200" smtId="4294967295">
                  <a:solidFill>
                    <a:schemeClr val="tx1"/>
                  </a:solidFill>
                  <a:latin typeface="Arial"/>
                  <a:ea typeface="+mn-ea"/>
                  <a:cs typeface="Arial"/>
                </a:defRPr>
              </a:lvl6pPr>
              <a:lvl7pPr marL="2743200" algn="l" defTabSz="914400" rtl="0" eaLnBrk="1" latinLnBrk="0" hangingPunct="1">
                <a:defRPr sz="1800" b="1" kern="1200" smtId="4294967295">
                  <a:solidFill>
                    <a:schemeClr val="tx1"/>
                  </a:solidFill>
                  <a:latin typeface="Arial"/>
                  <a:ea typeface="+mn-ea"/>
                  <a:cs typeface="Arial"/>
                </a:defRPr>
              </a:lvl7pPr>
              <a:lvl8pPr marL="3200400" algn="l" defTabSz="914400" rtl="0" eaLnBrk="1" latinLnBrk="0" hangingPunct="1">
                <a:defRPr sz="1800" b="1" kern="1200" smtId="4294967295">
                  <a:solidFill>
                    <a:schemeClr val="tx1"/>
                  </a:solidFill>
                  <a:latin typeface="Arial"/>
                  <a:ea typeface="+mn-ea"/>
                  <a:cs typeface="Arial"/>
                </a:defRPr>
              </a:lvl8pPr>
            </a:lstStyle>
            <a:p>
              <a:pPr algn="l"/>
              <a:endParaRPr lang="en-GB" sz="1600" b="0" err="1" smtClean="0">
                <a:solidFill>
                  <a:srgbClr val="FFFFFF"/>
                </a:solidFill>
              </a:endParaRPr>
            </a:p>
          </p:txBody>
        </p:sp>
      </p:grpSp>
    </p:spTree>
    <p:extLst>
      <p:ext uri="{BB962C8B-B14F-4D97-AF65-F5344CB8AC3E}">
        <p14:creationId xmlns:p14="http://schemas.microsoft.com/office/powerpoint/2010/main" val="373718864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And how does social integrate with other touchpoints?</a:t>
            </a:r>
          </a:p>
        </p:txBody>
      </p:sp>
      <p:sp>
        <p:nvSpPr>
          <p:cNvPr id="4" name="Content Placeholder 3"/>
          <p:cNvSpPr>
            <a:spLocks noGrp="1"/>
          </p:cNvSpPr>
          <p:nvPr>
            <p:ph sz="quarter" idx="11"/>
          </p:nvPr>
        </p:nvSpPr>
        <p:spPr>
          <a:xfrm>
            <a:off x="285750" y="1031839"/>
            <a:ext cx="8569325" cy="544713"/>
          </a:xfrm>
        </p:spPr>
        <p:txBody>
          <a:bodyPr/>
          <a:lstStyle/>
          <a:p>
            <a:r>
              <a:rPr lang="en-GB" sz="1400" smtClean="0"/>
              <a:t>% wanting to use sources for interaction</a:t>
            </a:r>
          </a:p>
        </p:txBody>
      </p:sp>
      <p:graphicFrame>
        <p:nvGraphicFramePr>
          <p:cNvPr id="5" name="Chart 4"/>
          <p:cNvGraphicFramePr/>
          <p:nvPr>
            <p:extLst>
              <p:ext uri="{D42A27DB-BD31-4B8C-83A1-F6EECF244321}">
                <p14:modId xmlns:p14="http://schemas.microsoft.com/office/powerpoint/2010/main" val="1091404534"/>
              </p:ext>
            </p:extLst>
          </p:nvPr>
        </p:nvGraphicFramePr>
        <p:xfrm>
          <a:off x="1534510" y="2308694"/>
          <a:ext cx="7294180" cy="22794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96330172"/>
              </p:ext>
            </p:extLst>
          </p:nvPr>
        </p:nvGraphicFramePr>
        <p:xfrm>
          <a:off x="272284" y="3040739"/>
          <a:ext cx="1577538" cy="731520"/>
        </p:xfrm>
        <a:graphic>
          <a:graphicData uri="http://schemas.openxmlformats.org/drawingml/2006/table">
            <a:tbl>
              <a:tblPr firstRow="1" bandRow="1">
                <a:tableStyleId>{5C22544A-7EE6-4342-B048-85BDC9FD1C3A}</a:tableStyleId>
              </a:tblPr>
              <a:tblGrid>
                <a:gridCol w="246829"/>
                <a:gridCol w="1330709"/>
              </a:tblGrid>
              <a:tr h="192400">
                <a:tc>
                  <a:txBody>
                    <a:bodyPr/>
                    <a:lstStyle/>
                    <a:p>
                      <a:endParaRPr lang="en-GB" sz="80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r>
                        <a:rPr lang="en-GB" sz="1000" b="0" smtClean="0">
                          <a:solidFill>
                            <a:schemeClr val="tx1"/>
                          </a:solidFill>
                        </a:rPr>
                        <a:t>Social</a:t>
                      </a:r>
                      <a:endParaRPr lang="en-GB" sz="1000" b="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r h="192400">
                <a:tc>
                  <a:txBody>
                    <a:bodyPr/>
                    <a:lstStyle/>
                    <a:p>
                      <a:endParaRPr lang="en-GB" sz="80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F7BA2"/>
                    </a:solidFill>
                  </a:tcPr>
                </a:tc>
                <a:tc>
                  <a:txBody>
                    <a:bodyPr/>
                    <a:lstStyle/>
                    <a:p>
                      <a:r>
                        <a:rPr lang="en-GB" sz="1000" b="0" smtClean="0">
                          <a:solidFill>
                            <a:schemeClr val="tx1"/>
                          </a:solidFill>
                        </a:rPr>
                        <a:t>Traditional digital</a:t>
                      </a:r>
                      <a:endParaRPr lang="en-GB" sz="1000" b="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r h="192400">
                <a:tc>
                  <a:txBody>
                    <a:bodyPr/>
                    <a:lstStyle/>
                    <a:p>
                      <a:endParaRPr lang="en-GB" sz="80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CCCCC"/>
                    </a:solidFill>
                  </a:tcPr>
                </a:tc>
                <a:tc>
                  <a:txBody>
                    <a:bodyPr/>
                    <a:lstStyle/>
                    <a:p>
                      <a:r>
                        <a:rPr lang="en-GB" sz="1000" b="0" smtClean="0">
                          <a:solidFill>
                            <a:schemeClr val="tx1"/>
                          </a:solidFill>
                        </a:rPr>
                        <a:t>Offline</a:t>
                      </a:r>
                      <a:endParaRPr lang="en-GB" sz="1000" b="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2366250"/>
              </p:ext>
            </p:extLst>
          </p:nvPr>
        </p:nvGraphicFramePr>
        <p:xfrm>
          <a:off x="1600627" y="4538130"/>
          <a:ext cx="1770744" cy="896611"/>
        </p:xfrm>
        <a:graphic>
          <a:graphicData uri="http://schemas.openxmlformats.org/drawingml/2006/table">
            <a:tbl>
              <a:tblPr firstRow="1" bandRow="1">
                <a:tableStyleId>{5C22544A-7EE6-4342-B048-85BDC9FD1C3A}</a:tableStyleId>
              </a:tblPr>
              <a:tblGrid>
                <a:gridCol w="375317"/>
                <a:gridCol w="1395427"/>
              </a:tblGrid>
              <a:tr h="256531">
                <a:tc>
                  <a:txBody>
                    <a:bodyPr/>
                    <a:lstStyle/>
                    <a:p>
                      <a:pPr lvl="0"/>
                      <a:r>
                        <a:rPr lang="en-GB" sz="1000" b="1" dirty="0" smtClean="0">
                          <a:solidFill>
                            <a:schemeClr val="tx1"/>
                          </a:solidFill>
                        </a:rPr>
                        <a:t>1</a:t>
                      </a:r>
                      <a:endParaRPr lang="en-GB" sz="1000" b="1"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r>
                        <a:rPr lang="en-GB" sz="1000" b="0" smtClean="0">
                          <a:solidFill>
                            <a:schemeClr val="tx1"/>
                          </a:solidFill>
                        </a:rPr>
                        <a:t>Facebook</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16750">
                <a:tc>
                  <a:txBody>
                    <a:bodyPr/>
                    <a:lstStyle/>
                    <a:p>
                      <a:pPr lvl="0"/>
                      <a:r>
                        <a:rPr lang="en-GB" sz="1000" b="1" smtClean="0">
                          <a:solidFill>
                            <a:schemeClr val="tx1"/>
                          </a:solidFill>
                        </a:rPr>
                        <a:t>2</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Brand website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3</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dirty="0" smtClean="0">
                          <a:solidFill>
                            <a:schemeClr val="tx1"/>
                          </a:solidFill>
                        </a:rPr>
                        <a:t>Video from other users on YouTube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9" name="Content Placeholder 8"/>
          <p:cNvGraphicFramePr>
            <a:graphicFrameLocks noGrp="1"/>
          </p:cNvGraphicFramePr>
          <p:nvPr>
            <p:extLst>
              <p:ext uri="{D42A27DB-BD31-4B8C-83A1-F6EECF244321}">
                <p14:modId xmlns:p14="http://schemas.microsoft.com/office/powerpoint/2010/main" val="1867731247"/>
              </p:ext>
            </p:extLst>
          </p:nvPr>
        </p:nvGraphicFramePr>
        <p:xfrm>
          <a:off x="1576552" y="1513882"/>
          <a:ext cx="7241627" cy="351509"/>
        </p:xfrm>
        <a:graphic>
          <a:graphicData uri="http://schemas.openxmlformats.org/drawingml/2006/table">
            <a:tbl>
              <a:tblPr firstRow="1" bandRow="1">
                <a:tableStyleId>{5C22544A-7EE6-4342-B048-85BDC9FD1C3A}</a:tableStyleId>
              </a:tblPr>
              <a:tblGrid>
                <a:gridCol w="7241627"/>
              </a:tblGrid>
              <a:tr h="351509">
                <a:tc>
                  <a:txBody>
                    <a:bodyPr/>
                    <a:lstStyle/>
                    <a:p>
                      <a:pPr algn="ctr"/>
                      <a:r>
                        <a:rPr lang="en-GB" sz="1400" b="1" dirty="0" smtClean="0">
                          <a:solidFill>
                            <a:schemeClr val="tx1"/>
                          </a:solidFill>
                        </a:rPr>
                        <a:t>Fashion Buyers – Tot Italy</a:t>
                      </a:r>
                    </a:p>
                  </a:txBody>
                  <a:tcPr marL="20763" marR="2076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Content Placeholder 7"/>
          <p:cNvGraphicFramePr>
            <a:graphicFrameLocks noGrp="1"/>
          </p:cNvGraphicFramePr>
          <p:nvPr>
            <p:extLst>
              <p:ext uri="{D42A27DB-BD31-4B8C-83A1-F6EECF244321}">
                <p14:modId xmlns:p14="http://schemas.microsoft.com/office/powerpoint/2010/main" val="407779502"/>
              </p:ext>
            </p:extLst>
          </p:nvPr>
        </p:nvGraphicFramePr>
        <p:xfrm>
          <a:off x="285750" y="1904999"/>
          <a:ext cx="8569326" cy="314325"/>
        </p:xfrm>
        <a:graphic>
          <a:graphicData uri="http://schemas.openxmlformats.org/drawingml/2006/table">
            <a:tbl>
              <a:tblPr/>
              <a:tblGrid>
                <a:gridCol w="1250934"/>
                <a:gridCol w="1829598"/>
                <a:gridCol w="1829598"/>
                <a:gridCol w="1829598"/>
                <a:gridCol w="1829598"/>
              </a:tblGrid>
              <a:tr h="314325">
                <a:tc>
                  <a:txBody>
                    <a:bodyPr/>
                    <a:lstStyle/>
                    <a:p>
                      <a:pPr algn="ctr" fontAlgn="b"/>
                      <a:endParaRPr lang="en-GB" sz="900" b="0" i="0" u="none" strike="noStrike">
                        <a:solidFill>
                          <a:srgbClr val="000000"/>
                        </a:solidFill>
                        <a:effectLst/>
                        <a:latin typeface="Verdana" panose="020B0604030504040204" pitchFamily="34" charset="0"/>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GB" sz="1200" b="1" smtClean="0">
                          <a:solidFill>
                            <a:schemeClr val="tx1"/>
                          </a:solidFill>
                        </a:rPr>
                        <a:t>Brand</a:t>
                      </a:r>
                      <a:r>
                        <a:rPr lang="en-GB" sz="1200" b="1" baseline="0" smtClean="0">
                          <a:solidFill>
                            <a:schemeClr val="tx1"/>
                          </a:solidFill>
                        </a:rPr>
                        <a:t> building</a:t>
                      </a:r>
                      <a:endParaRPr lang="en-GB" sz="1200" b="1">
                        <a:solidFill>
                          <a:schemeClr val="tx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smtClean="0">
                          <a:solidFill>
                            <a:schemeClr val="tx1"/>
                          </a:solidFill>
                        </a:rPr>
                        <a:t>Brand activation</a:t>
                      </a:r>
                      <a:endParaRPr lang="en-GB" sz="12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smtClean="0">
                          <a:solidFill>
                            <a:schemeClr val="tx1"/>
                          </a:solidFill>
                        </a:rPr>
                        <a:t>Customer service</a:t>
                      </a:r>
                      <a:endParaRPr lang="en-GB" sz="12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smtClean="0">
                          <a:solidFill>
                            <a:schemeClr val="tx1"/>
                          </a:solidFill>
                        </a:rPr>
                        <a:t>Brand advocacy</a:t>
                      </a:r>
                      <a:endParaRPr lang="en-GB" sz="1200" b="1">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7" name="Group 6"/>
          <p:cNvGrpSpPr/>
          <p:nvPr/>
        </p:nvGrpSpPr>
        <p:grpSpPr>
          <a:xfrm>
            <a:off x="3360861" y="2210879"/>
            <a:ext cx="3666596" cy="3107356"/>
            <a:chOff x="3360861" y="2210878"/>
            <a:chExt cx="3666596" cy="2410709"/>
          </a:xfrm>
        </p:grpSpPr>
        <p:cxnSp>
          <p:nvCxnSpPr>
            <p:cNvPr id="24" name="Straight Connector 23"/>
            <p:cNvCxnSpPr/>
            <p:nvPr/>
          </p:nvCxnSpPr>
          <p:spPr>
            <a:xfrm flipH="1" flipV="1">
              <a:off x="7027457" y="2210878"/>
              <a:ext cx="0" cy="239875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360861" y="2213305"/>
              <a:ext cx="1" cy="239875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193405" y="2222829"/>
              <a:ext cx="0" cy="239875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7" name="Table 26"/>
          <p:cNvGraphicFramePr>
            <a:graphicFrameLocks noGrp="1"/>
          </p:cNvGraphicFramePr>
          <p:nvPr>
            <p:extLst>
              <p:ext uri="{D42A27DB-BD31-4B8C-83A1-F6EECF244321}">
                <p14:modId xmlns:p14="http://schemas.microsoft.com/office/powerpoint/2010/main" val="2835309671"/>
              </p:ext>
            </p:extLst>
          </p:nvPr>
        </p:nvGraphicFramePr>
        <p:xfrm>
          <a:off x="3440892" y="4538130"/>
          <a:ext cx="1770744" cy="909302"/>
        </p:xfrm>
        <a:graphic>
          <a:graphicData uri="http://schemas.openxmlformats.org/drawingml/2006/table">
            <a:tbl>
              <a:tblPr firstRow="1" bandRow="1">
                <a:tableStyleId>{5C22544A-7EE6-4342-B048-85BDC9FD1C3A}</a:tableStyleId>
              </a:tblPr>
              <a:tblGrid>
                <a:gridCol w="375317"/>
                <a:gridCol w="1395427"/>
              </a:tblGrid>
              <a:tr h="256531">
                <a:tc>
                  <a:txBody>
                    <a:bodyPr/>
                    <a:lstStyle/>
                    <a:p>
                      <a:pPr lvl="0"/>
                      <a:r>
                        <a:rPr lang="en-GB" sz="1000" b="1" smtClean="0">
                          <a:solidFill>
                            <a:schemeClr val="tx1"/>
                          </a:solidFill>
                        </a:rPr>
                        <a:t>1</a:t>
                      </a:r>
                      <a:endParaRPr lang="en-GB" sz="1000" b="1">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r>
                        <a:rPr lang="en-GB" sz="1000" b="0" smtClean="0">
                          <a:solidFill>
                            <a:schemeClr val="tx1"/>
                          </a:solidFill>
                        </a:rPr>
                        <a:t>Brand website</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2</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Facebook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3</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Blogs, forums or review sites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72607378"/>
              </p:ext>
            </p:extLst>
          </p:nvPr>
        </p:nvGraphicFramePr>
        <p:xfrm>
          <a:off x="5241092" y="4538130"/>
          <a:ext cx="1770744" cy="769593"/>
        </p:xfrm>
        <a:graphic>
          <a:graphicData uri="http://schemas.openxmlformats.org/drawingml/2006/table">
            <a:tbl>
              <a:tblPr firstRow="1" bandRow="1">
                <a:tableStyleId>{5C22544A-7EE6-4342-B048-85BDC9FD1C3A}</a:tableStyleId>
              </a:tblPr>
              <a:tblGrid>
                <a:gridCol w="375317"/>
                <a:gridCol w="1395427"/>
              </a:tblGrid>
              <a:tr h="256531">
                <a:tc>
                  <a:txBody>
                    <a:bodyPr/>
                    <a:lstStyle/>
                    <a:p>
                      <a:pPr lvl="0"/>
                      <a:r>
                        <a:rPr lang="en-GB" sz="1000" b="1" smtClean="0">
                          <a:solidFill>
                            <a:schemeClr val="tx1"/>
                          </a:solidFill>
                        </a:rPr>
                        <a:t>1</a:t>
                      </a:r>
                      <a:endParaRPr lang="en-GB" sz="1000" b="1">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r>
                        <a:rPr lang="en-GB" sz="1000" b="0" smtClean="0">
                          <a:solidFill>
                            <a:schemeClr val="tx1"/>
                          </a:solidFill>
                        </a:rPr>
                        <a:t>Email to brand</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2</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Staff in store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3</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Facebook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92198721"/>
              </p:ext>
            </p:extLst>
          </p:nvPr>
        </p:nvGraphicFramePr>
        <p:xfrm>
          <a:off x="7030782" y="4538130"/>
          <a:ext cx="1770744" cy="909302"/>
        </p:xfrm>
        <a:graphic>
          <a:graphicData uri="http://schemas.openxmlformats.org/drawingml/2006/table">
            <a:tbl>
              <a:tblPr firstRow="1" bandRow="1">
                <a:tableStyleId>{5C22544A-7EE6-4342-B048-85BDC9FD1C3A}</a:tableStyleId>
              </a:tblPr>
              <a:tblGrid>
                <a:gridCol w="375317"/>
                <a:gridCol w="1395427"/>
              </a:tblGrid>
              <a:tr h="256531">
                <a:tc>
                  <a:txBody>
                    <a:bodyPr/>
                    <a:lstStyle/>
                    <a:p>
                      <a:pPr lvl="0"/>
                      <a:r>
                        <a:rPr lang="en-GB" sz="1000" b="1" smtClean="0">
                          <a:solidFill>
                            <a:schemeClr val="tx1"/>
                          </a:solidFill>
                        </a:rPr>
                        <a:t>1</a:t>
                      </a:r>
                      <a:endParaRPr lang="en-GB" sz="1000" b="1">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lvl="0"/>
                      <a:r>
                        <a:rPr lang="en-GB" sz="1000" b="0" smtClean="0">
                          <a:solidFill>
                            <a:schemeClr val="tx1"/>
                          </a:solidFill>
                        </a:rPr>
                        <a:t>Ask friends/family</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2</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Blogs, forums or review sites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6531">
                <a:tc>
                  <a:txBody>
                    <a:bodyPr/>
                    <a:lstStyle/>
                    <a:p>
                      <a:pPr lvl="0"/>
                      <a:r>
                        <a:rPr lang="en-GB" sz="1000" b="1" smtClean="0">
                          <a:solidFill>
                            <a:schemeClr val="tx1"/>
                          </a:solidFill>
                        </a:rPr>
                        <a:t>3</a:t>
                      </a:r>
                      <a:endParaRPr lang="en-GB" sz="1000" b="1">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r>
                        <a:rPr lang="en-GB" sz="1000" smtClean="0">
                          <a:solidFill>
                            <a:schemeClr val="tx1"/>
                          </a:solidFill>
                        </a:rPr>
                        <a:t>Facebook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Pentagon 8"/>
          <p:cNvSpPr/>
          <p:nvPr>
            <p:custDataLst>
              <p:tags r:id="rId1"/>
            </p:custDataLst>
          </p:nvPr>
        </p:nvSpPr>
        <p:spPr bwMode="ltGray">
          <a:xfrm>
            <a:off x="246423" y="4588125"/>
            <a:ext cx="1193494" cy="684909"/>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108000" rIns="63500" bIns="63500" numCol="1" spcCol="0" rtlCol="0" fromWordArt="0" anchor="t" anchorCtr="0" forceAA="0" compatLnSpc="1">
            <a:prstTxWarp prst="textNoShape">
              <a:avLst/>
            </a:prstTxWarp>
            <a:noAutofit/>
          </a:bodyPr>
          <a:lstStyle>
            <a:defPPr>
              <a:defRPr lang="en-AU" smtId="4294967295"/>
            </a:defPPr>
            <a:lvl1pPr marL="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1pPr>
            <a:lvl2pPr marL="4572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2pPr>
            <a:lvl3pPr marL="9144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3pPr>
            <a:lvl4pPr marL="13716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4pPr>
            <a:lvl5pPr marL="1828800" marR="0" indent="0" algn="l" defTabSz="914400" rtl="0" eaLnBrk="0" fontAlgn="base"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1" i="0" u="none" strike="noStrike" kern="1200" cap="none" spc="0" normalizeH="0" baseline="0" noProof="0" smtId="4294967295">
                <a:solidFill>
                  <a:schemeClr val="lt1"/>
                </a:solidFill>
                <a:uLnTx/>
                <a:uFillTx/>
                <a:latin typeface="Verdana"/>
                <a:ea typeface="Arial"/>
                <a:cs typeface="Arial"/>
                <a:sym typeface="Wingdings"/>
              </a:defRPr>
            </a:lvl9pPr>
          </a:lstStyle>
          <a:p>
            <a:r>
              <a:rPr lang="en-GB" sz="1000" b="0" smtClean="0">
                <a:solidFill>
                  <a:srgbClr val="FFFFFF"/>
                </a:solidFill>
                <a:latin typeface="Verdana"/>
              </a:rPr>
              <a:t>Top 3 preferred touchpoints</a:t>
            </a:r>
          </a:p>
        </p:txBody>
      </p:sp>
      <p:graphicFrame>
        <p:nvGraphicFramePr>
          <p:cNvPr id="21" name="Content Placeholder 8"/>
          <p:cNvGraphicFramePr>
            <a:graphicFrameLocks noGrp="1"/>
          </p:cNvGraphicFramePr>
          <p:nvPr>
            <p:extLst>
              <p:ext uri="{D42A27DB-BD31-4B8C-83A1-F6EECF244321}">
                <p14:modId xmlns:p14="http://schemas.microsoft.com/office/powerpoint/2010/main" val="3254977399"/>
              </p:ext>
            </p:extLst>
          </p:nvPr>
        </p:nvGraphicFramePr>
        <p:xfrm>
          <a:off x="1256436" y="5663248"/>
          <a:ext cx="7603943" cy="182880"/>
        </p:xfrm>
        <a:graphic>
          <a:graphicData uri="http://schemas.openxmlformats.org/drawingml/2006/table">
            <a:tbl>
              <a:tblPr firstRow="1" bandRow="1">
                <a:tableStyleId>{5C22544A-7EE6-4342-B048-85BDC9FD1C3A}</a:tableStyleId>
              </a:tblPr>
              <a:tblGrid>
                <a:gridCol w="7603943"/>
              </a:tblGrid>
              <a:tr h="0">
                <a:tc>
                  <a:txBody>
                    <a:bodyPr/>
                    <a:lstStyle/>
                    <a:p>
                      <a:pPr>
                        <a:defRPr/>
                      </a:pPr>
                      <a:r>
                        <a:rPr lang="en-GB" sz="600" b="0" smtClean="0">
                          <a:solidFill>
                            <a:schemeClr val="tx1"/>
                          </a:solidFill>
                        </a:rPr>
                        <a:t>Source: (E3New) Access entertainment or content from or about a brand Z</a:t>
                      </a:r>
                      <a:r>
                        <a:rPr lang="en-GB" sz="600" b="0" baseline="0" smtClean="0">
                          <a:solidFill>
                            <a:schemeClr val="tx1"/>
                          </a:solidFill>
                        </a:rPr>
                        <a:t> | (E4New) Find out information about a brand | (E5) Ask a brand a question | (E6) Express an opinion about a brand</a:t>
                      </a:r>
                      <a:endParaRPr lang="en-US" sz="600" b="0" kern="1200">
                        <a:solidFill>
                          <a:srgbClr val="333333"/>
                        </a:solidFill>
                        <a:latin typeface="+mn-lt"/>
                        <a:ea typeface="+mn-ea"/>
                        <a:cs typeface="+mn-cs"/>
                      </a:endParaRPr>
                    </a:p>
                  </a:txBody>
                  <a:tcPr marL="0"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defRPr/>
                      </a:pPr>
                      <a:r>
                        <a:rPr lang="en-GB" sz="600" b="0" dirty="0" smtClean="0">
                          <a:solidFill>
                            <a:schemeClr val="tx1"/>
                          </a:solidFill>
                        </a:rPr>
                        <a:t>Base: Fashion Buyers (543)</a:t>
                      </a:r>
                    </a:p>
                  </a:txBody>
                  <a:tcPr marL="0" marR="2076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9868318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09"/>
  <p:tag name="AS_TITLE" val="Aspose.Slides for .NET 4.0 Client Profile"/>
  <p:tag name="AS_VERSION" val="16.8.0.0"/>
  <p:tag name="DESIGN" val="GREYBOX"/>
  <p:tag name="SLICKSLIDES" val="4001"/>
</p:tagLst>
</file>

<file path=ppt/tags/tag10.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11.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12.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318.1893"/>
  <p:tag name="WIDTH" val="124.3512"/>
</p:tagLst>
</file>

<file path=ppt/tags/tag13.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14.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318.1893"/>
  <p:tag name="WIDTH" val="124.3512"/>
</p:tagLst>
</file>

<file path=ppt/tags/tag15.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16.xml><?xml version="1.0" encoding="utf-8"?>
<p:tagLst xmlns:a="http://schemas.openxmlformats.org/drawingml/2006/main" xmlns:r="http://schemas.openxmlformats.org/officeDocument/2006/relationships" xmlns:p="http://schemas.openxmlformats.org/presentationml/2006/main">
  <p:tag name="LINEID" val="3487"/>
</p:tagLst>
</file>

<file path=ppt/tags/tag17.xml><?xml version="1.0" encoding="utf-8"?>
<p:tagLst xmlns:a="http://schemas.openxmlformats.org/drawingml/2006/main" xmlns:r="http://schemas.openxmlformats.org/officeDocument/2006/relationships" xmlns:p="http://schemas.openxmlformats.org/presentationml/2006/main">
  <p:tag name="LINEID" val="3487"/>
</p:tagLst>
</file>

<file path=ppt/tags/tag18.xml><?xml version="1.0" encoding="utf-8"?>
<p:tagLst xmlns:a="http://schemas.openxmlformats.org/drawingml/2006/main" xmlns:r="http://schemas.openxmlformats.org/officeDocument/2006/relationships" xmlns:p="http://schemas.openxmlformats.org/presentationml/2006/main">
  <p:tag name="HEIGHT" val="33.92732"/>
  <p:tag name="LEFT" val="431.5575"/>
  <p:tag name="TOP" val="401.2"/>
  <p:tag name="WIDTH" val="106.0492"/>
</p:tagLst>
</file>

<file path=ppt/tags/tag19.xml><?xml version="1.0" encoding="utf-8"?>
<p:tagLst xmlns:a="http://schemas.openxmlformats.org/drawingml/2006/main" xmlns:r="http://schemas.openxmlformats.org/officeDocument/2006/relationships" xmlns:p="http://schemas.openxmlformats.org/presentationml/2006/main">
  <p:tag name="HEIGHT" val="33.92732"/>
  <p:tag name="LEFT" val="266.5722"/>
  <p:tag name="TOP" val="400.11"/>
  <p:tag name="WIDTH" val="106.0492"/>
</p:tagLst>
</file>

<file path=ppt/tags/tag2.xml><?xml version="1.0" encoding="utf-8"?>
<p:tagLst xmlns:a="http://schemas.openxmlformats.org/drawingml/2006/main" xmlns:r="http://schemas.openxmlformats.org/officeDocument/2006/relationships" xmlns:p="http://schemas.openxmlformats.org/presentationml/2006/main">
  <p:tag name="FOOTER" val="LINE"/>
</p:tagLst>
</file>

<file path=ppt/tags/tag20.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318.1893"/>
  <p:tag name="WIDTH" val="124.3512"/>
</p:tagLst>
</file>

<file path=ppt/tags/tag21.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22.xml><?xml version="1.0" encoding="utf-8"?>
<p:tagLst xmlns:a="http://schemas.openxmlformats.org/drawingml/2006/main" xmlns:r="http://schemas.openxmlformats.org/officeDocument/2006/relationships" xmlns:p="http://schemas.openxmlformats.org/presentationml/2006/main">
  <p:tag name="HEIGHT" val="33.92732"/>
  <p:tag name="LEFT" val="431.5575"/>
  <p:tag name="TOP" val="401.2"/>
  <p:tag name="WIDTH" val="106.0492"/>
</p:tagLst>
</file>

<file path=ppt/tags/tag23.xml><?xml version="1.0" encoding="utf-8"?>
<p:tagLst xmlns:a="http://schemas.openxmlformats.org/drawingml/2006/main" xmlns:r="http://schemas.openxmlformats.org/officeDocument/2006/relationships" xmlns:p="http://schemas.openxmlformats.org/presentationml/2006/main">
  <p:tag name="HEIGHT" val="33.92732"/>
  <p:tag name="LEFT" val="266.5722"/>
  <p:tag name="TOP" val="400.11"/>
  <p:tag name="WIDTH" val="106.0492"/>
</p:tagLst>
</file>

<file path=ppt/tags/tag24.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318.1893"/>
  <p:tag name="WIDTH" val="124.3512"/>
</p:tagLst>
</file>

<file path=ppt/tags/tag25.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26.xml><?xml version="1.0" encoding="utf-8"?>
<p:tagLst xmlns:a="http://schemas.openxmlformats.org/drawingml/2006/main" xmlns:r="http://schemas.openxmlformats.org/officeDocument/2006/relationships" xmlns:p="http://schemas.openxmlformats.org/presentationml/2006/main">
  <p:tag name="LINEID" val="3487"/>
</p:tagLst>
</file>

<file path=ppt/tags/tag27.xml><?xml version="1.0" encoding="utf-8"?>
<p:tagLst xmlns:a="http://schemas.openxmlformats.org/drawingml/2006/main" xmlns:r="http://schemas.openxmlformats.org/officeDocument/2006/relationships" xmlns:p="http://schemas.openxmlformats.org/presentationml/2006/main">
  <p:tag name="LINEID" val="3487"/>
</p:tagLst>
</file>

<file path=ppt/tags/tag28.xml><?xml version="1.0" encoding="utf-8"?>
<p:tagLst xmlns:a="http://schemas.openxmlformats.org/drawingml/2006/main" xmlns:r="http://schemas.openxmlformats.org/officeDocument/2006/relationships" xmlns:p="http://schemas.openxmlformats.org/presentationml/2006/main">
  <p:tag name="LINEID" val="3487"/>
</p:tagLst>
</file>

<file path=ppt/tags/tag29.xml><?xml version="1.0" encoding="utf-8"?>
<p:tagLst xmlns:a="http://schemas.openxmlformats.org/drawingml/2006/main" xmlns:r="http://schemas.openxmlformats.org/officeDocument/2006/relationships" xmlns:p="http://schemas.openxmlformats.org/presentationml/2006/main">
  <p:tag name="LINEID" val="3487"/>
</p:tagLst>
</file>

<file path=ppt/tags/tag3.xml><?xml version="1.0" encoding="utf-8"?>
<p:tagLst xmlns:a="http://schemas.openxmlformats.org/drawingml/2006/main" xmlns:r="http://schemas.openxmlformats.org/officeDocument/2006/relationships" xmlns:p="http://schemas.openxmlformats.org/presentationml/2006/main">
  <p:tag name="SHP" val="DOCUMENTDATA"/>
</p:tagLst>
</file>

<file path=ppt/tags/tag30.xml><?xml version="1.0" encoding="utf-8"?>
<p:tagLst xmlns:a="http://schemas.openxmlformats.org/drawingml/2006/main" xmlns:r="http://schemas.openxmlformats.org/officeDocument/2006/relationships" xmlns:p="http://schemas.openxmlformats.org/presentationml/2006/main">
  <p:tag name="MARK" val="LAST"/>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Lst>
</file>

<file path=ppt/tags/tag5.xml><?xml version="1.0" encoding="utf-8"?>
<p:tagLst xmlns:a="http://schemas.openxmlformats.org/drawingml/2006/main" xmlns:r="http://schemas.openxmlformats.org/officeDocument/2006/relationships" xmlns:p="http://schemas.openxmlformats.org/presentationml/2006/main">
  <p:tag name="SHP" val="DOCUMENTDATA"/>
</p:tagLst>
</file>

<file path=ppt/tags/tag6.xml><?xml version="1.0" encoding="utf-8"?>
<p:tagLst xmlns:a="http://schemas.openxmlformats.org/drawingml/2006/main" xmlns:r="http://schemas.openxmlformats.org/officeDocument/2006/relationships" xmlns:p="http://schemas.openxmlformats.org/presentationml/2006/main">
  <p:tag name="SHP" val="LOGO"/>
</p:tagLst>
</file>

<file path=ppt/tags/tag7.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8.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ags/tag9.xml><?xml version="1.0" encoding="utf-8"?>
<p:tagLst xmlns:a="http://schemas.openxmlformats.org/drawingml/2006/main" xmlns:r="http://schemas.openxmlformats.org/officeDocument/2006/relationships" xmlns:p="http://schemas.openxmlformats.org/presentationml/2006/main">
  <p:tag name="HEIGHT" val="33.92732"/>
  <p:tag name="LEFT" val="187.433"/>
  <p:tag name="TOP" val="176.7023"/>
  <p:tag name="WIDTH" val="124.3512"/>
</p:tagLst>
</file>

<file path=ppt/theme/theme1.xml><?xml version="1.0" encoding="utf-8"?>
<a:theme xmlns:a="http://schemas.openxmlformats.org/drawingml/2006/main" name="Standard">
  <a:themeElements>
    <a:clrScheme name="TNSSSRevised">
      <a:dk1>
        <a:srgbClr val="333333"/>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EC008C"/>
      </a:hlink>
      <a:folHlink>
        <a:srgbClr val="EC008C"/>
      </a:folHlink>
    </a:clrScheme>
    <a:fontScheme name="TNS Master Fonts">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b="0" dirty="0" err="1" smtClean="0">
            <a:solidFill>
              <a:srgbClr val="333333"/>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r="http://schemas.openxmlformats.org/officeDocument/2006/relationships"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11610</TotalTime>
  <Words>617</Words>
  <Application>Microsoft Office PowerPoint</Application>
  <PresentationFormat>Presentazione su schermo (4:3)</PresentationFormat>
  <Paragraphs>130</Paragraphs>
  <Slides>7</Slides>
  <Notes>7</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Standard</vt:lpstr>
      <vt:lpstr>Media Pack #Fashion buyer: analizzare il consumatore nel dettaglio  per campagne ingaggianti e inclusive </vt:lpstr>
      <vt:lpstr>Presentazione standard di PowerPoint</vt:lpstr>
      <vt:lpstr>Connected Life breaks down the complexity of integrated planning into the four Cs</vt:lpstr>
      <vt:lpstr>Unpacking key business questions in the connected world</vt:lpstr>
      <vt:lpstr>Connected Life segmentation allows us to categorise  a diverse target concisely</vt:lpstr>
      <vt:lpstr>How can I more effectively activate my target? Using a digital segmentation model</vt:lpstr>
      <vt:lpstr>And how does social integrate with other touchpoints?</vt:lpstr>
    </vt:vector>
  </TitlesOfParts>
  <Company>TNS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_Connected Life_x000b_Local market report draft, for feedback, 28 June 2016_</dc:title>
  <dc:creator>Nicholas, Michael (TSLGI)</dc:creator>
  <dc:description>2016</dc:description>
  <cp:lastModifiedBy>Bergaglio, Gabriella (TSMLA)</cp:lastModifiedBy>
  <cp:revision>744</cp:revision>
  <cp:lastPrinted>2016-07-14T13:45:13Z</cp:lastPrinted>
  <dcterms:created xsi:type="dcterms:W3CDTF">2016-06-20T10:54:25Z</dcterms:created>
  <dcterms:modified xsi:type="dcterms:W3CDTF">2017-03-13T16:23:11Z</dcterms:modified>
</cp:coreProperties>
</file>