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69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61">
          <p15:clr>
            <a:srgbClr val="A4A3A4"/>
          </p15:clr>
        </p15:guide>
        <p15:guide id="2" pos="384">
          <p15:clr>
            <a:srgbClr val="A4A3A4"/>
          </p15:clr>
        </p15:guide>
        <p15:guide id="3" orient="horz" pos="4254">
          <p15:clr>
            <a:srgbClr val="A4A3A4"/>
          </p15:clr>
        </p15:guide>
        <p15:guide id="4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D8F"/>
    <a:srgbClr val="FFB100"/>
    <a:srgbClr val="0073C2"/>
    <a:srgbClr val="DC0015"/>
    <a:srgbClr val="8DC63F"/>
    <a:srgbClr val="DF6EE5"/>
    <a:srgbClr val="6BD6F7"/>
    <a:srgbClr val="BAEBFA"/>
    <a:srgbClr val="F7C0F2"/>
    <a:srgbClr val="00A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47" autoAdjust="0"/>
    <p:restoredTop sz="50000" autoAdjust="0"/>
  </p:normalViewPr>
  <p:slideViewPr>
    <p:cSldViewPr snapToGrid="0">
      <p:cViewPr varScale="1">
        <p:scale>
          <a:sx n="104" d="100"/>
          <a:sy n="104" d="100"/>
        </p:scale>
        <p:origin x="1344" y="200"/>
      </p:cViewPr>
      <p:guideLst>
        <p:guide orient="horz" pos="4261"/>
        <p:guide pos="384"/>
        <p:guide orient="horz" pos="4254"/>
        <p:guide pos="2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2946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10250344267504"/>
          <c:y val="1.2664041994750654E-2"/>
          <c:w val="0.69543464688846957"/>
          <c:h val="0.98484848484848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D3A-AC4A-96EA-6C1102FB77E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D3A-AC4A-96EA-6C1102FB77E9}"/>
              </c:ext>
            </c:extLst>
          </c:dPt>
          <c:dLbls>
            <c:dLbl>
              <c:idx val="0"/>
              <c:layout>
                <c:manualLayout>
                  <c:x val="1.2656751239428405E-4"/>
                  <c:y val="2.48756218905472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3A-AC4A-96EA-6C1102FB77E9}"/>
                </c:ext>
              </c:extLst>
            </c:dLbl>
            <c:dLbl>
              <c:idx val="1"/>
              <c:layout>
                <c:manualLayout>
                  <c:x val="-1.7159521726450861E-3"/>
                  <c:y val="-2.48756218905472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3A-AC4A-96EA-6C1102FB77E9}"/>
                </c:ext>
              </c:extLst>
            </c:dLbl>
            <c:dLbl>
              <c:idx val="2"/>
              <c:layout>
                <c:manualLayout>
                  <c:x val="1.9978127734033247E-3"/>
                  <c:y val="4.9751243781094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3A-AC4A-96EA-6C1102FB77E9}"/>
                </c:ext>
              </c:extLst>
            </c:dLbl>
            <c:dLbl>
              <c:idx val="3"/>
              <c:layout>
                <c:manualLayout>
                  <c:x val="8.8043030495627509E-3"/>
                  <c:y val="-2.487170446977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3A-AC4A-96EA-6C1102FB77E9}"/>
                </c:ext>
              </c:extLst>
            </c:dLbl>
            <c:dLbl>
              <c:idx val="4"/>
              <c:layout>
                <c:manualLayout>
                  <c:x val="4.48390661693604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3A-AC4A-96EA-6C1102FB77E9}"/>
                </c:ext>
              </c:extLst>
            </c:dLbl>
            <c:dLbl>
              <c:idx val="5"/>
              <c:layout>
                <c:manualLayout>
                  <c:x val="-1.2964421114026734E-3"/>
                  <c:y val="2.48756218905472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3A-AC4A-96EA-6C1102FB77E9}"/>
                </c:ext>
              </c:extLst>
            </c:dLbl>
            <c:dLbl>
              <c:idx val="6"/>
              <c:layout>
                <c:manualLayout>
                  <c:x val="3.9320501603966173E-3"/>
                  <c:y val="2.48756218905472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3A-AC4A-96EA-6C1102FB77E9}"/>
                </c:ext>
              </c:extLst>
            </c:dLbl>
            <c:dLbl>
              <c:idx val="7"/>
              <c:layout>
                <c:manualLayout>
                  <c:x val="-8.5866459453184697E-3"/>
                  <c:y val="1.958710385082461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3A-AC4A-96EA-6C1102FB77E9}"/>
                </c:ext>
              </c:extLst>
            </c:dLbl>
            <c:dLbl>
              <c:idx val="8"/>
              <c:layout>
                <c:manualLayout>
                  <c:x val="-4.2018290314607531E-3"/>
                  <c:y val="7.46425353547215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3A-AC4A-96EA-6C1102FB77E9}"/>
                </c:ext>
              </c:extLst>
            </c:dLbl>
            <c:dLbl>
              <c:idx val="9"/>
              <c:layout>
                <c:manualLayout>
                  <c:x val="-7.2734013629462239E-3"/>
                  <c:y val="1.3710972695577232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3A-AC4A-96EA-6C1102FB77E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A-AC4A-96EA-6C1102FB77E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3A-AC4A-96EA-6C1102FB7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0"/>
                <c:pt idx="0">
                  <c:v>ALIMENTARI</c:v>
                </c:pt>
                <c:pt idx="1">
                  <c:v>AUTOMOBILI</c:v>
                </c:pt>
                <c:pt idx="2">
                  <c:v>FARMACEUTICI/SANITARI</c:v>
                </c:pt>
                <c:pt idx="3">
                  <c:v>DISTRIBUZIONE</c:v>
                </c:pt>
                <c:pt idx="4">
                  <c:v>TELECOMUNICAZIONI</c:v>
                </c:pt>
                <c:pt idx="5">
                  <c:v>CURA PERSONA</c:v>
                </c:pt>
                <c:pt idx="6">
                  <c:v>BEVANDE/ALCOOLICI</c:v>
                </c:pt>
                <c:pt idx="7">
                  <c:v>ABBIGLIAMENTO</c:v>
                </c:pt>
                <c:pt idx="8">
                  <c:v>MEDIA/EDITORIA</c:v>
                </c:pt>
                <c:pt idx="9">
                  <c:v>TOILETRIES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-3.2000000000000001E-2</c:v>
                </c:pt>
                <c:pt idx="1">
                  <c:v>1.3000000000000001E-2</c:v>
                </c:pt>
                <c:pt idx="2">
                  <c:v>3.7000000000000005E-2</c:v>
                </c:pt>
                <c:pt idx="3">
                  <c:v>-8.5000000000000006E-2</c:v>
                </c:pt>
                <c:pt idx="4">
                  <c:v>-2.3E-2</c:v>
                </c:pt>
                <c:pt idx="5">
                  <c:v>4.9000000000000002E-2</c:v>
                </c:pt>
                <c:pt idx="6">
                  <c:v>-4.0999999999999995E-2</c:v>
                </c:pt>
                <c:pt idx="7">
                  <c:v>-5.0999999999999997E-2</c:v>
                </c:pt>
                <c:pt idx="8">
                  <c:v>-0.11699999999999999</c:v>
                </c:pt>
                <c:pt idx="9">
                  <c:v>-0.115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D3A-AC4A-96EA-6C1102FB7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4061824"/>
        <c:axId val="194063360"/>
      </c:barChart>
      <c:catAx>
        <c:axId val="194061824"/>
        <c:scaling>
          <c:orientation val="maxMin"/>
        </c:scaling>
        <c:delete val="0"/>
        <c:axPos val="l"/>
        <c:numFmt formatCode="General" sourceLinked="0"/>
        <c:majorTickMark val="out"/>
        <c:minorTickMark val="out"/>
        <c:tickLblPos val="low"/>
        <c:txPr>
          <a:bodyPr/>
          <a:lstStyle/>
          <a:p>
            <a:pPr>
              <a:defRPr sz="1200" baseline="0"/>
            </a:pPr>
            <a:endParaRPr lang="it-IT"/>
          </a:p>
        </c:txPr>
        <c:crossAx val="194063360"/>
        <c:crosses val="autoZero"/>
        <c:auto val="0"/>
        <c:lblAlgn val="ctr"/>
        <c:lblOffset val="100"/>
        <c:noMultiLvlLbl val="0"/>
      </c:catAx>
      <c:valAx>
        <c:axId val="194063360"/>
        <c:scaling>
          <c:orientation val="minMax"/>
          <c:max val="0.15000000000000002"/>
          <c:min val="-0.14000000000000001"/>
        </c:scaling>
        <c:delete val="1"/>
        <c:axPos val="b"/>
        <c:numFmt formatCode="0.0%" sourceLinked="1"/>
        <c:majorTickMark val="out"/>
        <c:minorTickMark val="none"/>
        <c:tickLblPos val="nextTo"/>
        <c:crossAx val="19406182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0.47982</cdr:x>
      <cdr:y>0.1012</cdr:y>
    </cdr:from>
    <cdr:to>
      <cdr:x>0.60065</cdr:x>
      <cdr:y>0.16148</cdr:y>
    </cdr:to>
    <cdr:sp macro="" textlink="">
      <cdr:nvSpPr>
        <cdr:cNvPr id="4" name="TextBox 17"/>
        <cdr:cNvSpPr txBox="1"/>
      </cdr:nvSpPr>
      <cdr:spPr>
        <a:xfrm xmlns:a="http://schemas.openxmlformats.org/drawingml/2006/main">
          <a:off x="4076700" y="516658"/>
          <a:ext cx="102660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0" dirty="0">
              <a:solidFill>
                <a:schemeClr val="tx1"/>
              </a:solidFill>
            </a:rPr>
            <a:t>+8M€</a:t>
          </a:r>
          <a:endParaRPr lang="it-IT" sz="1400" b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0.56079</cdr:x>
      <cdr:y>0.18545</cdr:y>
    </cdr:from>
    <cdr:to>
      <cdr:x>0.68481</cdr:x>
      <cdr:y>0.24574</cdr:y>
    </cdr:to>
    <cdr:sp macro="" textlink="">
      <cdr:nvSpPr>
        <cdr:cNvPr id="5" name="TextBox 17"/>
        <cdr:cNvSpPr txBox="1"/>
      </cdr:nvSpPr>
      <cdr:spPr>
        <a:xfrm xmlns:a="http://schemas.openxmlformats.org/drawingml/2006/main">
          <a:off x="4764673" y="946816"/>
          <a:ext cx="1053677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0" dirty="0">
              <a:solidFill>
                <a:schemeClr val="bg1"/>
              </a:solidFill>
            </a:rPr>
            <a:t>+12.7M€</a:t>
          </a:r>
        </a:p>
      </cdr:txBody>
    </cdr:sp>
  </cdr:relSizeAnchor>
  <cdr:relSizeAnchor xmlns:cdr="http://schemas.openxmlformats.org/drawingml/2006/chartDrawing">
    <cdr:from>
      <cdr:x>0.47982</cdr:x>
      <cdr:y>0.3576</cdr:y>
    </cdr:from>
    <cdr:to>
      <cdr:x>0.62982</cdr:x>
      <cdr:y>0.41788</cdr:y>
    </cdr:to>
    <cdr:sp macro="" textlink="">
      <cdr:nvSpPr>
        <cdr:cNvPr id="6" name="TextBox 17"/>
        <cdr:cNvSpPr txBox="1"/>
      </cdr:nvSpPr>
      <cdr:spPr>
        <a:xfrm xmlns:a="http://schemas.openxmlformats.org/drawingml/2006/main">
          <a:off x="4076700" y="1825705"/>
          <a:ext cx="1274445" cy="3077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dirty="0">
              <a:solidFill>
                <a:schemeClr val="bg1"/>
              </a:solidFill>
            </a:rPr>
            <a:t>-</a:t>
          </a:r>
          <a:r>
            <a:rPr lang="it-IT" sz="1400" b="0">
              <a:solidFill>
                <a:schemeClr val="bg1"/>
              </a:solidFill>
            </a:rPr>
            <a:t>8M</a:t>
          </a:r>
          <a:r>
            <a:rPr lang="it-IT" sz="1400" b="0" dirty="0">
              <a:solidFill>
                <a:schemeClr val="bg1"/>
              </a:solidFill>
            </a:rPr>
            <a:t>€</a:t>
          </a:r>
        </a:p>
      </cdr:txBody>
    </cdr:sp>
  </cdr:relSizeAnchor>
  <cdr:relSizeAnchor xmlns:cdr="http://schemas.openxmlformats.org/drawingml/2006/chartDrawing">
    <cdr:from>
      <cdr:x>0.59669</cdr:x>
      <cdr:y>0.43369</cdr:y>
    </cdr:from>
    <cdr:to>
      <cdr:x>0.71938</cdr:x>
      <cdr:y>0.53617</cdr:y>
    </cdr:to>
    <cdr:sp macro="" textlink="">
      <cdr:nvSpPr>
        <cdr:cNvPr id="7" name="TextBox 17"/>
        <cdr:cNvSpPr txBox="1"/>
      </cdr:nvSpPr>
      <cdr:spPr>
        <a:xfrm xmlns:a="http://schemas.openxmlformats.org/drawingml/2006/main">
          <a:off x="4114800" y="2214157"/>
          <a:ext cx="846083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0" dirty="0">
              <a:solidFill>
                <a:schemeClr val="bg1"/>
              </a:solidFill>
            </a:rPr>
            <a:t>+12.9 M€</a:t>
          </a:r>
        </a:p>
      </cdr:txBody>
    </cdr:sp>
  </cdr:relSizeAnchor>
  <cdr:relSizeAnchor xmlns:cdr="http://schemas.openxmlformats.org/drawingml/2006/chartDrawing">
    <cdr:from>
      <cdr:x>0.4579</cdr:x>
      <cdr:y>0.51848</cdr:y>
    </cdr:from>
    <cdr:to>
      <cdr:x>0.61068</cdr:x>
      <cdr:y>0.57876</cdr:y>
    </cdr:to>
    <cdr:sp macro="" textlink="">
      <cdr:nvSpPr>
        <cdr:cNvPr id="8" name="TextBox 17"/>
        <cdr:cNvSpPr txBox="1"/>
      </cdr:nvSpPr>
      <cdr:spPr>
        <a:xfrm xmlns:a="http://schemas.openxmlformats.org/drawingml/2006/main">
          <a:off x="3890477" y="2647029"/>
          <a:ext cx="1298064" cy="3077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0" dirty="0">
              <a:solidFill>
                <a:schemeClr val="bg1"/>
              </a:solidFill>
            </a:rPr>
            <a:t>-11.8M€</a:t>
          </a:r>
        </a:p>
      </cdr:txBody>
    </cdr:sp>
  </cdr:relSizeAnchor>
  <cdr:relSizeAnchor xmlns:cdr="http://schemas.openxmlformats.org/drawingml/2006/chartDrawing">
    <cdr:from>
      <cdr:x>0.38117</cdr:x>
      <cdr:y>0.67755</cdr:y>
    </cdr:from>
    <cdr:to>
      <cdr:x>0.51801</cdr:x>
      <cdr:y>0.73783</cdr:y>
    </cdr:to>
    <cdr:sp macro="" textlink="">
      <cdr:nvSpPr>
        <cdr:cNvPr id="9" name="TextBox 17"/>
        <cdr:cNvSpPr txBox="1"/>
      </cdr:nvSpPr>
      <cdr:spPr>
        <a:xfrm xmlns:a="http://schemas.openxmlformats.org/drawingml/2006/main">
          <a:off x="3238500" y="3459186"/>
          <a:ext cx="1162634" cy="3077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0" dirty="0">
              <a:solidFill>
                <a:schemeClr val="bg1"/>
              </a:solidFill>
            </a:rPr>
            <a:t>-31.1 M€</a:t>
          </a:r>
          <a:endParaRPr lang="it-IT" sz="1600" b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0.38117</cdr:x>
      <cdr:y>0.75813</cdr:y>
    </cdr:from>
    <cdr:to>
      <cdr:x>0.53965</cdr:x>
      <cdr:y>0.81842</cdr:y>
    </cdr:to>
    <cdr:sp macro="" textlink="">
      <cdr:nvSpPr>
        <cdr:cNvPr id="10" name="TextBox 17"/>
        <cdr:cNvSpPr txBox="1"/>
      </cdr:nvSpPr>
      <cdr:spPr>
        <a:xfrm xmlns:a="http://schemas.openxmlformats.org/drawingml/2006/main">
          <a:off x="3238500" y="3870549"/>
          <a:ext cx="1346514" cy="3078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0" dirty="0">
              <a:solidFill>
                <a:schemeClr val="bg1"/>
              </a:solidFill>
            </a:rPr>
            <a:t>-29.3 M€</a:t>
          </a:r>
        </a:p>
      </cdr:txBody>
    </cdr:sp>
  </cdr:relSizeAnchor>
  <cdr:relSizeAnchor xmlns:cdr="http://schemas.openxmlformats.org/drawingml/2006/chartDrawing">
    <cdr:from>
      <cdr:x>0.44664</cdr:x>
      <cdr:y>0.60027</cdr:y>
    </cdr:from>
    <cdr:to>
      <cdr:x>0.59308</cdr:x>
      <cdr:y>0.66056</cdr:y>
    </cdr:to>
    <cdr:sp macro="" textlink="">
      <cdr:nvSpPr>
        <cdr:cNvPr id="13" name="TextBox 17"/>
        <cdr:cNvSpPr txBox="1"/>
      </cdr:nvSpPr>
      <cdr:spPr>
        <a:xfrm xmlns:a="http://schemas.openxmlformats.org/drawingml/2006/main">
          <a:off x="3794784" y="3064623"/>
          <a:ext cx="1244202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0" dirty="0">
              <a:solidFill>
                <a:schemeClr val="bg1"/>
              </a:solidFill>
            </a:rPr>
            <a:t>-13.6M€</a:t>
          </a:r>
        </a:p>
      </cdr:txBody>
    </cdr:sp>
  </cdr:relSizeAnchor>
  <cdr:relSizeAnchor xmlns:cdr="http://schemas.openxmlformats.org/drawingml/2006/chartDrawing">
    <cdr:from>
      <cdr:x>0.41124</cdr:x>
      <cdr:y>0.26779</cdr:y>
    </cdr:from>
    <cdr:to>
      <cdr:x>0.5484</cdr:x>
      <cdr:y>0.32807</cdr:y>
    </cdr:to>
    <cdr:sp macro="" textlink="">
      <cdr:nvSpPr>
        <cdr:cNvPr id="14" name="TextBox 17"/>
        <cdr:cNvSpPr txBox="1"/>
      </cdr:nvSpPr>
      <cdr:spPr>
        <a:xfrm xmlns:a="http://schemas.openxmlformats.org/drawingml/2006/main">
          <a:off x="3494019" y="1367162"/>
          <a:ext cx="1165362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0" dirty="0">
              <a:solidFill>
                <a:schemeClr val="bg1"/>
              </a:solidFill>
            </a:rPr>
            <a:t>-32.7 M€</a:t>
          </a:r>
        </a:p>
      </cdr:txBody>
    </cdr:sp>
  </cdr:relSizeAnchor>
  <cdr:relSizeAnchor xmlns:cdr="http://schemas.openxmlformats.org/drawingml/2006/chartDrawing">
    <cdr:from>
      <cdr:x>0.4793</cdr:x>
      <cdr:y>0.02581</cdr:y>
    </cdr:from>
    <cdr:to>
      <cdr:x>0.60199</cdr:x>
      <cdr:y>0.0861</cdr:y>
    </cdr:to>
    <cdr:sp macro="" textlink="">
      <cdr:nvSpPr>
        <cdr:cNvPr id="15" name="TextBox 17"/>
        <cdr:cNvSpPr txBox="1"/>
      </cdr:nvSpPr>
      <cdr:spPr>
        <a:xfrm xmlns:a="http://schemas.openxmlformats.org/drawingml/2006/main">
          <a:off x="4072312" y="131768"/>
          <a:ext cx="1042411" cy="3078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0" dirty="0">
              <a:solidFill>
                <a:schemeClr val="bg1"/>
              </a:solidFill>
            </a:rPr>
            <a:t>-27.3M€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34C8C-EAF8-8245-8B0B-F0BD03DE04E9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D671B-C8B4-3D42-818A-4D5363C28B2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6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D8E043-F0C5-AF4A-9FE2-973B4ACDA2C8}" type="datetimeFigureOut">
              <a:rPr lang="en-US"/>
              <a:pPr>
                <a:defRPr/>
              </a:pPr>
              <a:t>2/15/18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74AF4E-08D9-2F42-899C-E2C593ABF6B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0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4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8" name="Picture 17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680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068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91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Blu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850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49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91391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0008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680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urpl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urpl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05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8" name="Picture 7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9" name="Picture 8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lu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61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vider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urpl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Green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248571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72084"/>
            <a:ext cx="378801" cy="37896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362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8" name="Picture 7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9" name="Picture 8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Divi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Green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3740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Yellow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Orand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114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8" name="Picture 7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25491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9" name="Picture 8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Divider Slid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Orand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4588" y="5483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748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ed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Red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3669314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8" name="Picture 7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9" name="Picture 8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87169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Divid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ed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latin typeface="Calibri"/>
                <a:cs typeface="Calibri"/>
              </a:rPr>
              <a:t>Copyright ©2016 The Nielsen Company. Confidential and proprietary.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947672"/>
            <a:ext cx="7614868" cy="346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461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745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latin typeface="Calibri"/>
                <a:cs typeface="Calibri"/>
              </a:rPr>
              <a:t>Copyright ©2016 The Nielsen Company. Confidential and proprietary.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5521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only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594361" y="471311"/>
            <a:ext cx="8166671" cy="578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594358" y="6373369"/>
            <a:ext cx="816559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body" idx="2"/>
          </p:nvPr>
        </p:nvSpPr>
        <p:spPr>
          <a:xfrm>
            <a:off x="594360" y="1092201"/>
            <a:ext cx="8165591" cy="315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78" name="Shape 378" descr="Orang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7673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/>
          <p:nvPr/>
        </p:nvSpPr>
        <p:spPr>
          <a:xfrm rot="-5400000">
            <a:off x="-1984600" y="4625201"/>
            <a:ext cx="41260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87534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156553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only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594361" y="471311"/>
            <a:ext cx="8166671" cy="578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594358" y="6373369"/>
            <a:ext cx="816559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body" idx="2"/>
          </p:nvPr>
        </p:nvSpPr>
        <p:spPr>
          <a:xfrm>
            <a:off x="594360" y="1092201"/>
            <a:ext cx="8165591" cy="315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78" name="Shape 378" descr="Orang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7673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/>
          <p:nvPr/>
        </p:nvSpPr>
        <p:spPr>
          <a:xfrm rot="-5400000">
            <a:off x="-1984600" y="4625201"/>
            <a:ext cx="41260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8753486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8_Title and Content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593726" y="472017"/>
            <a:ext cx="8165591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594360" y="1092201"/>
            <a:ext cx="8165591" cy="315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body" idx="2"/>
          </p:nvPr>
        </p:nvSpPr>
        <p:spPr>
          <a:xfrm>
            <a:off x="594360" y="1987295"/>
            <a:ext cx="8165591" cy="40798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1127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body" idx="3"/>
          </p:nvPr>
        </p:nvSpPr>
        <p:spPr>
          <a:xfrm>
            <a:off x="594358" y="6373369"/>
            <a:ext cx="816559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61" name="Shape 461" descr="Red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7673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/>
          <p:nvPr/>
        </p:nvSpPr>
        <p:spPr>
          <a:xfrm rot="-5400000">
            <a:off x="-1984600" y="4625201"/>
            <a:ext cx="41260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763835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594361" y="471311"/>
            <a:ext cx="8166671" cy="578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594358" y="6373369"/>
            <a:ext cx="816559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94360" y="1092201"/>
            <a:ext cx="8165591" cy="315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44" name="Shape 144" descr="Green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5"/>
            <a:ext cx="17673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 rot="-5400000">
            <a:off x="-1984600" y="4625201"/>
            <a:ext cx="41260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1136539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600" dirty="0">
                <a:solidFill>
                  <a:srgbClr val="5F5F5F"/>
                </a:solidFill>
                <a:latin typeface="Calibri"/>
                <a:cs typeface="Calibri"/>
              </a:rPr>
              <a:t>Copyright ©2013 The Nielsen Company. Confidential and proprietary.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7876476" cy="2516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5769864"/>
            <a:ext cx="7781544" cy="399086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2177748"/>
            <a:ext cx="7711884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0D7D805D-F6E5-43ED-9D8A-77676030D49C}" type="slidenum">
              <a:rPr lang="en-US" sz="900">
                <a:solidFill>
                  <a:srgbClr val="009DD9"/>
                </a:solidFill>
                <a:latin typeface="Calibri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sz="900" dirty="0">
              <a:solidFill>
                <a:srgbClr val="009DD9"/>
              </a:solidFill>
              <a:latin typeface="Calibri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6386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PPT-Chart-Templa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8"/>
          <p:cNvSpPr/>
          <p:nvPr/>
        </p:nvSpPr>
        <p:spPr bwMode="gray">
          <a:xfrm rot="16200000">
            <a:off x="-1077913" y="5583238"/>
            <a:ext cx="2365375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8880475" y="6600825"/>
            <a:ext cx="1349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0E8F99B-9DD7-47E9-8F81-452A4C0B15D6}" type="slidenum">
              <a:rPr lang="en-US" sz="900">
                <a:solidFill>
                  <a:srgbClr val="009DD9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 sz="900" dirty="0">
              <a:solidFill>
                <a:srgbClr val="009DD9"/>
              </a:solidFill>
              <a:latin typeface="+mn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7876476" cy="2516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5769864"/>
            <a:ext cx="7781544" cy="399086"/>
          </a:xfrm>
          <a:solidFill>
            <a:srgbClr val="009DD9"/>
          </a:solidFill>
          <a:ln>
            <a:noFill/>
          </a:ln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2177748"/>
            <a:ext cx="7711884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 tIns="0" bIns="0" anchor="b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5778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585216"/>
          </a:xfrm>
        </p:spPr>
        <p:txBody>
          <a:bodyPr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341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PPT-Chart-Templa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8"/>
          <p:cNvSpPr/>
          <p:nvPr/>
        </p:nvSpPr>
        <p:spPr bwMode="gray">
          <a:xfrm rot="16200000">
            <a:off x="-1077913" y="5583238"/>
            <a:ext cx="2365375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5F5F5F"/>
                </a:solidFill>
                <a:latin typeface="Calibri"/>
                <a:cs typeface="Calibri"/>
              </a:rPr>
              <a:t>Copyright ©2017 The Nielsen Company. Confidential and proprietary.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8880475" y="6600825"/>
            <a:ext cx="1349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0E8F99B-9DD7-47E9-8F81-452A4C0B15D6}" type="slidenum">
              <a:rPr lang="en-US" sz="900">
                <a:solidFill>
                  <a:srgbClr val="009DD9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 sz="900" dirty="0">
              <a:solidFill>
                <a:srgbClr val="009DD9"/>
              </a:solidFill>
              <a:latin typeface="+mn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7876476" cy="2516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5769864"/>
            <a:ext cx="7781544" cy="399086"/>
          </a:xfrm>
          <a:solidFill>
            <a:srgbClr val="009DD9"/>
          </a:solidFill>
          <a:ln>
            <a:noFill/>
          </a:ln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2177748"/>
            <a:ext cx="7711884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 tIns="0" bIns="0" anchor="b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8392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latin typeface="Calibri"/>
                <a:cs typeface="Calibri"/>
              </a:rPr>
              <a:t>Copyright ©2014 The Nielsen Company. Confidential and proprietary.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461125"/>
            <a:ext cx="1447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2FE9-2EA0-476A-83C3-C3F23C0833A4}" type="datetimeFigureOut">
              <a:rPr lang="en-GB" smtClean="0"/>
              <a:pPr/>
              <a:t>15/02/2018</a:t>
            </a:fld>
            <a:endParaRPr lang="en-GB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The Nielsen Company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3894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tri.jpg"/>
          <p:cNvPicPr>
            <a:picLocks noChangeAspect="1"/>
          </p:cNvPicPr>
          <p:nvPr userDrawn="1"/>
        </p:nvPicPr>
        <p:blipFill>
          <a:blip r:embed="rId9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27" name="Rectangle 10"/>
          <p:cNvSpPr>
            <a:spLocks noChangeArrowheads="1"/>
          </p:cNvSpPr>
          <p:nvPr/>
        </p:nvSpPr>
        <p:spPr bwMode="gray">
          <a:xfrm rot="-54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5" y="676275"/>
            <a:ext cx="8166100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020888"/>
            <a:ext cx="81661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Text Box 17"/>
          <p:cNvSpPr txBox="1">
            <a:spLocks noChangeArrowheads="1"/>
          </p:cNvSpPr>
          <p:nvPr/>
        </p:nvSpPr>
        <p:spPr bwMode="auto">
          <a:xfrm>
            <a:off x="8877412" y="6600632"/>
            <a:ext cx="14106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fld id="{821CED4D-CD75-B444-97CD-3B51795349D8}" type="slidenum">
              <a:rPr lang="en-US" sz="900" smtClean="0">
                <a:solidFill>
                  <a:schemeClr val="tx2"/>
                </a:solidFill>
                <a:latin typeface="+mn-lt"/>
              </a:rPr>
              <a:pPr algn="ctr">
                <a:defRPr/>
              </a:pPr>
              <a:t>‹N›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 descr="N-Element-Tab-Blue_RGB.png"/>
          <p:cNvPicPr>
            <a:picLocks noChangeAspect="1"/>
          </p:cNvPicPr>
          <p:nvPr userDrawn="1"/>
        </p:nvPicPr>
        <p:blipFill>
          <a:blip r:embed="rId10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6415" cy="339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91" r:id="rId2"/>
    <p:sldLayoutId id="2147483919" r:id="rId3"/>
    <p:sldLayoutId id="2147483767" r:id="rId4"/>
    <p:sldLayoutId id="2147483766" r:id="rId5"/>
    <p:sldLayoutId id="2147483770" r:id="rId6"/>
    <p:sldLayoutId id="2147483771" r:id="rId7"/>
    <p:sldLayoutId id="2147483774" r:id="rId8"/>
    <p:sldLayoutId id="2147483775" r:id="rId9"/>
    <p:sldLayoutId id="2147483776" r:id="rId10"/>
    <p:sldLayoutId id="2147483788" r:id="rId11"/>
    <p:sldLayoutId id="2147483890" r:id="rId12"/>
    <p:sldLayoutId id="2147483796" r:id="rId13"/>
    <p:sldLayoutId id="2147483797" r:id="rId14"/>
    <p:sldLayoutId id="2147483889" r:id="rId15"/>
    <p:sldLayoutId id="2147483780" r:id="rId16"/>
    <p:sldLayoutId id="2147483790" r:id="rId17"/>
    <p:sldLayoutId id="2147483894" r:id="rId18"/>
    <p:sldLayoutId id="2147483895" r:id="rId19"/>
    <p:sldLayoutId id="2147483918" r:id="rId20"/>
    <p:sldLayoutId id="2147483801" r:id="rId21"/>
    <p:sldLayoutId id="2147483802" r:id="rId22"/>
    <p:sldLayoutId id="2147483805" r:id="rId23"/>
    <p:sldLayoutId id="2147483806" r:id="rId24"/>
    <p:sldLayoutId id="2147483807" r:id="rId25"/>
    <p:sldLayoutId id="2147483808" r:id="rId26"/>
    <p:sldLayoutId id="2147483809" r:id="rId27"/>
    <p:sldLayoutId id="2147483811" r:id="rId28"/>
    <p:sldLayoutId id="2147483896" r:id="rId29"/>
    <p:sldLayoutId id="2147483814" r:id="rId30"/>
    <p:sldLayoutId id="2147483815" r:id="rId31"/>
    <p:sldLayoutId id="2147483897" r:id="rId32"/>
    <p:sldLayoutId id="2147483818" r:id="rId33"/>
    <p:sldLayoutId id="2147483819" r:id="rId34"/>
    <p:sldLayoutId id="2147483898" r:id="rId35"/>
    <p:sldLayoutId id="2147483899" r:id="rId36"/>
    <p:sldLayoutId id="2147483920" r:id="rId37"/>
    <p:sldLayoutId id="2147483823" r:id="rId38"/>
    <p:sldLayoutId id="2147483824" r:id="rId39"/>
    <p:sldLayoutId id="2147483827" r:id="rId40"/>
    <p:sldLayoutId id="2147483828" r:id="rId41"/>
    <p:sldLayoutId id="2147483829" r:id="rId42"/>
    <p:sldLayoutId id="2147483830" r:id="rId43"/>
    <p:sldLayoutId id="2147483831" r:id="rId44"/>
    <p:sldLayoutId id="2147483833" r:id="rId45"/>
    <p:sldLayoutId id="2147483900" r:id="rId46"/>
    <p:sldLayoutId id="2147483836" r:id="rId47"/>
    <p:sldLayoutId id="2147483837" r:id="rId48"/>
    <p:sldLayoutId id="2147483901" r:id="rId49"/>
    <p:sldLayoutId id="2147483840" r:id="rId50"/>
    <p:sldLayoutId id="2147483841" r:id="rId51"/>
    <p:sldLayoutId id="2147483904" r:id="rId52"/>
    <p:sldLayoutId id="2147483905" r:id="rId53"/>
    <p:sldLayoutId id="2147483921" r:id="rId54"/>
    <p:sldLayoutId id="2147483845" r:id="rId55"/>
    <p:sldLayoutId id="2147483846" r:id="rId56"/>
    <p:sldLayoutId id="2147483849" r:id="rId57"/>
    <p:sldLayoutId id="2147483850" r:id="rId58"/>
    <p:sldLayoutId id="2147483851" r:id="rId59"/>
    <p:sldLayoutId id="2147483852" r:id="rId60"/>
    <p:sldLayoutId id="2147483853" r:id="rId61"/>
    <p:sldLayoutId id="2147483855" r:id="rId62"/>
    <p:sldLayoutId id="2147483906" r:id="rId63"/>
    <p:sldLayoutId id="2147483858" r:id="rId64"/>
    <p:sldLayoutId id="2147483859" r:id="rId65"/>
    <p:sldLayoutId id="2147483907" r:id="rId66"/>
    <p:sldLayoutId id="2147483862" r:id="rId67"/>
    <p:sldLayoutId id="2147483863" r:id="rId68"/>
    <p:sldLayoutId id="2147483910" r:id="rId69"/>
    <p:sldLayoutId id="2147483911" r:id="rId70"/>
    <p:sldLayoutId id="2147483922" r:id="rId71"/>
    <p:sldLayoutId id="2147483867" r:id="rId72"/>
    <p:sldLayoutId id="2147483868" r:id="rId73"/>
    <p:sldLayoutId id="2147483871" r:id="rId74"/>
    <p:sldLayoutId id="2147483872" r:id="rId75"/>
    <p:sldLayoutId id="2147483873" r:id="rId76"/>
    <p:sldLayoutId id="2147483874" r:id="rId77"/>
    <p:sldLayoutId id="2147483875" r:id="rId78"/>
    <p:sldLayoutId id="2147483877" r:id="rId79"/>
    <p:sldLayoutId id="2147483912" r:id="rId80"/>
    <p:sldLayoutId id="2147483880" r:id="rId81"/>
    <p:sldLayoutId id="2147483881" r:id="rId82"/>
    <p:sldLayoutId id="2147483913" r:id="rId83"/>
    <p:sldLayoutId id="2147483884" r:id="rId84"/>
    <p:sldLayoutId id="2147483885" r:id="rId85"/>
    <p:sldLayoutId id="2147483925" r:id="rId86"/>
    <p:sldLayoutId id="2147483926" r:id="rId87"/>
    <p:sldLayoutId id="2147483927" r:id="rId88"/>
    <p:sldLayoutId id="2147483929" r:id="rId89"/>
    <p:sldLayoutId id="2147483930" r:id="rId90"/>
    <p:sldLayoutId id="2147483932" r:id="rId91"/>
    <p:sldLayoutId id="2147483933" r:id="rId92"/>
    <p:sldLayoutId id="2147483940" r:id="rId93"/>
    <p:sldLayoutId id="2147483943" r:id="rId94"/>
    <p:sldLayoutId id="2147483946" r:id="rId95"/>
    <p:sldLayoutId id="2147483949" r:id="rId96"/>
    <p:sldLayoutId id="2147483950" r:id="rId97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0188" indent="-230188" algn="l" defTabSz="4572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61963" indent="-242888" algn="l" defTabSz="569913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1038" indent="-227013" algn="l" defTabSz="457200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2813" indent="-222250" algn="l" defTabSz="211138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2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7013" algn="l" defTabSz="457200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2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24701" y="1137979"/>
            <a:ext cx="185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it-IT" sz="1600" dirty="0">
                <a:latin typeface="+mn-lt"/>
              </a:rPr>
              <a:t>quota %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7658100" y="1956190"/>
            <a:ext cx="723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14.9%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39050" y="3191557"/>
            <a:ext cx="7429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6.5%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3800" y="3650100"/>
            <a:ext cx="838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6.2%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7658100" y="4519196"/>
            <a:ext cx="723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5.0%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7648575" y="5802213"/>
            <a:ext cx="723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4.1%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7658100" y="2341053"/>
            <a:ext cx="723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11.5%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7658100" y="2781271"/>
            <a:ext cx="723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6.5%</a:t>
            </a:r>
          </a:p>
        </p:txBody>
      </p:sp>
      <p:sp>
        <p:nvSpPr>
          <p:cNvPr id="23" name="TextBox 17"/>
          <p:cNvSpPr txBox="1"/>
          <p:nvPr/>
        </p:nvSpPr>
        <p:spPr>
          <a:xfrm>
            <a:off x="7639050" y="5378588"/>
            <a:ext cx="723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4.3%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7658100" y="4924695"/>
            <a:ext cx="723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4.6%</a:t>
            </a:r>
          </a:p>
        </p:txBody>
      </p:sp>
      <p:sp>
        <p:nvSpPr>
          <p:cNvPr id="26" name="TextBox 17"/>
          <p:cNvSpPr txBox="1"/>
          <p:nvPr/>
        </p:nvSpPr>
        <p:spPr>
          <a:xfrm>
            <a:off x="7658100" y="4056073"/>
            <a:ext cx="7239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5,1%</a:t>
            </a:r>
          </a:p>
        </p:txBody>
      </p:sp>
      <p:sp>
        <p:nvSpPr>
          <p:cNvPr id="27" name="TextBox 17"/>
          <p:cNvSpPr txBox="1"/>
          <p:nvPr/>
        </p:nvSpPr>
        <p:spPr>
          <a:xfrm>
            <a:off x="7574569" y="1516618"/>
            <a:ext cx="8719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/>
              <a:t>68.7%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12865" y="87594"/>
            <a:ext cx="8815450" cy="1333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30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TOP 10 </a:t>
            </a:r>
            <a:r>
              <a:rPr lang="en-GB" sz="3200" b="1" dirty="0" err="1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Settori</a:t>
            </a:r>
            <a:r>
              <a:rPr lang="en-GB" sz="3200" b="1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 – L’ ANDAMENTO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824395"/>
            <a:ext cx="8534400" cy="0"/>
          </a:xfrm>
          <a:prstGeom prst="line">
            <a:avLst/>
          </a:prstGeom>
          <a:ln w="254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05512" y="6548894"/>
            <a:ext cx="586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err="1">
                <a:latin typeface="+mn-lt"/>
              </a:rPr>
              <a:t>stima</a:t>
            </a:r>
            <a:r>
              <a:rPr lang="en-US" sz="800" dirty="0">
                <a:latin typeface="+mn-lt"/>
              </a:rPr>
              <a:t> </a:t>
            </a:r>
            <a:r>
              <a:rPr lang="en-US" sz="800" dirty="0" err="1">
                <a:latin typeface="+mn-lt"/>
              </a:rPr>
              <a:t>AdEx</a:t>
            </a:r>
            <a:r>
              <a:rPr lang="en-US" sz="800" dirty="0">
                <a:latin typeface="+mn-lt"/>
              </a:rPr>
              <a:t> del </a:t>
            </a:r>
            <a:r>
              <a:rPr lang="en-US" sz="800" dirty="0" err="1">
                <a:latin typeface="+mn-lt"/>
              </a:rPr>
              <a:t>mercato</a:t>
            </a:r>
            <a:r>
              <a:rPr lang="en-US" sz="800" dirty="0">
                <a:latin typeface="+mn-lt"/>
              </a:rPr>
              <a:t> </a:t>
            </a:r>
            <a:r>
              <a:rPr lang="en-US" sz="800" dirty="0" err="1">
                <a:latin typeface="+mn-lt"/>
              </a:rPr>
              <a:t>pubblicitario</a:t>
            </a:r>
            <a:r>
              <a:rPr lang="en-US" sz="800" dirty="0">
                <a:latin typeface="+mn-lt"/>
              </a:rPr>
              <a:t>  - anno 2017 vs 2016 – </a:t>
            </a:r>
            <a:r>
              <a:rPr lang="en-US" sz="800" dirty="0" err="1">
                <a:latin typeface="+mn-lt"/>
              </a:rPr>
              <a:t>pubblicità</a:t>
            </a:r>
            <a:r>
              <a:rPr lang="en-US" sz="800" dirty="0">
                <a:latin typeface="+mn-lt"/>
              </a:rPr>
              <a:t> </a:t>
            </a:r>
            <a:r>
              <a:rPr lang="en-US" sz="800" dirty="0" err="1">
                <a:latin typeface="+mn-lt"/>
              </a:rPr>
              <a:t>commerciale</a:t>
            </a:r>
            <a:r>
              <a:rPr lang="en-US" sz="800" dirty="0">
                <a:latin typeface="+mn-lt"/>
              </a:rPr>
              <a:t> </a:t>
            </a:r>
            <a:r>
              <a:rPr lang="en-US" sz="800" dirty="0" err="1">
                <a:latin typeface="+mn-lt"/>
              </a:rPr>
              <a:t>nazionale</a:t>
            </a:r>
            <a:endParaRPr lang="en-US" sz="800" dirty="0">
              <a:latin typeface="+mn-l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52449408"/>
              </p:ext>
            </p:extLst>
          </p:nvPr>
        </p:nvGraphicFramePr>
        <p:xfrm>
          <a:off x="647700" y="1824395"/>
          <a:ext cx="84963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743200" y="1024765"/>
            <a:ext cx="2286000" cy="5076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2662612" y="1153367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it-IT" sz="1400" dirty="0" err="1">
                <a:latin typeface="+mn-lt"/>
              </a:rPr>
              <a:t>var</a:t>
            </a:r>
            <a:r>
              <a:rPr lang="it-IT" sz="1400" dirty="0">
                <a:latin typeface="+mn-lt"/>
              </a:rPr>
              <a:t> %  2017 vs 2016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594" y="592215"/>
            <a:ext cx="778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calo per Media /Editoria Cura Persona e Toiletries – crescita per la Cura persona e i Farmaceutici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" y="132457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it-IT" sz="1600" dirty="0">
                <a:latin typeface="+mn-lt"/>
              </a:rPr>
              <a:t>Top 10 settori</a:t>
            </a:r>
          </a:p>
        </p:txBody>
      </p:sp>
    </p:spTree>
    <p:extLst>
      <p:ext uri="{BB962C8B-B14F-4D97-AF65-F5344CB8AC3E}">
        <p14:creationId xmlns:p14="http://schemas.microsoft.com/office/powerpoint/2010/main" val="3435258175"/>
      </p:ext>
    </p:extLst>
  </p:cSld>
  <p:clrMapOvr>
    <a:masterClrMapping/>
  </p:clrMapOvr>
</p:sld>
</file>

<file path=ppt/theme/theme1.xml><?xml version="1.0" encoding="utf-8"?>
<a:theme xmlns:a="http://schemas.openxmlformats.org/drawingml/2006/main" name="Nielsen Standard Texture 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Title1 xmlns="2e8c896f-fd84-491a-bb16-fb60357350f9">Presentations</TopicTitle1>
    <Area_x0020_of_x0020_Focus xmlns="019b310f-9766-4173-a406-d30f26a03c52" xsi:nil="true"/>
    <PublishingRollupImage xmlns="http://schemas.microsoft.com/sharepoint/v3">&lt;img alt="" src="/company/marketing/MktgImages/PowerPoint%20Template%202003.jpg" style="BORDER: 0px solid; "&gt;</PublishingRollupImage>
    <Region xmlns="2e8c896f-fd84-491a-bb16-fb60357350f9">*Global</Region>
    <Details xmlns="2e8c896f-fd84-491a-bb16-fb60357350f9" xsi:nil="true"/>
    <IconOverlay xmlns="http://schemas.microsoft.com/sharepoint/v4" xsi:nil="true"/>
    <FreshnessDate xmlns="2e8c896f-fd84-491a-bb16-fb60357350f9">2016-01-11T05:00:00+00:00</FreshnessDate>
    <PrimaryContact xmlns="2e8c896f-fd84-491a-bb16-fb60357350f9">
      <UserInfo xmlns="2e8c896f-fd84-491a-bb16-fb60357350f9">
        <DisplayName xmlns="2e8c896f-fd84-491a-bb16-fb60357350f9">Sepulveda, Dolores</DisplayName>
        <AccountId xmlns="2e8c896f-fd84-491a-bb16-fb60357350f9">48356</AccountId>
        <AccountType xmlns="2e8c896f-fd84-491a-bb16-fb60357350f9"/>
      </UserInfo>
    </PrimaryContact>
    <Country xmlns="2e8c896f-fd84-491a-bb16-fb60357350f9">*Global</Country>
    <Yes-No xmlns="019b310f-9766-4173-a406-d30f26a03c52">false</Yes-N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8880B7CE533409105C259AF09F19A" ma:contentTypeVersion="15" ma:contentTypeDescription="Create a new document." ma:contentTypeScope="" ma:versionID="32de0c4947d3b84e7c61d679e0e62cf9">
  <xsd:schema xmlns:xsd="http://www.w3.org/2001/XMLSchema" xmlns:xs="http://www.w3.org/2001/XMLSchema" xmlns:p="http://schemas.microsoft.com/office/2006/metadata/properties" xmlns:ns1="http://schemas.microsoft.com/sharepoint/v3" xmlns:ns2="2e8c896f-fd84-491a-bb16-fb60357350f9" xmlns:ns3="http://schemas.microsoft.com/sharepoint/v4" xmlns:ns4="019b310f-9766-4173-a406-d30f26a03c52" targetNamespace="http://schemas.microsoft.com/office/2006/metadata/properties" ma:root="true" ma:fieldsID="7b93cd1787ab4e06b21d3f122f9c7d1b" ns1:_="" ns2:_="" ns3:_="" ns4:_="">
    <xsd:import namespace="http://schemas.microsoft.com/sharepoint/v3"/>
    <xsd:import namespace="2e8c896f-fd84-491a-bb16-fb60357350f9"/>
    <xsd:import namespace="http://schemas.microsoft.com/sharepoint/v4"/>
    <xsd:import namespace="019b310f-9766-4173-a406-d30f26a03c52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2:FreshnessDate" minOccurs="0"/>
                <xsd:element ref="ns2:PrimaryContact"/>
                <xsd:element ref="ns2:Region" minOccurs="0"/>
                <xsd:element ref="ns2:Country" minOccurs="0"/>
                <xsd:element ref="ns1:PublishingRollupImage" minOccurs="0"/>
                <xsd:element ref="ns2:TopicTitle1" minOccurs="0"/>
                <xsd:element ref="ns3:IconOverlay" minOccurs="0"/>
                <xsd:element ref="ns4:Area_x0020_of_x0020_Focus" minOccurs="0"/>
                <xsd:element ref="ns4:Yes-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13" nillable="true" ma:displayName="Rollup Image" ma:internalName="PublishingRollup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c896f-fd84-491a-bb16-fb60357350f9" elementFormDefault="qualified">
    <xsd:import namespace="http://schemas.microsoft.com/office/2006/documentManagement/types"/>
    <xsd:import namespace="http://schemas.microsoft.com/office/infopath/2007/PartnerControls"/>
    <xsd:element name="Details" ma:index="2" nillable="true" ma:displayName="Details" ma:default="" ma:description="Description of the document if needed." ma:internalName="Details">
      <xsd:simpleType>
        <xsd:restriction base="dms:Note">
          <xsd:maxLength value="255"/>
        </xsd:restriction>
      </xsd:simpleType>
    </xsd:element>
    <xsd:element name="FreshnessDate" ma:index="3" nillable="true" ma:displayName="Freshness Date" ma:default="[today]" ma:description="Date originally created or the last date the document was reviewed and considered current." ma:format="DateOnly" ma:internalName="FreshnessDate">
      <xsd:simpleType>
        <xsd:restriction base="dms:DateTime"/>
      </xsd:simpleType>
    </xsd:element>
    <xsd:element name="PrimaryContact" ma:index="4" ma:displayName="Primary Contact" ma:description="Primary contact for this document.  This is not necessarily the author but the person to which users can contact with questions." ma:list="UserInfo" ma:SearchPeopleOnly="false" ma:SharePointGroup="0" ma:internalName="Primary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gion" ma:index="5" nillable="true" ma:displayName="Region" ma:default="*Global" ma:description="Nielsen company region." ma:format="RadioButtons" ma:internalName="Region">
      <xsd:simpleType>
        <xsd:restriction base="dms:Choice">
          <xsd:enumeration value="*Global"/>
          <xsd:enumeration value="AME"/>
          <xsd:enumeration value="Americas"/>
          <xsd:enumeration value="APMEA"/>
          <xsd:enumeration value="Europe"/>
          <xsd:enumeration value="Greater China"/>
          <xsd:enumeration value="India"/>
          <xsd:enumeration value="Latin America"/>
          <xsd:enumeration value="North America"/>
          <xsd:enumeration value="SEANAP"/>
        </xsd:restriction>
      </xsd:simpleType>
    </xsd:element>
    <xsd:element name="Country" ma:index="12" nillable="true" ma:displayName="Country" ma:default="*Global" ma:format="Dropdown" ma:internalName="Country">
      <xsd:simpleType>
        <xsd:restriction base="dms:Choice">
          <xsd:enumeration value="*Global"/>
          <xsd:enumeration value="Albania"/>
          <xsd:enumeration value="Algeria"/>
          <xsd:enumeration value="Argentina"/>
          <xsd:enumeration value="Armenia"/>
          <xsd:enumeration value="Australia"/>
          <xsd:enumeration value="Austria"/>
          <xsd:enumeration value="Azerbaijan"/>
          <xsd:enumeration value="Bahrain"/>
          <xsd:enumeration value="Balkans"/>
          <xsd:enumeration value="Baltic States"/>
          <xsd:enumeration value="Bangladesh"/>
          <xsd:enumeration value="Belarus"/>
          <xsd:enumeration value="Belgium"/>
          <xsd:enumeration value="Bolivia"/>
          <xsd:enumeration value="Bosnia"/>
          <xsd:enumeration value="Brazil"/>
          <xsd:enumeration value="Bulgaria"/>
          <xsd:enumeration value="Cameroon"/>
          <xsd:enumeration value="Canada"/>
          <xsd:enumeration value="Chile"/>
          <xsd:enumeration value="China"/>
          <xsd:enumeration value="Colombia"/>
          <xsd:enumeration value="Costa Rica"/>
          <xsd:enumeration value="Croatia"/>
          <xsd:enumeration value="Cyprus"/>
          <xsd:enumeration value="Czech Republic"/>
          <xsd:enumeration value="Denmark"/>
          <xsd:enumeration value="Dominican Republic"/>
          <xsd:enumeration value="Ecuador"/>
          <xsd:enumeration value="Egypt"/>
          <xsd:enumeration value="El Salvador"/>
          <xsd:enumeration value="Estonia"/>
          <xsd:enumeration value="Ethiopia"/>
          <xsd:enumeration value="Finland"/>
          <xsd:enumeration value="France"/>
          <xsd:enumeration value="Georgia"/>
          <xsd:enumeration value="Germany"/>
          <xsd:enumeration value="Ghana"/>
          <xsd:enumeration value="Greece"/>
          <xsd:enumeration value="Guatemala"/>
          <xsd:enumeration value="Honduras"/>
          <xsd:enumeration value="Hong Kong"/>
          <xsd:enumeration value="Hungary"/>
          <xsd:enumeration value="India"/>
          <xsd:enumeration value="Indonesia"/>
          <xsd:enumeration value="Ireland"/>
          <xsd:enumeration value="Israel"/>
          <xsd:enumeration value="Italy"/>
          <xsd:enumeration value="Ivory Coast"/>
          <xsd:enumeration value="Japan"/>
          <xsd:enumeration value="Jordan"/>
          <xsd:enumeration value="Kazakhstan"/>
          <xsd:enumeration value="Kenya"/>
          <xsd:enumeration value="Kuwait"/>
          <xsd:enumeration value="Kyrgystan"/>
          <xsd:enumeration value="Latvia"/>
          <xsd:enumeration value="Lebanon"/>
          <xsd:enumeration value="Libya"/>
          <xsd:enumeration value="Lithuania"/>
          <xsd:enumeration value="Macedonia"/>
          <xsd:enumeration value="Malaysia"/>
          <xsd:enumeration value="Mexico"/>
          <xsd:enumeration value="Moldova"/>
          <xsd:enumeration value="Mongolia"/>
          <xsd:enumeration value="Montenegro"/>
          <xsd:enumeration value="Morocco"/>
          <xsd:enumeration value="Multiple Countries"/>
          <xsd:enumeration value="N/A"/>
          <xsd:enumeration value="Namibia"/>
          <xsd:enumeration value="Nepal"/>
          <xsd:enumeration value="Netherlands, The"/>
          <xsd:enumeration value="New Zealand"/>
          <xsd:enumeration value="Nicaragua"/>
          <xsd:enumeration value="Nigeria"/>
          <xsd:enumeration value="Norway"/>
          <xsd:enumeration value="Oman"/>
          <xsd:enumeration value="Pakistan"/>
          <xsd:enumeration value="Panama"/>
          <xsd:enumeration value="Paraguay"/>
          <xsd:enumeration value="Peru"/>
          <xsd:enumeration value="Philippines"/>
          <xsd:enumeration value="Poland"/>
          <xsd:enumeration value="Portugal"/>
          <xsd:enumeration value="Puerto Rico"/>
          <xsd:enumeration value="Qatar"/>
          <xsd:enumeration value="Romania"/>
          <xsd:enumeration value="Russia"/>
          <xsd:enumeration value="Saudi Arabia"/>
          <xsd:enumeration value="Serbia"/>
          <xsd:enumeration value="Singapore"/>
          <xsd:enumeration value="Slovakia"/>
          <xsd:enumeration value="Slovenia"/>
          <xsd:enumeration value="South Africa"/>
          <xsd:enumeration value="South Korea"/>
          <xsd:enumeration value="Spain"/>
          <xsd:enumeration value="Sri Lanka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unisia"/>
          <xsd:enumeration value="Turkemenistan"/>
          <xsd:enumeration value="Turkey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</xsd:restriction>
      </xsd:simpleType>
    </xsd:element>
    <xsd:element name="TopicTitle1" ma:index="14" nillable="true" ma:displayName="Topic" ma:default="Presentations" ma:description="Please select the relevant topic for this document." ma:format="RadioButtons" ma:internalName="TopicTitle1">
      <xsd:simpleType>
        <xsd:restriction base="dms:Choice">
          <xsd:enumeration value="Client-Related"/>
          <xsd:enumeration value="External Events"/>
          <xsd:enumeration value="HTML Email Instructions"/>
          <xsd:enumeration value="Internal Meeting Templates"/>
          <xsd:enumeration value="Guidelines"/>
          <xsd:enumeration value="Policies"/>
          <xsd:enumeration value="Presentations"/>
          <xsd:enumeration value="Business Cards"/>
          <xsd:enumeration value="Desktop"/>
          <xsd:enumeration value="Email Signature"/>
          <xsd:enumeration value="Stationery"/>
          <xsd:enumeration value="RFP Toolkit"/>
          <xsd:enumeration value="Presentations-Visual Checklist"/>
          <xsd:enumeration value="Social Media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b310f-9766-4173-a406-d30f26a03c52" elementFormDefault="qualified">
    <xsd:import namespace="http://schemas.microsoft.com/office/2006/documentManagement/types"/>
    <xsd:import namespace="http://schemas.microsoft.com/office/infopath/2007/PartnerControls"/>
    <xsd:element name="Area_x0020_of_x0020_Focus" ma:index="16" nillable="true" ma:displayName="Desktop Color" ma:description="ONLY if this is a Desktop item, please indicate the background color." ma:format="RadioButtons" ma:internalName="Area_x0020_of_x0020_Focus">
      <xsd:simpleType>
        <xsd:restriction base="dms:Choice">
          <xsd:enumeration value="Black"/>
          <xsd:enumeration value="White"/>
        </xsd:restriction>
      </xsd:simpleType>
    </xsd:element>
    <xsd:element name="Yes-No" ma:index="17" nillable="true" ma:displayName="Yes-No" ma:default="0" ma:description="Intranet team use only - please do not use." ma:internalName="Yes_x002d_No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E8450B-B9CB-4239-848B-E35E99789E5E}">
  <ds:schemaRefs>
    <ds:schemaRef ds:uri="2e8c896f-fd84-491a-bb16-fb60357350f9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4"/>
    <ds:schemaRef ds:uri="http://schemas.openxmlformats.org/package/2006/metadata/core-properties"/>
    <ds:schemaRef ds:uri="http://schemas.microsoft.com/office/infopath/2007/PartnerControls"/>
    <ds:schemaRef ds:uri="019b310f-9766-4173-a406-d30f26a03c52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ECD50F-46EB-4E4A-930E-EBF801B80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8c896f-fd84-491a-bb16-fb60357350f9"/>
    <ds:schemaRef ds:uri="http://schemas.microsoft.com/sharepoint/v4"/>
    <ds:schemaRef ds:uri="019b310f-9766-4173-a406-d30f26a03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C8347F-4152-47F0-92B7-2DDECE24A6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2007-2010 Standard Template (1).potx</Template>
  <TotalTime>9577</TotalTime>
  <Words>116</Words>
  <Application>Microsoft Macintosh PowerPoint</Application>
  <PresentationFormat>Presentazione su schermo (4:3)</PresentationFormat>
  <Paragraphs>38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Open Sans</vt:lpstr>
      <vt:lpstr>Nielsen Standard Texture 1</vt:lpstr>
      <vt:lpstr>Presentazione standard di PowerPoint</vt:lpstr>
    </vt:vector>
  </TitlesOfParts>
  <Company>The Nielsen Company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2007-2010 Standard Template</dc:title>
  <dc:creator>pantmi01</dc:creator>
  <cp:lastModifiedBy>Alessandro D'Angelo</cp:lastModifiedBy>
  <cp:revision>735</cp:revision>
  <cp:lastPrinted>2018-02-15T11:07:08Z</cp:lastPrinted>
  <dcterms:created xsi:type="dcterms:W3CDTF">2013-01-14T16:10:32Z</dcterms:created>
  <dcterms:modified xsi:type="dcterms:W3CDTF">2018-02-15T11:09:56Z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/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0x0101000538880B7CE533409105C259AF09F19A</vt:lpwstr>
  </property>
  <property fmtid="{D5CDD505-2E9C-101B-9397-08002B2CF9AE}" pid="6" name="TemplateUrl">
    <vt:lpwstr/>
  </property>
</Properties>
</file>