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8.xml" ContentType="application/vnd.openxmlformats-officedocument.themeOverride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4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5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658" r:id="rId2"/>
    <p:sldId id="661" r:id="rId3"/>
    <p:sldId id="664" r:id="rId4"/>
    <p:sldId id="667" r:id="rId5"/>
    <p:sldId id="701" r:id="rId6"/>
    <p:sldId id="702" r:id="rId7"/>
    <p:sldId id="679" r:id="rId8"/>
    <p:sldId id="681" r:id="rId9"/>
    <p:sldId id="687" r:id="rId10"/>
    <p:sldId id="689" r:id="rId11"/>
    <p:sldId id="676" r:id="rId12"/>
    <p:sldId id="678" r:id="rId13"/>
    <p:sldId id="677" r:id="rId14"/>
    <p:sldId id="692" r:id="rId15"/>
    <p:sldId id="690" r:id="rId16"/>
    <p:sldId id="700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173" autoAdjust="0"/>
  </p:normalViewPr>
  <p:slideViewPr>
    <p:cSldViewPr snapToGrid="0">
      <p:cViewPr varScale="1">
        <p:scale>
          <a:sx n="59" d="100"/>
          <a:sy n="59" d="100"/>
        </p:scale>
        <p:origin x="85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4137685186156"/>
          <c:y val="7.8124422636996704E-2"/>
          <c:w val="0.81158623148138431"/>
          <c:h val="0.6729317852638793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Foglio1!$B$1</c:f>
              <c:strCache>
                <c:ptCount val="1"/>
                <c:pt idx="0">
                  <c:v>Top3</c:v>
                </c:pt>
              </c:strCache>
            </c:strRef>
          </c:tx>
          <c:spPr>
            <a:solidFill>
              <a:srgbClr val="2A3F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Servizi</c:v>
                </c:pt>
                <c:pt idx="1">
                  <c:v>Fmcg</c:v>
                </c:pt>
                <c:pt idx="2">
                  <c:v>Altro</c:v>
                </c:pt>
                <c:pt idx="3">
                  <c:v>Beni durevoli</c:v>
                </c:pt>
                <c:pt idx="4">
                  <c:v>Retail</c:v>
                </c:pt>
              </c:strCache>
            </c:strRef>
          </c:cat>
          <c:val>
            <c:numRef>
              <c:f>Foglio1!$B$2:$B$6</c:f>
              <c:numCache>
                <c:formatCode>0%</c:formatCode>
                <c:ptCount val="5"/>
                <c:pt idx="0">
                  <c:v>0.88461538461538458</c:v>
                </c:pt>
                <c:pt idx="1">
                  <c:v>0.71739130434782616</c:v>
                </c:pt>
                <c:pt idx="2">
                  <c:v>0.6470588235294118</c:v>
                </c:pt>
                <c:pt idx="3">
                  <c:v>0.55555555555555558</c:v>
                </c:pt>
                <c:pt idx="4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B4-584F-87D6-54E4BFE5F3C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822751135"/>
        <c:axId val="1822746975"/>
      </c:barChart>
      <c:catAx>
        <c:axId val="1822751135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F3A6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822746975"/>
        <c:crosses val="autoZero"/>
        <c:auto val="1"/>
        <c:lblAlgn val="ctr"/>
        <c:lblOffset val="100"/>
        <c:noMultiLvlLbl val="0"/>
      </c:catAx>
      <c:valAx>
        <c:axId val="1822746975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82275113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F3A62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19380039955846"/>
          <c:y val="5.9091480196638325E-2"/>
          <c:w val="0.73146865794512206"/>
          <c:h val="0.830780935027006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Colonna2</c:v>
                </c:pt>
              </c:strCache>
            </c:strRef>
          </c:tx>
          <c:spPr>
            <a:solidFill>
              <a:srgbClr val="2A3F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tot</c:v>
                </c:pt>
                <c:pt idx="2">
                  <c:v>Filiera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 formatCode="0%">
                  <c:v>0.61403508771929827</c:v>
                </c:pt>
                <c:pt idx="2" formatCode="0%">
                  <c:v>0.69230769230769229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33-354F-AD40-BEB24F1D9E0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1822751135"/>
        <c:axId val="1822746975"/>
      </c:barChart>
      <c:catAx>
        <c:axId val="1822751135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822746975"/>
        <c:crosses val="autoZero"/>
        <c:auto val="1"/>
        <c:lblAlgn val="ctr"/>
        <c:lblOffset val="100"/>
        <c:noMultiLvlLbl val="0"/>
      </c:catAx>
      <c:valAx>
        <c:axId val="1822746975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82275113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532527573825301E-2"/>
          <c:y val="4.9013471171764161E-2"/>
          <c:w val="0.93406999633317389"/>
          <c:h val="0.91743999242601304"/>
        </c:manualLayout>
      </c:layout>
      <c:barChart>
        <c:barDir val="bar"/>
        <c:grouping val="clustered"/>
        <c:varyColors val="0"/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9"/>
        <c:axId val="1822751135"/>
        <c:axId val="1822746975"/>
      </c:barChart>
      <c:catAx>
        <c:axId val="1822751135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822746975"/>
        <c:crosses val="autoZero"/>
        <c:auto val="1"/>
        <c:lblAlgn val="ctr"/>
        <c:lblOffset val="100"/>
        <c:noMultiLvlLbl val="0"/>
      </c:catAx>
      <c:valAx>
        <c:axId val="1822746975"/>
        <c:scaling>
          <c:orientation val="minMax"/>
          <c:max val="0.60000000000000009"/>
        </c:scaling>
        <c:delete val="1"/>
        <c:axPos val="t"/>
        <c:numFmt formatCode="0%" sourceLinked="1"/>
        <c:majorTickMark val="out"/>
        <c:minorTickMark val="none"/>
        <c:tickLblPos val="nextTo"/>
        <c:crossAx val="182275113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19380039955846"/>
          <c:y val="5.9091480196638325E-2"/>
          <c:w val="0.73146865794512206"/>
          <c:h val="0.878823466841175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Colonna2</c:v>
                </c:pt>
              </c:strCache>
            </c:strRef>
          </c:tx>
          <c:spPr>
            <a:solidFill>
              <a:srgbClr val="2A3F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toto</c:v>
                </c:pt>
                <c:pt idx="2">
                  <c:v>Filiera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 formatCode="0%">
                  <c:v>0.68421052631578938</c:v>
                </c:pt>
                <c:pt idx="2" formatCode="0%">
                  <c:v>0.71875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C7-A743-9A0A-6F2DF7191D6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1822751135"/>
        <c:axId val="1822746975"/>
      </c:barChart>
      <c:catAx>
        <c:axId val="1822751135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822746975"/>
        <c:crosses val="autoZero"/>
        <c:auto val="1"/>
        <c:lblAlgn val="ctr"/>
        <c:lblOffset val="100"/>
        <c:noMultiLvlLbl val="0"/>
      </c:catAx>
      <c:valAx>
        <c:axId val="1822746975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82275113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532527573825301E-2"/>
          <c:y val="4.9013471171764161E-2"/>
          <c:w val="0.93406999633317389"/>
          <c:h val="0.91743999242601304"/>
        </c:manualLayout>
      </c:layout>
      <c:barChart>
        <c:barDir val="bar"/>
        <c:grouping val="clustered"/>
        <c:varyColors val="0"/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9"/>
        <c:axId val="1822751135"/>
        <c:axId val="1822746975"/>
      </c:barChart>
      <c:catAx>
        <c:axId val="1822751135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822746975"/>
        <c:crosses val="autoZero"/>
        <c:auto val="1"/>
        <c:lblAlgn val="ctr"/>
        <c:lblOffset val="100"/>
        <c:noMultiLvlLbl val="0"/>
      </c:catAx>
      <c:valAx>
        <c:axId val="1822746975"/>
        <c:scaling>
          <c:orientation val="minMax"/>
          <c:max val="0.60000000000000009"/>
        </c:scaling>
        <c:delete val="1"/>
        <c:axPos val="t"/>
        <c:numFmt formatCode="0%" sourceLinked="1"/>
        <c:majorTickMark val="out"/>
        <c:minorTickMark val="none"/>
        <c:tickLblPos val="nextTo"/>
        <c:crossAx val="182275113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19380039955846"/>
          <c:y val="5.9091480196638325E-2"/>
          <c:w val="0.73146865794512206"/>
          <c:h val="0.878823466841175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Colonna2</c:v>
                </c:pt>
              </c:strCache>
            </c:strRef>
          </c:tx>
          <c:spPr>
            <a:solidFill>
              <a:srgbClr val="2A3F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tot</c:v>
                </c:pt>
                <c:pt idx="2">
                  <c:v>Filiera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 formatCode="0%">
                  <c:v>0.45614035087719296</c:v>
                </c:pt>
                <c:pt idx="2" formatCode="0%">
                  <c:v>0.4375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B4C-BC46-9D89-465EA3DCCD3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1822751135"/>
        <c:axId val="1822746975"/>
      </c:barChart>
      <c:catAx>
        <c:axId val="1822751135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822746975"/>
        <c:crosses val="autoZero"/>
        <c:auto val="1"/>
        <c:lblAlgn val="ctr"/>
        <c:lblOffset val="100"/>
        <c:noMultiLvlLbl val="0"/>
      </c:catAx>
      <c:valAx>
        <c:axId val="1822746975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82275113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532527573825301E-2"/>
          <c:y val="4.9013471171764161E-2"/>
          <c:w val="0.93406999633317389"/>
          <c:h val="0.91743999242601304"/>
        </c:manualLayout>
      </c:layout>
      <c:barChart>
        <c:barDir val="bar"/>
        <c:grouping val="clustered"/>
        <c:varyColors val="0"/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9"/>
        <c:axId val="1822751135"/>
        <c:axId val="1822746975"/>
      </c:barChart>
      <c:catAx>
        <c:axId val="1822751135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822746975"/>
        <c:crosses val="autoZero"/>
        <c:auto val="1"/>
        <c:lblAlgn val="ctr"/>
        <c:lblOffset val="100"/>
        <c:noMultiLvlLbl val="0"/>
      </c:catAx>
      <c:valAx>
        <c:axId val="1822746975"/>
        <c:scaling>
          <c:orientation val="minMax"/>
          <c:max val="0.60000000000000009"/>
        </c:scaling>
        <c:delete val="1"/>
        <c:axPos val="t"/>
        <c:numFmt formatCode="0%" sourceLinked="1"/>
        <c:majorTickMark val="out"/>
        <c:minorTickMark val="none"/>
        <c:tickLblPos val="nextTo"/>
        <c:crossAx val="182275113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6992171818547"/>
          <c:y val="0.14475227756217596"/>
          <c:w val="0.80155018065034134"/>
          <c:h val="0.688473733439798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Sì</c:v>
                </c:pt>
              </c:strCache>
            </c:strRef>
          </c:tx>
          <c:spPr>
            <a:solidFill>
              <a:srgbClr val="23B7C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3B7C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28-440C-907F-9EC7FCC3B7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F3A6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Servizi</c:v>
                </c:pt>
                <c:pt idx="1">
                  <c:v>Beni durevoli</c:v>
                </c:pt>
                <c:pt idx="2">
                  <c:v>Altro</c:v>
                </c:pt>
                <c:pt idx="3">
                  <c:v>Fmcg</c:v>
                </c:pt>
                <c:pt idx="4">
                  <c:v>Retail</c:v>
                </c:pt>
              </c:strCache>
            </c:strRef>
          </c:cat>
          <c:val>
            <c:numRef>
              <c:f>Foglio1!$B$2:$B$6</c:f>
              <c:numCache>
                <c:formatCode>0%</c:formatCode>
                <c:ptCount val="5"/>
                <c:pt idx="0">
                  <c:v>0.91304347826086951</c:v>
                </c:pt>
                <c:pt idx="1">
                  <c:v>0.88888888888888884</c:v>
                </c:pt>
                <c:pt idx="2">
                  <c:v>0.75</c:v>
                </c:pt>
                <c:pt idx="3">
                  <c:v>0.66666666666666663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82-1A44-8360-A9BEC7A5B9F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822751135"/>
        <c:axId val="1822746975"/>
      </c:barChart>
      <c:catAx>
        <c:axId val="1822751135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F3A6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822746975"/>
        <c:crosses val="autoZero"/>
        <c:auto val="1"/>
        <c:lblAlgn val="ctr"/>
        <c:lblOffset val="100"/>
        <c:noMultiLvlLbl val="0"/>
      </c:catAx>
      <c:valAx>
        <c:axId val="1822746975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82275113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F3A62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07189364312151"/>
          <c:y val="0.14475227756217596"/>
          <c:w val="0.83617748513792634"/>
          <c:h val="0.688473733439798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23B7C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F3A6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</c:v>
                </c:pt>
              </c:strCache>
            </c:strRef>
          </c:cat>
          <c:val>
            <c:numRef>
              <c:f>Foglio1!$B$2</c:f>
              <c:numCache>
                <c:formatCode>0%</c:formatCode>
                <c:ptCount val="1"/>
                <c:pt idx="0">
                  <c:v>0.20909090909090908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18-9C47-9326-C359B9C027A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No, ma è in corso la fase di valutazione di una DMP esterna</c:v>
                </c:pt>
              </c:strCache>
            </c:strRef>
          </c:tx>
          <c:spPr>
            <a:solidFill>
              <a:srgbClr val="1DD1E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F3A6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</c:v>
                </c:pt>
              </c:strCache>
            </c:strRef>
          </c:cat>
          <c:val>
            <c:numRef>
              <c:f>Foglio1!$C$2</c:f>
              <c:numCache>
                <c:formatCode>0%</c:formatCode>
                <c:ptCount val="1"/>
                <c:pt idx="0">
                  <c:v>7.2727272727272724E-2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7E-4514-9F8B-5506771A0F97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No, ma è in corso la fase di valutazione di una DMP proprietaria</c:v>
                </c:pt>
              </c:strCache>
            </c:strRef>
          </c:tx>
          <c:spPr>
            <a:solidFill>
              <a:srgbClr val="81E5E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F3A6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</c:v>
                </c:pt>
              </c:strCache>
            </c:strRef>
          </c:cat>
          <c:val>
            <c:numRef>
              <c:f>Foglio1!$D$2</c:f>
              <c:numCache>
                <c:formatCode>0%</c:formatCode>
                <c:ptCount val="1"/>
                <c:pt idx="0">
                  <c:v>9.0909090909090912E-2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7E-4514-9F8B-5506771A0F97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Sì, una DMP interna/proprietaria</c:v>
                </c:pt>
              </c:strCache>
            </c:strRef>
          </c:tx>
          <c:spPr>
            <a:solidFill>
              <a:srgbClr val="5C99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F3A6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</c:v>
                </c:pt>
              </c:strCache>
            </c:strRef>
          </c:cat>
          <c:val>
            <c:numRef>
              <c:f>Foglio1!$E$2</c:f>
              <c:numCache>
                <c:formatCode>0%</c:formatCode>
                <c:ptCount val="1"/>
                <c:pt idx="0">
                  <c:v>0.30909090909090908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7E-4514-9F8B-5506771A0F97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Sì, una DMP esterna</c:v>
                </c:pt>
              </c:strCache>
            </c:strRef>
          </c:tx>
          <c:spPr>
            <a:solidFill>
              <a:srgbClr val="5577D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F3A6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</c:v>
                </c:pt>
              </c:strCache>
            </c:strRef>
          </c:cat>
          <c:val>
            <c:numRef>
              <c:f>Foglio1!$F$2</c:f>
              <c:numCache>
                <c:formatCode>0%</c:formatCode>
                <c:ptCount val="1"/>
                <c:pt idx="0">
                  <c:v>0.31818181818181818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7E-4514-9F8B-5506771A0F9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822751135"/>
        <c:axId val="1822746975"/>
      </c:barChart>
      <c:catAx>
        <c:axId val="1822751135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822746975"/>
        <c:crosses val="autoZero"/>
        <c:auto val="1"/>
        <c:lblAlgn val="ctr"/>
        <c:lblOffset val="100"/>
        <c:noMultiLvlLbl val="0"/>
      </c:catAx>
      <c:valAx>
        <c:axId val="1822746975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82275113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F3A62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021358245173614"/>
          <c:y val="4.9013471171764161E-2"/>
          <c:w val="0.61978641754826391"/>
          <c:h val="0.917439992426013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tot</c:v>
                </c:pt>
              </c:strCache>
            </c:strRef>
          </c:tx>
          <c:spPr>
            <a:solidFill>
              <a:srgbClr val="5C99F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C99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1D-1A40-8622-3D775E259AA4}"/>
              </c:ext>
            </c:extLst>
          </c:dPt>
          <c:dPt>
            <c:idx val="3"/>
            <c:invertIfNegative val="0"/>
            <c:bubble3D val="0"/>
            <c:spPr>
              <a:solidFill>
                <a:srgbClr val="2A3F7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1D-1A40-8622-3D775E259AA4}"/>
              </c:ext>
            </c:extLst>
          </c:dPt>
          <c:dLbls>
            <c:dLbl>
              <c:idx val="2"/>
              <c:layout>
                <c:manualLayout>
                  <c:x val="-7.1819439277632874E-2"/>
                  <c:y val="4.4892961691292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1D-1A40-8622-3D775E259A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Foglio1!$B$1:$E$1</c:f>
              <c:strCache>
                <c:ptCount val="4"/>
                <c:pt idx="0">
                  <c:v>Sì, sono coinvolti a livello strategico</c:v>
                </c:pt>
                <c:pt idx="1">
                  <c:v>Sì, sono coinvolti a livello operativo</c:v>
                </c:pt>
                <c:pt idx="2">
                  <c:v>No, ci stiamo attivando per l’introduzione</c:v>
                </c:pt>
                <c:pt idx="3">
                  <c:v>No</c:v>
                </c:pt>
              </c:strCache>
            </c:strRef>
          </c:cat>
          <c:val>
            <c:numRef>
              <c:f>Foglio1!$B$2:$E$2</c:f>
              <c:numCache>
                <c:formatCode>0%</c:formatCode>
                <c:ptCount val="4"/>
                <c:pt idx="0">
                  <c:v>0.21212121212121213</c:v>
                </c:pt>
                <c:pt idx="1">
                  <c:v>0.40151515151515149</c:v>
                </c:pt>
                <c:pt idx="2">
                  <c:v>0.10606060606060606</c:v>
                </c:pt>
                <c:pt idx="3">
                  <c:v>0.28030303030303028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01D-1A40-8622-3D775E259AA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9"/>
        <c:axId val="1822751135"/>
        <c:axId val="1822746975"/>
      </c:barChart>
      <c:catAx>
        <c:axId val="1822751135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2A3F7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822746975"/>
        <c:crosses val="autoZero"/>
        <c:auto val="1"/>
        <c:lblAlgn val="ctr"/>
        <c:lblOffset val="100"/>
        <c:noMultiLvlLbl val="0"/>
      </c:catAx>
      <c:valAx>
        <c:axId val="1822746975"/>
        <c:scaling>
          <c:orientation val="minMax"/>
          <c:max val="0.70000000000000007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82275113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757461860579436E-2"/>
          <c:y val="0.155297290430361"/>
          <c:w val="0.85127180727392049"/>
          <c:h val="0.688473733439798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23B7C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3B7C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06-524E-B086-9AF80E27CA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F3A6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</c:v>
                </c:pt>
              </c:strCache>
            </c:strRef>
          </c:cat>
          <c:val>
            <c:numRef>
              <c:f>Foglio1!$B$2</c:f>
              <c:numCache>
                <c:formatCode>0%</c:formatCode>
                <c:ptCount val="1"/>
                <c:pt idx="0">
                  <c:v>6.8376068376068383E-2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06-524E-B086-9AF80E27CA39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</c:strCache>
            </c:strRef>
          </c:tx>
          <c:spPr>
            <a:solidFill>
              <a:srgbClr val="1DD1E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F3A6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</c:v>
                </c:pt>
              </c:strCache>
            </c:strRef>
          </c:cat>
          <c:val>
            <c:numRef>
              <c:f>Foglio1!$C$2</c:f>
              <c:numCache>
                <c:formatCode>0%</c:formatCode>
                <c:ptCount val="1"/>
                <c:pt idx="0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FD-45AF-B182-5B16E46E71F6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</c:strCache>
            </c:strRef>
          </c:tx>
          <c:spPr>
            <a:solidFill>
              <a:srgbClr val="F6F3E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F3A6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</c:v>
                </c:pt>
              </c:strCache>
            </c:strRef>
          </c:cat>
          <c:val>
            <c:numRef>
              <c:f>Foglio1!$D$2</c:f>
              <c:numCache>
                <c:formatCode>0%</c:formatCode>
                <c:ptCount val="1"/>
                <c:pt idx="0">
                  <c:v>0.49572649572649574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FD-45AF-B182-5B16E46E71F6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</c:strCache>
            </c:strRef>
          </c:tx>
          <c:spPr>
            <a:solidFill>
              <a:srgbClr val="5C99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F3A6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</c:v>
                </c:pt>
              </c:strCache>
            </c:strRef>
          </c:cat>
          <c:val>
            <c:numRef>
              <c:f>Foglio1!$E$2</c:f>
              <c:numCache>
                <c:formatCode>0%</c:formatCode>
                <c:ptCount val="1"/>
                <c:pt idx="0">
                  <c:v>0.3247863247863248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FD-45AF-B182-5B16E46E71F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822751135"/>
        <c:axId val="1822746975"/>
      </c:barChart>
      <c:catAx>
        <c:axId val="1822751135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822746975"/>
        <c:crosses val="autoZero"/>
        <c:auto val="1"/>
        <c:lblAlgn val="ctr"/>
        <c:lblOffset val="100"/>
        <c:noMultiLvlLbl val="0"/>
      </c:catAx>
      <c:valAx>
        <c:axId val="1822746975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82275113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F3A62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553645008754734"/>
          <c:y val="4.9013471171764161E-2"/>
          <c:w val="0.44344204295910183"/>
          <c:h val="0.917439992426013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Fmcg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9F-45E9-983E-6F5D36E5FC7E}"/>
              </c:ext>
            </c:extLst>
          </c:dPt>
          <c:dLbls>
            <c:dLbl>
              <c:idx val="4"/>
              <c:layout>
                <c:manualLayout>
                  <c:x val="-7.1037544367841668E-2"/>
                  <c:y val="1.2446839548868858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42-774E-9774-F3A69CFCCA7C}"/>
                </c:ext>
              </c:extLst>
            </c:dLbl>
            <c:dLbl>
              <c:idx val="5"/>
              <c:layout>
                <c:manualLayout>
                  <c:x val="-6.2856765252453289E-2"/>
                  <c:y val="-6.32224768015804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9F-45E9-983E-6F5D36E5FC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Foglio1!$B$1:$G$1</c:f>
              <c:strCache>
                <c:ptCount val="6"/>
                <c:pt idx="0">
                  <c:v>Brand tracking</c:v>
                </c:pt>
                <c:pt idx="1">
                  <c:v>Analytics digitali</c:v>
                </c:pt>
                <c:pt idx="2">
                  <c:v>Pre/post test</c:v>
                </c:pt>
                <c:pt idx="3">
                  <c:v>Marketing mix model/modelli econometrici</c:v>
                </c:pt>
                <c:pt idx="4">
                  <c:v>Modelli di attribuzione basati su regole (es. last touch, first touch, ecc.)</c:v>
                </c:pt>
                <c:pt idx="5">
                  <c:v>Modelli di attribuzione basati su algoritmi statistici</c:v>
                </c:pt>
              </c:strCache>
            </c:strRef>
          </c:cat>
          <c:val>
            <c:numRef>
              <c:f>Foglio1!$B$2:$G$2</c:f>
              <c:numCache>
                <c:formatCode>0%</c:formatCode>
                <c:ptCount val="6"/>
                <c:pt idx="0">
                  <c:v>0.74782608695652175</c:v>
                </c:pt>
                <c:pt idx="1">
                  <c:v>0.66956521739130437</c:v>
                </c:pt>
                <c:pt idx="2">
                  <c:v>0.58260869565217388</c:v>
                </c:pt>
                <c:pt idx="3">
                  <c:v>0.5130434782608696</c:v>
                </c:pt>
                <c:pt idx="4">
                  <c:v>0.19130434782608696</c:v>
                </c:pt>
                <c:pt idx="5">
                  <c:v>0.13043478260869565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42-774E-9774-F3A69CFCCA7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9"/>
        <c:axId val="1822751135"/>
        <c:axId val="1822746975"/>
      </c:barChart>
      <c:catAx>
        <c:axId val="1822751135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2A3F7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822746975"/>
        <c:crosses val="autoZero"/>
        <c:auto val="1"/>
        <c:lblAlgn val="ctr"/>
        <c:lblOffset val="100"/>
        <c:noMultiLvlLbl val="0"/>
      </c:catAx>
      <c:valAx>
        <c:axId val="1822746975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82275113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278014955480409"/>
          <c:y val="0"/>
          <c:w val="0.42659814884099689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Fmcg</c:v>
                </c:pt>
              </c:strCache>
            </c:strRef>
          </c:tx>
          <c:spPr>
            <a:solidFill>
              <a:srgbClr val="5C99F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BBB59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CBA-1341-9360-64116D70DF5A}"/>
              </c:ext>
            </c:extLst>
          </c:dPt>
          <c:dPt>
            <c:idx val="1"/>
            <c:invertIfNegative val="0"/>
            <c:bubble3D val="0"/>
            <c:spPr>
              <a:solidFill>
                <a:srgbClr val="9BBB59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BA-1341-9360-64116D70DF5A}"/>
              </c:ext>
            </c:extLst>
          </c:dPt>
          <c:dPt>
            <c:idx val="2"/>
            <c:invertIfNegative val="0"/>
            <c:bubble3D val="0"/>
            <c:spPr>
              <a:solidFill>
                <a:srgbClr val="9BBB59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354-4DB1-9888-ED3CB0FEA439}"/>
              </c:ext>
            </c:extLst>
          </c:dPt>
          <c:dPt>
            <c:idx val="4"/>
            <c:invertIfNegative val="0"/>
            <c:bubble3D val="0"/>
            <c:spPr>
              <a:solidFill>
                <a:srgbClr val="E7E6E6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DD9-4386-B3FC-BEA92CAB112C}"/>
              </c:ext>
            </c:extLst>
          </c:dPt>
          <c:dLbls>
            <c:dLbl>
              <c:idx val="6"/>
              <c:layout>
                <c:manualLayout>
                  <c:x val="-9.5856300908039538E-2"/>
                  <c:y val="1.223346039748625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354-4DB1-9888-ED3CB0FEA4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Foglio1!$B$1:$H$1</c:f>
              <c:strCache>
                <c:ptCount val="7"/>
                <c:pt idx="0">
                  <c:v>Brand Safety</c:v>
                </c:pt>
                <c:pt idx="1">
                  <c:v>Viewability</c:v>
                </c:pt>
                <c:pt idx="2">
                  <c:v>Trasparenza del costo relativo agli spazi media acquistati (spazio media, costo tech, ecc.)</c:v>
                </c:pt>
                <c:pt idx="3">
                  <c:v>Disponibilità alla Misurazione certificata delle performance da parte di attori terzi accreditati</c:v>
                </c:pt>
                <c:pt idx="4">
                  <c:v>Trasparenza sulle modalità di raccolta del dato</c:v>
                </c:pt>
                <c:pt idx="5">
                  <c:v>Prevenzione dall’Ad fraud</c:v>
                </c:pt>
                <c:pt idx="6">
                  <c:v>Trasparenza sulle property utilizzate nella fase di delivery</c:v>
                </c:pt>
              </c:strCache>
            </c:strRef>
          </c:cat>
          <c:val>
            <c:numRef>
              <c:f>Foglio1!$B$2:$H$2</c:f>
              <c:numCache>
                <c:formatCode>0%</c:formatCode>
                <c:ptCount val="7"/>
                <c:pt idx="0">
                  <c:v>0.67567567567567566</c:v>
                </c:pt>
                <c:pt idx="1">
                  <c:v>0.55855855855855852</c:v>
                </c:pt>
                <c:pt idx="2">
                  <c:v>0.50450450450450446</c:v>
                </c:pt>
                <c:pt idx="3">
                  <c:v>0.43243243243243246</c:v>
                </c:pt>
                <c:pt idx="4">
                  <c:v>0.35135135135135137</c:v>
                </c:pt>
                <c:pt idx="5">
                  <c:v>0.30630630630630629</c:v>
                </c:pt>
                <c:pt idx="6">
                  <c:v>0.1981981981981982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CBA-1341-9360-64116D70DF5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9"/>
        <c:axId val="1822751135"/>
        <c:axId val="1822746975"/>
      </c:barChart>
      <c:catAx>
        <c:axId val="1822751135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2A3F7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822746975"/>
        <c:crosses val="autoZero"/>
        <c:auto val="1"/>
        <c:lblAlgn val="ctr"/>
        <c:lblOffset val="100"/>
        <c:noMultiLvlLbl val="0"/>
      </c:catAx>
      <c:valAx>
        <c:axId val="1822746975"/>
        <c:scaling>
          <c:orientation val="minMax"/>
          <c:max val="0.8"/>
        </c:scaling>
        <c:delete val="1"/>
        <c:axPos val="t"/>
        <c:numFmt formatCode="0%" sourceLinked="1"/>
        <c:majorTickMark val="out"/>
        <c:minorTickMark val="none"/>
        <c:tickLblPos val="nextTo"/>
        <c:crossAx val="182275113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9371398315489787"/>
          <c:y val="2.4799687316787181E-2"/>
          <c:w val="0.34608855484179202"/>
          <c:h val="0.959814249012140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Foglio1!$B$1</c:f>
              <c:strCache>
                <c:ptCount val="1"/>
              </c:strCache>
            </c:strRef>
          </c:tx>
          <c:spPr>
            <a:solidFill>
              <a:srgbClr val="5C99F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793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DC2-4BE1-96C3-4432962BEA6E}"/>
              </c:ext>
            </c:extLst>
          </c:dPt>
          <c:dPt>
            <c:idx val="1"/>
            <c:invertIfNegative val="0"/>
            <c:bubble3D val="0"/>
            <c:spPr>
              <a:solidFill>
                <a:srgbClr val="7793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C2-4BE1-96C3-4432962BEA6E}"/>
              </c:ext>
            </c:extLst>
          </c:dPt>
          <c:dPt>
            <c:idx val="2"/>
            <c:invertIfNegative val="0"/>
            <c:bubble3D val="0"/>
            <c:spPr>
              <a:solidFill>
                <a:srgbClr val="7793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DC2-4BE1-96C3-4432962BEA6E}"/>
              </c:ext>
            </c:extLst>
          </c:dPt>
          <c:dPt>
            <c:idx val="3"/>
            <c:invertIfNegative val="0"/>
            <c:bubble3D val="0"/>
            <c:spPr>
              <a:solidFill>
                <a:srgbClr val="E7E6E6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50C-4CDE-811E-BB512A3FEC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Foglio1!$A$2:$A$8</c:f>
              <c:strCache>
                <c:ptCount val="7"/>
                <c:pt idx="0">
                  <c:v>Brand Safety</c:v>
                </c:pt>
                <c:pt idx="1">
                  <c:v>Disponibilità alla Misurazione certificata delle performance da parte di attori terzi accreditati</c:v>
                </c:pt>
                <c:pt idx="2">
                  <c:v>Trasparenza del costo relativo agli spazi media acquistati (spazio media, costo tech, ecc.)</c:v>
                </c:pt>
                <c:pt idx="3">
                  <c:v>Trasparenza sulle modalità di raccolta del dato</c:v>
                </c:pt>
                <c:pt idx="4">
                  <c:v>Viewability</c:v>
                </c:pt>
                <c:pt idx="5">
                  <c:v>Prevenzione dall’Ad fraud</c:v>
                </c:pt>
                <c:pt idx="6">
                  <c:v>Trasparenza sulle property utilizzate nella fase di delivery</c:v>
                </c:pt>
              </c:strCache>
            </c:strRef>
          </c:cat>
          <c:val>
            <c:numRef>
              <c:f>Foglio1!$B$2:$B$8</c:f>
              <c:numCache>
                <c:formatCode>0%</c:formatCode>
                <c:ptCount val="7"/>
                <c:pt idx="0">
                  <c:v>0.546875</c:v>
                </c:pt>
                <c:pt idx="1">
                  <c:v>0.5</c:v>
                </c:pt>
                <c:pt idx="2">
                  <c:v>0.46875</c:v>
                </c:pt>
                <c:pt idx="3">
                  <c:v>0.453125</c:v>
                </c:pt>
                <c:pt idx="4">
                  <c:v>0.40625</c:v>
                </c:pt>
                <c:pt idx="5">
                  <c:v>0.234375</c:v>
                </c:pt>
                <c:pt idx="6">
                  <c:v>0.140625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CC-5D4E-83A1-20CF2950F4B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9"/>
        <c:axId val="1822751135"/>
        <c:axId val="1822746975"/>
      </c:barChart>
      <c:catAx>
        <c:axId val="1822751135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2A3F7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822746975"/>
        <c:crosses val="autoZero"/>
        <c:auto val="1"/>
        <c:lblAlgn val="ctr"/>
        <c:lblOffset val="100"/>
        <c:noMultiLvlLbl val="0"/>
      </c:catAx>
      <c:valAx>
        <c:axId val="1822746975"/>
        <c:scaling>
          <c:orientation val="minMax"/>
          <c:max val="0.70000000000000007"/>
        </c:scaling>
        <c:delete val="1"/>
        <c:axPos val="t"/>
        <c:numFmt formatCode="0%" sourceLinked="1"/>
        <c:majorTickMark val="out"/>
        <c:minorTickMark val="none"/>
        <c:tickLblPos val="nextTo"/>
        <c:crossAx val="182275113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42475649265545"/>
          <c:y val="0.14475227756217596"/>
          <c:w val="0.63244912295417133"/>
          <c:h val="0.688473733439798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Sì</c:v>
                </c:pt>
              </c:strCache>
            </c:strRef>
          </c:tx>
          <c:spPr>
            <a:solidFill>
              <a:srgbClr val="23B7C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</c:v>
                </c:pt>
              </c:strCache>
            </c:strRef>
          </c:cat>
          <c:val>
            <c:numRef>
              <c:f>Foglio1!$B$2</c:f>
              <c:numCache>
                <c:formatCode>0%</c:formatCode>
                <c:ptCount val="1"/>
                <c:pt idx="0">
                  <c:v>0.71052631578947367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75-BB42-B9C0-D105308E8F8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5C99F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C99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56E-4BBF-95F1-FE3B32039D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</c:v>
                </c:pt>
              </c:strCache>
            </c:strRef>
          </c:cat>
          <c:val>
            <c:numRef>
              <c:f>Foglio1!$C$2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6E-4BBF-95F1-FE3B32039D8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822751135"/>
        <c:axId val="1822746975"/>
      </c:barChart>
      <c:catAx>
        <c:axId val="1822751135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822746975"/>
        <c:crosses val="autoZero"/>
        <c:auto val="1"/>
        <c:lblAlgn val="ctr"/>
        <c:lblOffset val="100"/>
        <c:noMultiLvlLbl val="0"/>
      </c:catAx>
      <c:valAx>
        <c:axId val="1822746975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82275113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F3A62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989158811872884"/>
          <c:y val="0.13688385631132963"/>
          <c:w val="0.84445327489856037"/>
          <c:h val="0.7096620143426651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Iniziative con obiettivi di Branding</c:v>
                </c:pt>
              </c:strCache>
            </c:strRef>
          </c:tx>
          <c:spPr>
            <a:solidFill>
              <a:srgbClr val="5577D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577D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96-1945-A4DC-D2B5188598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</c:v>
                </c:pt>
              </c:strCache>
            </c:strRef>
          </c:cat>
          <c:val>
            <c:numRef>
              <c:f>Foglio1!$B$2</c:f>
              <c:numCache>
                <c:formatCode>0%</c:formatCode>
                <c:ptCount val="1"/>
                <c:pt idx="0">
                  <c:v>0.14814814814814814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96-1945-A4DC-D2B5188598D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Entrambe</c:v>
                </c:pt>
              </c:strCache>
            </c:strRef>
          </c:tx>
          <c:spPr>
            <a:solidFill>
              <a:srgbClr val="F6F3E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F3A6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</c:v>
                </c:pt>
              </c:strCache>
            </c:strRef>
          </c:cat>
          <c:val>
            <c:numRef>
              <c:f>Foglio1!$C$2</c:f>
              <c:numCache>
                <c:formatCode>0%</c:formatCode>
                <c:ptCount val="1"/>
                <c:pt idx="0">
                  <c:v>0.27160493827160492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896-1945-A4DC-D2B5188598DE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Iniziative con obiettivi di Sales Activation</c:v>
                </c:pt>
              </c:strCache>
            </c:strRef>
          </c:tx>
          <c:spPr>
            <a:solidFill>
              <a:srgbClr val="FFD54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F3A6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</c:v>
                </c:pt>
              </c:strCache>
            </c:strRef>
          </c:cat>
          <c:val>
            <c:numRef>
              <c:f>Foglio1!$D$2</c:f>
              <c:numCache>
                <c:formatCode>0%</c:formatCode>
                <c:ptCount val="1"/>
                <c:pt idx="0">
                  <c:v>0.58024691358024694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896-1945-A4DC-D2B5188598D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4"/>
        <c:overlap val="100"/>
        <c:axId val="1526821584"/>
        <c:axId val="1526804944"/>
      </c:barChart>
      <c:catAx>
        <c:axId val="152682158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526804944"/>
        <c:crosses val="autoZero"/>
        <c:auto val="1"/>
        <c:lblAlgn val="ctr"/>
        <c:lblOffset val="100"/>
        <c:noMultiLvlLbl val="0"/>
      </c:catAx>
      <c:valAx>
        <c:axId val="152680494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2682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F3A62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7187522999182706E-2"/>
          <c:y val="0.15452442350418058"/>
          <c:w val="0.96562499999999996"/>
          <c:h val="0.7096620143426651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Diminuzione della percentuale di investimento sul precision marketing</c:v>
                </c:pt>
              </c:strCache>
            </c:strRef>
          </c:tx>
          <c:spPr>
            <a:solidFill>
              <a:srgbClr val="23B7C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3B7C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9A3-F54F-8C0A-69473BCD4E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F3A6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</c:v>
                </c:pt>
              </c:strCache>
            </c:strRef>
          </c:cat>
          <c:val>
            <c:numRef>
              <c:f>Foglio1!$B$2</c:f>
              <c:numCache>
                <c:formatCode>0%</c:formatCode>
                <c:ptCount val="1"/>
                <c:pt idx="0">
                  <c:v>1.834862385321101E-2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A3-F54F-8C0A-69473BCD4EB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Invariato</c:v>
                </c:pt>
              </c:strCache>
            </c:strRef>
          </c:tx>
          <c:spPr>
            <a:solidFill>
              <a:srgbClr val="F6F3E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F3A6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</c:v>
                </c:pt>
              </c:strCache>
            </c:strRef>
          </c:cat>
          <c:val>
            <c:numRef>
              <c:f>Foglio1!$C$2</c:f>
              <c:numCache>
                <c:formatCode>0%</c:formatCode>
                <c:ptCount val="1"/>
                <c:pt idx="0">
                  <c:v>0.1834862385321101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A3-F54F-8C0A-69473BCD4EB2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Aumento della percentuale di investimento sul precision marketing</c:v>
                </c:pt>
              </c:strCache>
            </c:strRef>
          </c:tx>
          <c:spPr>
            <a:solidFill>
              <a:srgbClr val="5577D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</c:v>
                </c:pt>
              </c:strCache>
            </c:strRef>
          </c:cat>
          <c:val>
            <c:numRef>
              <c:f>Foglio1!$D$2</c:f>
              <c:numCache>
                <c:formatCode>0%</c:formatCode>
                <c:ptCount val="1"/>
                <c:pt idx="0">
                  <c:v>0.79816513761467889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9A3-F54F-8C0A-69473BCD4EB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4"/>
        <c:overlap val="100"/>
        <c:axId val="1526821584"/>
        <c:axId val="1526804944"/>
      </c:barChart>
      <c:catAx>
        <c:axId val="152682158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526804944"/>
        <c:crosses val="autoZero"/>
        <c:auto val="1"/>
        <c:lblAlgn val="ctr"/>
        <c:lblOffset val="100"/>
        <c:noMultiLvlLbl val="0"/>
      </c:catAx>
      <c:valAx>
        <c:axId val="152680494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2682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F3A62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7187522999182706E-2"/>
          <c:y val="0.14570413990775513"/>
          <c:w val="0.96562499999999996"/>
          <c:h val="0.6225059596908184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Diminuzione della percentuale di investimento sul precision marketing</c:v>
                </c:pt>
              </c:strCache>
            </c:strRef>
          </c:tx>
          <c:spPr>
            <a:solidFill>
              <a:srgbClr val="23B7C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3B7C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20-794F-B507-DD781211070A}"/>
              </c:ext>
            </c:extLst>
          </c:dPt>
          <c:dLbls>
            <c:dLbl>
              <c:idx val="0"/>
              <c:layout>
                <c:manualLayout>
                  <c:x val="2.3094666429013286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20-794F-B507-DD78121107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F3A6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cat>
          <c:val>
            <c:numRef>
              <c:f>Foglio1!$B$2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20-794F-B507-DD781211070A}"/>
            </c:ext>
          </c:extLst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Invariato</c:v>
                </c:pt>
              </c:strCache>
            </c:strRef>
          </c:tx>
          <c:spPr>
            <a:solidFill>
              <a:srgbClr val="F6F3E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F3A6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cat>
          <c:val>
            <c:numRef>
              <c:f>Foglio1!$B$3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20-794F-B507-DD781211070A}"/>
            </c:ext>
          </c:extLst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Aumento della percentuale di investimento sul precision marketing</c:v>
                </c:pt>
              </c:strCache>
            </c:strRef>
          </c:tx>
          <c:spPr>
            <a:solidFill>
              <a:srgbClr val="5577D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cat>
          <c:val>
            <c:numRef>
              <c:f>Foglio1!$B$4</c:f>
              <c:numCache>
                <c:formatCode>0%</c:formatCode>
                <c:ptCount val="1"/>
                <c:pt idx="0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20-794F-B507-DD781211070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4"/>
        <c:overlap val="100"/>
        <c:axId val="1526821584"/>
        <c:axId val="1526804944"/>
      </c:barChart>
      <c:catAx>
        <c:axId val="1526821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26804944"/>
        <c:crosses val="autoZero"/>
        <c:auto val="1"/>
        <c:lblAlgn val="ctr"/>
        <c:lblOffset val="100"/>
        <c:noMultiLvlLbl val="0"/>
      </c:catAx>
      <c:valAx>
        <c:axId val="15268049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2682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F3A62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66305-9DF0-4BD9-ACB0-CD6F04A1FEFE}" type="datetimeFigureOut">
              <a:rPr lang="it-IT" smtClean="0"/>
              <a:t>01/10/2020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12041-BCCF-4F97-BC5E-375FCBA22B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8203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Q24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D3ACD-245D-4472-BDA4-02D8A11834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828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Q35-63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Tutte le aziende sono d’accordo sul fatto che lavorare in </a:t>
            </a:r>
            <a:r>
              <a:rPr lang="it-IT" sz="1600" dirty="0" err="1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precision</a:t>
            </a:r>
            <a:r>
              <a:rPr lang="it-IT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marketing (</a:t>
            </a:r>
            <a:r>
              <a:rPr lang="it-IT" sz="1600" i="1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cfr. 78-80</a:t>
            </a:r>
            <a:r>
              <a:rPr lang="it-IT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permette di ridurre le dispersioni del budget media rispetto al mass marketing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 inefficiente sotto una certa soglia numerica dei target scelti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 poco efficace senza creatività dedicate ai diversi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solidFill>
                <a:srgbClr val="2A3F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Tutte le aziende realizzano attività di </a:t>
            </a:r>
            <a:r>
              <a:rPr lang="it-IT" sz="1600" dirty="0" err="1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precision</a:t>
            </a:r>
            <a:r>
              <a:rPr lang="it-IT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marketing: il Retail è il settore che ne fa meno uso (45%) (</a:t>
            </a:r>
            <a:r>
              <a:rPr lang="it-IT" sz="1600" i="1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cfr. 81</a:t>
            </a:r>
            <a:r>
              <a:rPr lang="it-IT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solidFill>
                <a:srgbClr val="2A3F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settori dei Servizi, Beni Durevoli, Retail ed Altro fanno maggiormente ricorso ad attività di </a:t>
            </a:r>
            <a:r>
              <a:rPr lang="it-IT" sz="1600" dirty="0" err="1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precision</a:t>
            </a:r>
            <a:r>
              <a:rPr lang="it-IT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marketing per iniziative di Sales </a:t>
            </a:r>
            <a:r>
              <a:rPr lang="it-IT" sz="1600" dirty="0" err="1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Activation</a:t>
            </a:r>
            <a:r>
              <a:rPr lang="it-IT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Il </a:t>
            </a:r>
            <a:r>
              <a:rPr lang="it-IT" sz="1600" dirty="0" err="1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Fmcg</a:t>
            </a:r>
            <a:r>
              <a:rPr lang="it-IT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 utilizza in egual misura sia con obiettivi di Sales </a:t>
            </a:r>
            <a:r>
              <a:rPr lang="it-IT" sz="1600" dirty="0" err="1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Activation</a:t>
            </a:r>
            <a:r>
              <a:rPr lang="it-IT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sia </a:t>
            </a:r>
            <a:r>
              <a:rPr lang="it-IT" sz="1600" dirty="0" err="1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Branding</a:t>
            </a:r>
            <a:r>
              <a:rPr lang="it-IT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1600" i="1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cfr. 83</a:t>
            </a:r>
            <a:r>
              <a:rPr lang="it-IT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solidFill>
                <a:srgbClr val="2A3F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aziende di tutti i settori sono d’accordo sul fatto che nei prossimi tre anni la percentuale di investimento sui mezzi digitali dedicato alle attività di </a:t>
            </a:r>
            <a:r>
              <a:rPr lang="it-IT" sz="1600" dirty="0" err="1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precision</a:t>
            </a:r>
            <a:r>
              <a:rPr lang="it-IT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marketing aumenterà (</a:t>
            </a:r>
            <a:r>
              <a:rPr lang="it-IT" sz="1600" i="1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cfr. 89</a:t>
            </a:r>
            <a:r>
              <a:rPr lang="it-IT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solidFill>
                <a:srgbClr val="2A3F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 come il settore dei Servizi faccia un ampio utilizzo di strumenti di misurazione delle iniziative di marketing/comunicazione, quali ad esempio: Marketing mix model/modelli econometrici (40%), Modelli di attribuzione basati su algoritmi statistici (44%), Modelli di attribuzione basati su regole (es. last </a:t>
            </a:r>
            <a:r>
              <a:rPr lang="it-IT" sz="1600" dirty="0" err="1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touch</a:t>
            </a:r>
            <a:r>
              <a:rPr lang="it-IT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first </a:t>
            </a:r>
            <a:r>
              <a:rPr lang="it-IT" sz="1600" dirty="0" err="1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touch</a:t>
            </a:r>
            <a:r>
              <a:rPr lang="it-IT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ecc.) (44%), Analytics digitali (92%), Brand </a:t>
            </a:r>
            <a:r>
              <a:rPr lang="it-IT" sz="1600" dirty="0" err="1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tracking</a:t>
            </a:r>
            <a:r>
              <a:rPr lang="it-IT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(80%) e </a:t>
            </a:r>
            <a:r>
              <a:rPr lang="it-IT" sz="1600" dirty="0" err="1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</a:t>
            </a:r>
            <a:r>
              <a:rPr lang="it-IT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/post test (68%). Gli altri settori utilizzano principalmente Marketing mix model/modelli econometrici, Analytics digitali, Brand </a:t>
            </a:r>
            <a:r>
              <a:rPr lang="it-IT" sz="1600" dirty="0" err="1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tracking</a:t>
            </a:r>
            <a:r>
              <a:rPr lang="it-IT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sz="1600" dirty="0" err="1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</a:t>
            </a:r>
            <a:r>
              <a:rPr lang="it-IT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/post test (</a:t>
            </a:r>
            <a:r>
              <a:rPr lang="it-IT" sz="1600" i="1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cfr. 92</a:t>
            </a:r>
            <a:r>
              <a:rPr lang="it-IT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D3ACD-245D-4472-BDA4-02D8A11834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286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Q35-63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D3ACD-245D-4472-BDA4-02D8A11834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87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Q35-63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D3ACD-245D-4472-BDA4-02D8A11834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181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Q30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D3ACD-245D-4472-BDA4-02D8A11834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624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Q29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Oltre il 60% delle aziende appartenenti ai diversi settori tipicamente utilizzano DMP (Data Management Platform) esterna o interna/proprietaria, ad esclusione del settore Retail per cui tale percentuale è significativamente bassa (36%) (</a:t>
            </a:r>
            <a:r>
              <a:rPr lang="it-IT" sz="1200" i="1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cfr. 97</a:t>
            </a:r>
            <a:r>
              <a:rPr lang="it-IT" sz="12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200" dirty="0">
              <a:solidFill>
                <a:srgbClr val="2A3F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Attualmente le aziende utilizzano i dati di prima parte (es. dati proprietari di CRM, di tracciamento sui siti dell’azienda, ecc.) per le iniziative di </a:t>
            </a:r>
            <a:r>
              <a:rPr lang="it-IT" sz="1200" dirty="0" err="1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</a:t>
            </a:r>
            <a:r>
              <a:rPr lang="it-IT" sz="12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advertising: il settore che ne fa un uso più contenuto è ancora il Retail (</a:t>
            </a:r>
            <a:r>
              <a:rPr lang="it-IT" sz="1200" i="1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cfr. 99</a:t>
            </a:r>
            <a:r>
              <a:rPr lang="it-IT" sz="12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200" dirty="0">
              <a:solidFill>
                <a:srgbClr val="2A3F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tipologie di dato di seconda/terza parte considerate affidabili per l’implementazione di iniziative di data </a:t>
            </a:r>
            <a:r>
              <a:rPr lang="it-IT" sz="1200" dirty="0" err="1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driven</a:t>
            </a:r>
            <a:r>
              <a:rPr lang="it-IT" sz="12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marketing sono trasversalmente a tutti i settori i Dati delle Agenzie Media, degli Istituti di Ricerca e di Business Partner (</a:t>
            </a:r>
            <a:r>
              <a:rPr lang="it-IT" sz="1200" i="1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cfr. 105</a:t>
            </a:r>
            <a:r>
              <a:rPr lang="it-IT" sz="12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200" dirty="0">
              <a:solidFill>
                <a:srgbClr val="2A3F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i settori </a:t>
            </a:r>
            <a:r>
              <a:rPr lang="it-IT" sz="1200" dirty="0" err="1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Fmcg</a:t>
            </a:r>
            <a:r>
              <a:rPr lang="it-IT" sz="12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Beni Durevoli i data </a:t>
            </a:r>
            <a:r>
              <a:rPr lang="it-IT" sz="1200" dirty="0" err="1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scientist</a:t>
            </a:r>
            <a:r>
              <a:rPr lang="it-IT" sz="12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e/o figure dedicate all’analisi dei dati non sono ancora così frequenti. Se presenti sono coinvolti a livello operativo, solo per Servizi e Retail hanno un ampio coinvolgimento anche strategico (</a:t>
            </a:r>
            <a:r>
              <a:rPr lang="it-IT" sz="1200" i="1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cfr. 107</a:t>
            </a:r>
            <a:r>
              <a:rPr lang="it-IT" sz="12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D3ACD-245D-4472-BDA4-02D8A11834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4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Q32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D3ACD-245D-4472-BDA4-02D8A11834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786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Q25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D3ACD-245D-4472-BDA4-02D8A11834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425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Q26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D3ACD-245D-4472-BDA4-02D8A11834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75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Q33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le imprese dei diversi settori, la Brand </a:t>
            </a:r>
            <a:r>
              <a:rPr lang="it-IT" sz="1600" dirty="0" err="1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Safety</a:t>
            </a:r>
            <a:r>
              <a:rPr lang="it-IT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è la dimensione più rilevante della Media </a:t>
            </a:r>
            <a:r>
              <a:rPr lang="it-IT" sz="1600" dirty="0" err="1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Transparency</a:t>
            </a:r>
            <a:r>
              <a:rPr lang="it-IT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Per i settori </a:t>
            </a:r>
            <a:r>
              <a:rPr lang="it-IT" sz="1600" dirty="0" err="1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Fmcg</a:t>
            </a:r>
            <a:r>
              <a:rPr lang="it-IT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Servizi e Altro seguono la </a:t>
            </a:r>
            <a:r>
              <a:rPr lang="it-IT" sz="1600" dirty="0" err="1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Viewability</a:t>
            </a:r>
            <a:r>
              <a:rPr lang="it-IT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la Trasparenza del costo relativo agli spazi media acquistati (spazio media, costo </a:t>
            </a:r>
            <a:r>
              <a:rPr lang="it-IT" sz="1600" dirty="0" err="1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</a:t>
            </a:r>
            <a:r>
              <a:rPr lang="it-IT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ecc.). Per Beni Durevoli emerge come dimensione rilevante anche la Prevenzione </a:t>
            </a:r>
            <a:r>
              <a:rPr lang="it-IT" sz="1600" dirty="0" err="1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all’Ad</a:t>
            </a:r>
            <a:r>
              <a:rPr lang="it-IT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fraud</a:t>
            </a:r>
            <a:r>
              <a:rPr lang="it-IT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(44%) e per Retail la Trasparenza sulle modalità di raccolta del dato (55%) (</a:t>
            </a:r>
            <a:r>
              <a:rPr lang="it-IT" sz="1600" i="1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cfr. 111</a:t>
            </a:r>
            <a:r>
              <a:rPr lang="it-IT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solidFill>
                <a:srgbClr val="2A3F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Analizzando la stessa tematica per fasce di </a:t>
            </a:r>
            <a:r>
              <a:rPr lang="it-IT" sz="1600" dirty="0" err="1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spending</a:t>
            </a:r>
            <a:r>
              <a:rPr lang="it-IT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1600" dirty="0" err="1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</a:t>
            </a:r>
            <a:r>
              <a:rPr lang="it-IT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emerge chiaramente come dimensione altresì rilevante anche la Disponibilità alla Misurazione certificata delle performance da parte di attori terzi accreditati (</a:t>
            </a:r>
            <a:r>
              <a:rPr lang="it-IT" sz="1600" i="1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cfr. 112</a:t>
            </a:r>
            <a:r>
              <a:rPr lang="it-IT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69875" indent="-269875"/>
            <a:endParaRPr lang="it-IT" sz="1600" dirty="0">
              <a:solidFill>
                <a:srgbClr val="2A3F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/>
            <a:r>
              <a:rPr lang="it-IT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Anche i player della comunicazione confermano come dimensioni più rilevanti della Media </a:t>
            </a:r>
            <a:r>
              <a:rPr lang="it-IT" sz="1600" dirty="0" err="1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Transparency</a:t>
            </a:r>
            <a:r>
              <a:rPr lang="it-IT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Brand Safety	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Disponibilità alla Misurazione certificata delle performance da parte di attori terzi accreditati	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Trasparenza del costo relativo agli spazi media acquistati (spazio media, costo </a:t>
            </a:r>
            <a:r>
              <a:rPr lang="it-IT" sz="1600" dirty="0" err="1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</a:t>
            </a:r>
            <a:r>
              <a:rPr lang="it-IT" sz="1600" dirty="0">
                <a:solidFill>
                  <a:srgbClr val="2A3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ecc.)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D3ACD-245D-4472-BDA4-02D8A11834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416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Q61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D3ACD-245D-4472-BDA4-02D8A11834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084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Q36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D3ACD-245D-4472-BDA4-02D8A11834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654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Q38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D3ACD-245D-4472-BDA4-02D8A11834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498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Q39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D3ACD-245D-4472-BDA4-02D8A11834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982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Q66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D3ACD-245D-4472-BDA4-02D8A11834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26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215362-0360-43CB-99F8-AC8BCAD81F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267D998-C0E8-4AC4-9C5F-93B5EAB33D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E893ED-B515-42AF-9478-C8923E7CE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FFE1-9D33-4D1B-8B04-0E97884B7C0B}" type="datetimeFigureOut">
              <a:rPr lang="it-IT" smtClean="0"/>
              <a:t>01/10/2020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31ECE3-FB8F-46D6-B3F9-B9C62FCA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5CD6C9-13CE-43E3-8E83-5FF991E0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C0BD3-CAF4-4671-A9EB-4B4213A7BD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644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288A9D-5F0A-4B65-BBC4-D4DACB2C0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6E5EAF-1D1A-4E95-887C-AC8F4D9C0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276182-46C4-408E-AE71-B37D49F36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FFE1-9D33-4D1B-8B04-0E97884B7C0B}" type="datetimeFigureOut">
              <a:rPr lang="it-IT" smtClean="0"/>
              <a:t>01/10/2020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B59508-263E-4169-9971-390A1DA18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54C11B-8E26-4169-84AF-2B00AE73A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C0BD3-CAF4-4671-A9EB-4B4213A7BD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851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21E789E-5AD0-4C5B-A94A-4C9EA20D9D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B4BCFD5-FFD5-461A-9E4D-CB2E1A8FF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49B012-D6A0-4358-B855-232E6BE45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FFE1-9D33-4D1B-8B04-0E97884B7C0B}" type="datetimeFigureOut">
              <a:rPr lang="it-IT" smtClean="0"/>
              <a:t>01/10/2020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6E13DB-FF30-40C9-AABE-BA90EC6FE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565809-695A-494A-B555-3216FACA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C0BD3-CAF4-4671-A9EB-4B4213A7BD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1879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EF3AA3-C2DB-4919-B965-F8CAFA7F8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573E49-5AB8-410F-8AD8-BEEBCF610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1B66BB-4EC9-4A6D-B0F3-8B11E322E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FFE1-9D33-4D1B-8B04-0E97884B7C0B}" type="datetimeFigureOut">
              <a:rPr lang="it-IT" smtClean="0"/>
              <a:t>01/10/2020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DE10EE-5DD3-4199-9FB9-E2CDBB62E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BE58ED-8E40-41F6-9C62-AAD08772D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C0BD3-CAF4-4671-A9EB-4B4213A7BD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72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7477A4-7760-4BD8-B5D9-11AE444CB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F8BF7C5-6CFD-458B-9ABF-0A5810A50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C5068A-2BD9-4304-9A44-CCCA75F08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FFE1-9D33-4D1B-8B04-0E97884B7C0B}" type="datetimeFigureOut">
              <a:rPr lang="it-IT" smtClean="0"/>
              <a:t>01/10/2020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E891B7-9283-4142-8D0E-14FBC2FCC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7BDA50-079C-457E-9FE6-5DF26492F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C0BD3-CAF4-4671-A9EB-4B4213A7BD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346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1D7774-815D-4CBA-AA56-07F3F9AD5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B80FFE-0E56-4ADD-A113-9421970AC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5CAE4D6-90BF-4735-9CFA-8F127E2B8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D9B54F6-BDDC-4DE9-8842-4B2A74FFD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FFE1-9D33-4D1B-8B04-0E97884B7C0B}" type="datetimeFigureOut">
              <a:rPr lang="it-IT" smtClean="0"/>
              <a:t>01/10/2020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04D8B03-785A-44F1-B94D-655252223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6674822-E8C3-48C6-9A22-F749EAE24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C0BD3-CAF4-4671-A9EB-4B4213A7BD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830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868314-ABC5-4349-9394-66ECA05D9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7967CA7-393D-4A9B-ABB7-D3A2D7758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B98DFED-A7D7-455C-96C1-424EEC308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65D98E6-3EF7-4BE8-956C-01E22A2E0E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EB76575-E91F-4E34-A064-92CE6E6B44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BFBBE18-09C1-4E79-A96B-3A0A33FE1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FFE1-9D33-4D1B-8B04-0E97884B7C0B}" type="datetimeFigureOut">
              <a:rPr lang="it-IT" smtClean="0"/>
              <a:t>01/10/2020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A419878-8ECC-460A-8986-DC042E26D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C5F5BDE-A73B-44F1-9711-5A661086F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C0BD3-CAF4-4671-A9EB-4B4213A7BD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01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3D1360-795B-497E-8896-BE399F853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4087709-0A72-47A3-BE94-0E2C93B6F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FFE1-9D33-4D1B-8B04-0E97884B7C0B}" type="datetimeFigureOut">
              <a:rPr lang="it-IT" smtClean="0"/>
              <a:t>01/10/2020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A8950EE-4115-43BC-B31B-BE8AF140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1D96DB3-FC3E-457D-BB65-5903B812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C0BD3-CAF4-4671-A9EB-4B4213A7BD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539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CB77533-C00A-4CFD-B2ED-BE5BB8F8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FFE1-9D33-4D1B-8B04-0E97884B7C0B}" type="datetimeFigureOut">
              <a:rPr lang="it-IT" smtClean="0"/>
              <a:t>01/10/2020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5E0A5C6-474F-4E41-891A-4B55BB03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62537D5-9B6B-483B-85A5-954C9ADB6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C0BD3-CAF4-4671-A9EB-4B4213A7BD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249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A12FB0-773D-40FE-AB03-3A5EAC7F9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B5EF39-2E7F-4E7A-BC16-A67D5ED82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F33CE18-9CAA-4A6F-A103-D49988455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4E2BCA5-4B0C-4F45-8169-C3DFDE25D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FFE1-9D33-4D1B-8B04-0E97884B7C0B}" type="datetimeFigureOut">
              <a:rPr lang="it-IT" smtClean="0"/>
              <a:t>01/10/2020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AE5A00C-7C34-42DE-8285-43A6CDBE6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4F22C70-9CFE-404F-8C46-42B6A3B74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C0BD3-CAF4-4671-A9EB-4B4213A7BD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0380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351B92-6368-4273-AED4-4F8AFB695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AFA082C-2CBD-4DAB-8FEA-9B029E28CE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F60851B-7F0E-4254-914A-11B2D207B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CFE63C7-1A51-4E21-B650-800F80F47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FFE1-9D33-4D1B-8B04-0E97884B7C0B}" type="datetimeFigureOut">
              <a:rPr lang="it-IT" smtClean="0"/>
              <a:t>01/10/2020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257DED7-0222-4C2C-BF01-08E7E7678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25BF530-0D04-46C5-9545-3F512EB0B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C0BD3-CAF4-4671-A9EB-4B4213A7BD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955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9D562CA-7BB5-4E25-8351-42509A60B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904E812-D0AE-4B84-9065-6C8AC0F41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323C95-B478-4D5F-AE0F-3D5345514E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EFFE1-9D33-4D1B-8B04-0E97884B7C0B}" type="datetimeFigureOut">
              <a:rPr lang="it-IT" smtClean="0"/>
              <a:t>01/10/2020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1F5C1C-FC99-4614-B5D8-662D2FE91D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67AE9B-4BBD-4622-8B0B-853B232E0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C0BD3-CAF4-4671-A9EB-4B4213A7BD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866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hart" Target="../charts/chart9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10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chart" Target="../charts/chart12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chart" Target="../charts/chart14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hart" Target="../charts/chart5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5F85AF5-851E-2445-B595-D96AB7768C0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5799" y="-1842082"/>
            <a:ext cx="12896629" cy="831329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F9EE971-39D6-9448-87FA-F7D775F77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727" y="514964"/>
            <a:ext cx="1047594" cy="53161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15BBF31-B1D9-2146-A6EB-ABCDFB5D2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7069" y="491745"/>
            <a:ext cx="1989584" cy="578054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2E7395B-6764-46ED-B54C-5D032FCD5994}"/>
              </a:ext>
            </a:extLst>
          </p:cNvPr>
          <p:cNvSpPr txBox="1"/>
          <p:nvPr/>
        </p:nvSpPr>
        <p:spPr>
          <a:xfrm>
            <a:off x="417727" y="3999406"/>
            <a:ext cx="114089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b="1" dirty="0">
                <a:solidFill>
                  <a:schemeClr val="bg1"/>
                </a:solidFill>
                <a:latin typeface="Titillium" panose="00000500000000000000" pitchFamily="50" charset="0"/>
              </a:rPr>
              <a:t>Presentazione della ricerca Branding e-</a:t>
            </a:r>
            <a:r>
              <a:rPr lang="it-IT" sz="2500" b="1" dirty="0" err="1">
                <a:solidFill>
                  <a:schemeClr val="bg1"/>
                </a:solidFill>
                <a:latin typeface="Titillium" panose="00000500000000000000" pitchFamily="50" charset="0"/>
              </a:rPr>
              <a:t>volution</a:t>
            </a:r>
            <a:r>
              <a:rPr lang="it-IT" sz="2500" b="1" dirty="0">
                <a:solidFill>
                  <a:schemeClr val="bg1"/>
                </a:solidFill>
                <a:latin typeface="Titillium" panose="00000500000000000000" pitchFamily="50" charset="0"/>
              </a:rPr>
              <a:t>, 2° parte</a:t>
            </a:r>
            <a:r>
              <a:rPr lang="en-US" sz="2500" b="1" dirty="0">
                <a:solidFill>
                  <a:schemeClr val="bg1"/>
                </a:solidFill>
                <a:latin typeface="Titillium" panose="00000500000000000000" pitchFamily="50" charset="0"/>
              </a:rPr>
              <a:t> </a:t>
            </a:r>
            <a:endParaRPr lang="it-IT" sz="2500" b="1" dirty="0">
              <a:solidFill>
                <a:schemeClr val="bg1"/>
              </a:solidFill>
              <a:latin typeface="Titillium" panose="00000500000000000000" pitchFamily="50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23753AC-7082-094E-99E7-F0E14D82382A}"/>
              </a:ext>
            </a:extLst>
          </p:cNvPr>
          <p:cNvSpPr txBox="1"/>
          <p:nvPr/>
        </p:nvSpPr>
        <p:spPr>
          <a:xfrm>
            <a:off x="417727" y="4533612"/>
            <a:ext cx="11408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Titillium Light" pitchFamily="2" charset="77"/>
              </a:rPr>
              <a:t>Nicola Spiller, </a:t>
            </a:r>
            <a:r>
              <a:rPr lang="it-IT" i="1" dirty="0">
                <a:solidFill>
                  <a:schemeClr val="bg1"/>
                </a:solidFill>
                <a:latin typeface="Titillium Light" pitchFamily="2" charset="77"/>
              </a:rPr>
              <a:t>School of Management del Politecnico di Milano</a:t>
            </a:r>
          </a:p>
          <a:p>
            <a:pPr algn="ctr"/>
            <a:r>
              <a:rPr lang="it-IT" dirty="0">
                <a:solidFill>
                  <a:schemeClr val="bg1"/>
                </a:solidFill>
                <a:latin typeface="Titillium Light" pitchFamily="2" charset="77"/>
              </a:rPr>
              <a:t>Alberto Vivaldelli, </a:t>
            </a:r>
            <a:r>
              <a:rPr lang="it-IT" i="1" dirty="0">
                <a:solidFill>
                  <a:schemeClr val="bg1"/>
                </a:solidFill>
                <a:latin typeface="Titillium Light" pitchFamily="2" charset="77"/>
              </a:rPr>
              <a:t>Responsabile Digital UPA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621407B-FF8C-0444-88FA-C0E87CA27901}"/>
              </a:ext>
            </a:extLst>
          </p:cNvPr>
          <p:cNvSpPr/>
          <p:nvPr/>
        </p:nvSpPr>
        <p:spPr>
          <a:xfrm>
            <a:off x="0" y="6155198"/>
            <a:ext cx="12192000" cy="689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6B5D1DD-4A64-E548-B30F-9724395DC0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182" y="6253176"/>
            <a:ext cx="11083636" cy="539510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B6835D6-21F2-4653-9579-C9779030A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158B-3059-415C-8875-3B69B2C36BF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6785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Segnaposto contenuto 10">
            <a:extLst>
              <a:ext uri="{FF2B5EF4-FFF2-40B4-BE49-F238E27FC236}">
                <a16:creationId xmlns:a16="http://schemas.microsoft.com/office/drawing/2014/main" id="{713614BE-124C-9345-AEBA-35DF6A4343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10083" y="2094269"/>
          <a:ext cx="9537700" cy="2433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5EC16E5F-97DD-C944-87B9-3C37B83DBDAE}"/>
              </a:ext>
            </a:extLst>
          </p:cNvPr>
          <p:cNvSpPr txBox="1"/>
          <p:nvPr/>
        </p:nvSpPr>
        <p:spPr>
          <a:xfrm>
            <a:off x="8754035" y="77051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0D0D64C7-3B7D-4536-B42F-74902632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158B-3059-415C-8875-3B69B2C36BF2}" type="slidenum">
              <a:rPr lang="it-IT" smtClean="0"/>
              <a:t>10</a:t>
            </a:fld>
            <a:endParaRPr lang="it-IT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D985A413-779C-42E9-B718-163BE9A7F96B}"/>
              </a:ext>
            </a:extLst>
          </p:cNvPr>
          <p:cNvGrpSpPr/>
          <p:nvPr/>
        </p:nvGrpSpPr>
        <p:grpSpPr>
          <a:xfrm>
            <a:off x="0" y="6168810"/>
            <a:ext cx="12192000" cy="689189"/>
            <a:chOff x="0" y="6168810"/>
            <a:chExt cx="12192000" cy="689189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5B29DB59-B83A-4FBF-A110-432CB3781B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35" b="41938"/>
            <a:stretch/>
          </p:blipFill>
          <p:spPr>
            <a:xfrm>
              <a:off x="0" y="6168810"/>
              <a:ext cx="12192000" cy="689189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034F9F7F-F91E-4ACD-91E8-1B5B0D6AA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6036" y="6323923"/>
              <a:ext cx="715521" cy="363099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EFE0CFF5-D445-4DFD-A9CB-2F80A81B2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51159" y="6296254"/>
              <a:ext cx="1494805" cy="434301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FF98581A-FA47-4F71-B8D7-012005473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alphaModFix am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79" b="22148"/>
            <a:stretch/>
          </p:blipFill>
          <p:spPr>
            <a:xfrm>
              <a:off x="5229830" y="6168810"/>
              <a:ext cx="1732341" cy="689189"/>
            </a:xfrm>
            <a:prstGeom prst="rect">
              <a:avLst/>
            </a:prstGeom>
          </p:spPr>
        </p:pic>
      </p:grpSp>
      <p:sp>
        <p:nvSpPr>
          <p:cNvPr id="21" name="Segnaposto contenuto 11">
            <a:extLst>
              <a:ext uri="{FF2B5EF4-FFF2-40B4-BE49-F238E27FC236}">
                <a16:creationId xmlns:a16="http://schemas.microsoft.com/office/drawing/2014/main" id="{DA81DE1F-8F0A-074E-A6E2-15AFBCBECC8D}"/>
              </a:ext>
            </a:extLst>
          </p:cNvPr>
          <p:cNvSpPr txBox="1">
            <a:spLocks/>
          </p:cNvSpPr>
          <p:nvPr/>
        </p:nvSpPr>
        <p:spPr>
          <a:xfrm>
            <a:off x="418773" y="5871403"/>
            <a:ext cx="10623261" cy="2282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/>
              <a:t>% Rispondenti  – Base: 62 Rispondenti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5D8FD2-10A9-4F5E-9B6A-75AF0EE455A6}"/>
              </a:ext>
            </a:extLst>
          </p:cNvPr>
          <p:cNvSpPr txBox="1"/>
          <p:nvPr/>
        </p:nvSpPr>
        <p:spPr>
          <a:xfrm>
            <a:off x="418773" y="5654073"/>
            <a:ext cx="4772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tx1">
                    <a:tint val="75000"/>
                  </a:schemeClr>
                </a:solidFill>
              </a:rPr>
              <a:t>Ricerca Estensiva</a:t>
            </a:r>
            <a:endParaRPr lang="en-GB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6" name="Segnaposto testo 13">
            <a:extLst>
              <a:ext uri="{FF2B5EF4-FFF2-40B4-BE49-F238E27FC236}">
                <a16:creationId xmlns:a16="http://schemas.microsoft.com/office/drawing/2014/main" id="{7E858E9E-9052-FE4E-9B93-A5D7FA9419FD}"/>
              </a:ext>
            </a:extLst>
          </p:cNvPr>
          <p:cNvSpPr txBox="1">
            <a:spLocks/>
          </p:cNvSpPr>
          <p:nvPr/>
        </p:nvSpPr>
        <p:spPr>
          <a:xfrm>
            <a:off x="418773" y="5243508"/>
            <a:ext cx="11246754" cy="4490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dirty="0"/>
              <a:t>Come si aspetta che evolverà nei prossimi tre anni la percentuale di investimento sui mezzi digitali dedicato alle attività di </a:t>
            </a:r>
            <a:r>
              <a:rPr lang="it-IT" sz="1400" dirty="0" err="1"/>
              <a:t>precision</a:t>
            </a:r>
            <a:r>
              <a:rPr lang="it-IT" sz="1400" dirty="0"/>
              <a:t> marketing delle imprese vostre clienti?</a:t>
            </a:r>
          </a:p>
        </p:txBody>
      </p:sp>
      <p:sp>
        <p:nvSpPr>
          <p:cNvPr id="25" name="Titolo 1">
            <a:extLst>
              <a:ext uri="{FF2B5EF4-FFF2-40B4-BE49-F238E27FC236}">
                <a16:creationId xmlns:a16="http://schemas.microsoft.com/office/drawing/2014/main" id="{088A1C9C-3800-1545-A85A-71D9B662E1D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13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cap="all" dirty="0">
                <a:latin typeface="Calibri Light" panose="020F0302020204030204" pitchFamily="34" charset="0"/>
              </a:rPr>
              <a:t>EVOLUZIONE DEGLI INVESTIMENTI IN PRECISION MARKETING (</a:t>
            </a:r>
            <a:r>
              <a:rPr lang="it-IT" sz="2400" b="1" u="sng" cap="all" dirty="0">
                <a:latin typeface="Calibri Light" panose="020F0302020204030204" pitchFamily="34" charset="0"/>
              </a:rPr>
              <a:t>prossimi tre anni</a:t>
            </a:r>
            <a:r>
              <a:rPr lang="it-IT" sz="2400" b="1" cap="all" dirty="0">
                <a:latin typeface="Calibri Light" panose="020F0302020204030204" pitchFamily="34" charset="0"/>
              </a:rPr>
              <a:t>)</a:t>
            </a:r>
            <a:endParaRPr lang="en-GB" sz="2400" b="1" cap="all" dirty="0">
              <a:latin typeface="Calibri Light" panose="020F0302020204030204" pitchFamily="34" charset="0"/>
            </a:endParaRPr>
          </a:p>
        </p:txBody>
      </p:sp>
      <p:grpSp>
        <p:nvGrpSpPr>
          <p:cNvPr id="49" name="Gruppo 48">
            <a:extLst>
              <a:ext uri="{FF2B5EF4-FFF2-40B4-BE49-F238E27FC236}">
                <a16:creationId xmlns:a16="http://schemas.microsoft.com/office/drawing/2014/main" id="{1CEF0EDD-23CB-C841-9F19-2ED6F1D94F7D}"/>
              </a:ext>
            </a:extLst>
          </p:cNvPr>
          <p:cNvGrpSpPr/>
          <p:nvPr/>
        </p:nvGrpSpPr>
        <p:grpSpPr>
          <a:xfrm>
            <a:off x="2567046" y="4114867"/>
            <a:ext cx="3071754" cy="523220"/>
            <a:chOff x="1872085" y="5394817"/>
            <a:chExt cx="3071754" cy="523220"/>
          </a:xfrm>
        </p:grpSpPr>
        <p:sp>
          <p:nvSpPr>
            <p:cNvPr id="50" name="Rettangolo 49">
              <a:extLst>
                <a:ext uri="{FF2B5EF4-FFF2-40B4-BE49-F238E27FC236}">
                  <a16:creationId xmlns:a16="http://schemas.microsoft.com/office/drawing/2014/main" id="{FC7C5994-B23B-124B-AB87-1EB5FBADBADB}"/>
                </a:ext>
              </a:extLst>
            </p:cNvPr>
            <p:cNvSpPr/>
            <p:nvPr/>
          </p:nvSpPr>
          <p:spPr>
            <a:xfrm>
              <a:off x="1872085" y="5445457"/>
              <a:ext cx="180000" cy="180000"/>
            </a:xfrm>
            <a:prstGeom prst="rect">
              <a:avLst/>
            </a:prstGeom>
            <a:solidFill>
              <a:srgbClr val="23B7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atin typeface="Calibri" panose="020F0502020204030204" pitchFamily="34" charset="0"/>
              </a:endParaRPr>
            </a:p>
          </p:txBody>
        </p:sp>
        <p:sp>
          <p:nvSpPr>
            <p:cNvPr id="51" name="CasellaDiTesto 50">
              <a:extLst>
                <a:ext uri="{FF2B5EF4-FFF2-40B4-BE49-F238E27FC236}">
                  <a16:creationId xmlns:a16="http://schemas.microsoft.com/office/drawing/2014/main" id="{925E393F-7A01-1F47-9473-D92B5C284C1D}"/>
                </a:ext>
              </a:extLst>
            </p:cNvPr>
            <p:cNvSpPr txBox="1"/>
            <p:nvPr/>
          </p:nvSpPr>
          <p:spPr>
            <a:xfrm>
              <a:off x="2011513" y="5394817"/>
              <a:ext cx="29323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2E5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Diminuzione della percentuale di investimento sul </a:t>
              </a:r>
              <a:r>
                <a:rPr lang="it-IT" sz="1400" dirty="0" err="1">
                  <a:solidFill>
                    <a:srgbClr val="002E5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precision</a:t>
              </a:r>
              <a:r>
                <a:rPr lang="it-IT" sz="1400" dirty="0">
                  <a:solidFill>
                    <a:srgbClr val="002E5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marketing</a:t>
              </a:r>
            </a:p>
          </p:txBody>
        </p:sp>
      </p:grpSp>
      <p:grpSp>
        <p:nvGrpSpPr>
          <p:cNvPr id="52" name="Gruppo 51">
            <a:extLst>
              <a:ext uri="{FF2B5EF4-FFF2-40B4-BE49-F238E27FC236}">
                <a16:creationId xmlns:a16="http://schemas.microsoft.com/office/drawing/2014/main" id="{81BCC49B-A45B-5044-A006-A1F362B5DFDD}"/>
              </a:ext>
            </a:extLst>
          </p:cNvPr>
          <p:cNvGrpSpPr/>
          <p:nvPr/>
        </p:nvGrpSpPr>
        <p:grpSpPr>
          <a:xfrm>
            <a:off x="5974356" y="4114867"/>
            <a:ext cx="2149904" cy="307777"/>
            <a:chOff x="1872085" y="5394817"/>
            <a:chExt cx="2149904" cy="307777"/>
          </a:xfrm>
        </p:grpSpPr>
        <p:sp>
          <p:nvSpPr>
            <p:cNvPr id="53" name="Rettangolo 52">
              <a:extLst>
                <a:ext uri="{FF2B5EF4-FFF2-40B4-BE49-F238E27FC236}">
                  <a16:creationId xmlns:a16="http://schemas.microsoft.com/office/drawing/2014/main" id="{CAFCE8C4-AF78-2745-A254-309A4ADBA7A7}"/>
                </a:ext>
              </a:extLst>
            </p:cNvPr>
            <p:cNvSpPr/>
            <p:nvPr/>
          </p:nvSpPr>
          <p:spPr>
            <a:xfrm>
              <a:off x="1872085" y="5445457"/>
              <a:ext cx="180000" cy="180000"/>
            </a:xfrm>
            <a:prstGeom prst="rect">
              <a:avLst/>
            </a:prstGeom>
            <a:solidFill>
              <a:srgbClr val="F6F3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atin typeface="Calibri" panose="020F0502020204030204" pitchFamily="34" charset="0"/>
              </a:endParaRPr>
            </a:p>
          </p:txBody>
        </p:sp>
        <p:sp>
          <p:nvSpPr>
            <p:cNvPr id="56" name="CasellaDiTesto 55">
              <a:extLst>
                <a:ext uri="{FF2B5EF4-FFF2-40B4-BE49-F238E27FC236}">
                  <a16:creationId xmlns:a16="http://schemas.microsoft.com/office/drawing/2014/main" id="{17FBF7A8-D4CC-3645-BB62-8B2C418E5913}"/>
                </a:ext>
              </a:extLst>
            </p:cNvPr>
            <p:cNvSpPr txBox="1"/>
            <p:nvPr/>
          </p:nvSpPr>
          <p:spPr>
            <a:xfrm>
              <a:off x="2011513" y="5394817"/>
              <a:ext cx="20104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2E5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Invariato</a:t>
              </a:r>
            </a:p>
          </p:txBody>
        </p:sp>
      </p:grpSp>
      <p:grpSp>
        <p:nvGrpSpPr>
          <p:cNvPr id="57" name="Gruppo 56">
            <a:extLst>
              <a:ext uri="{FF2B5EF4-FFF2-40B4-BE49-F238E27FC236}">
                <a16:creationId xmlns:a16="http://schemas.microsoft.com/office/drawing/2014/main" id="{D6A5877B-E708-EE4D-B997-02AC96293C2A}"/>
              </a:ext>
            </a:extLst>
          </p:cNvPr>
          <p:cNvGrpSpPr/>
          <p:nvPr/>
        </p:nvGrpSpPr>
        <p:grpSpPr>
          <a:xfrm>
            <a:off x="7607654" y="4114867"/>
            <a:ext cx="3042407" cy="523220"/>
            <a:chOff x="1872085" y="5394817"/>
            <a:chExt cx="3042407" cy="523220"/>
          </a:xfrm>
        </p:grpSpPr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61F1AA11-C7D3-974A-9C53-87D0C3A21673}"/>
                </a:ext>
              </a:extLst>
            </p:cNvPr>
            <p:cNvSpPr/>
            <p:nvPr/>
          </p:nvSpPr>
          <p:spPr>
            <a:xfrm>
              <a:off x="1872085" y="5445457"/>
              <a:ext cx="180000" cy="180000"/>
            </a:xfrm>
            <a:prstGeom prst="rect">
              <a:avLst/>
            </a:prstGeom>
            <a:solidFill>
              <a:srgbClr val="5577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atin typeface="Calibri" panose="020F0502020204030204" pitchFamily="34" charset="0"/>
              </a:endParaRPr>
            </a:p>
          </p:txBody>
        </p:sp>
        <p:sp>
          <p:nvSpPr>
            <p:cNvPr id="59" name="CasellaDiTesto 58">
              <a:extLst>
                <a:ext uri="{FF2B5EF4-FFF2-40B4-BE49-F238E27FC236}">
                  <a16:creationId xmlns:a16="http://schemas.microsoft.com/office/drawing/2014/main" id="{E7AB8BD9-A79A-454F-924E-3CAA5C4A2E3C}"/>
                </a:ext>
              </a:extLst>
            </p:cNvPr>
            <p:cNvSpPr txBox="1"/>
            <p:nvPr/>
          </p:nvSpPr>
          <p:spPr>
            <a:xfrm>
              <a:off x="2011513" y="5394817"/>
              <a:ext cx="29029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2E5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Aumento della percentuale di investimento sul </a:t>
              </a:r>
              <a:r>
                <a:rPr lang="it-IT" sz="1400" dirty="0" err="1">
                  <a:solidFill>
                    <a:srgbClr val="002E5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precision</a:t>
              </a:r>
              <a:r>
                <a:rPr lang="it-IT" sz="1400" dirty="0">
                  <a:solidFill>
                    <a:srgbClr val="002E5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marketing</a:t>
              </a:r>
            </a:p>
          </p:txBody>
        </p:sp>
      </p:grp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968331DD-33D5-2244-8175-3B6663F5EF93}"/>
              </a:ext>
            </a:extLst>
          </p:cNvPr>
          <p:cNvGrpSpPr/>
          <p:nvPr/>
        </p:nvGrpSpPr>
        <p:grpSpPr>
          <a:xfrm>
            <a:off x="299745" y="2637032"/>
            <a:ext cx="1390002" cy="1144800"/>
            <a:chOff x="320770" y="3433214"/>
            <a:chExt cx="1390002" cy="1146883"/>
          </a:xfrm>
        </p:grpSpPr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AEBACC68-87D8-D242-A0AB-A0A37F08A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7037" y="3433214"/>
              <a:ext cx="812086" cy="644430"/>
            </a:xfrm>
            <a:prstGeom prst="rect">
              <a:avLst/>
            </a:prstGeom>
          </p:spPr>
        </p:pic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31BEAE92-9EB7-FE43-8892-AD22946BD98F}"/>
                </a:ext>
              </a:extLst>
            </p:cNvPr>
            <p:cNvSpPr txBox="1"/>
            <p:nvPr/>
          </p:nvSpPr>
          <p:spPr>
            <a:xfrm>
              <a:off x="320770" y="4056877"/>
              <a:ext cx="13900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solidFill>
                    <a:srgbClr val="00405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Player della comunicazione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5348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Segnaposto contenuto 8">
            <a:extLst>
              <a:ext uri="{FF2B5EF4-FFF2-40B4-BE49-F238E27FC236}">
                <a16:creationId xmlns:a16="http://schemas.microsoft.com/office/drawing/2014/main" id="{C298E373-9C7F-C246-B036-08EACAFD0D6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64120" y="1492208"/>
          <a:ext cx="9620620" cy="3643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C10B2491-415D-E046-A414-CCE0C6BDFE22}"/>
              </a:ext>
            </a:extLst>
          </p:cNvPr>
          <p:cNvSpPr txBox="1"/>
          <p:nvPr/>
        </p:nvSpPr>
        <p:spPr>
          <a:xfrm>
            <a:off x="2690700" y="2519034"/>
            <a:ext cx="1746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>
                <a:solidFill>
                  <a:srgbClr val="0040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Advertiser</a:t>
            </a:r>
            <a:r>
              <a:rPr lang="it-IT" sz="1400" dirty="0">
                <a:solidFill>
                  <a:srgbClr val="0040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5" name="Immagine 54">
            <a:extLst>
              <a:ext uri="{FF2B5EF4-FFF2-40B4-BE49-F238E27FC236}">
                <a16:creationId xmlns:a16="http://schemas.microsoft.com/office/drawing/2014/main" id="{BD1B6D1A-AAB0-0D4A-9EF4-39AA3A521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892" y="1672579"/>
            <a:ext cx="872133" cy="85253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EC16E5F-97DD-C944-87B9-3C37B83DBDAE}"/>
              </a:ext>
            </a:extLst>
          </p:cNvPr>
          <p:cNvSpPr txBox="1"/>
          <p:nvPr/>
        </p:nvSpPr>
        <p:spPr>
          <a:xfrm>
            <a:off x="8754035" y="77051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0D0D64C7-3B7D-4536-B42F-74902632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158B-3059-415C-8875-3B69B2C36BF2}" type="slidenum">
              <a:rPr lang="it-IT" smtClean="0"/>
              <a:t>11</a:t>
            </a:fld>
            <a:endParaRPr lang="it-IT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D985A413-779C-42E9-B718-163BE9A7F96B}"/>
              </a:ext>
            </a:extLst>
          </p:cNvPr>
          <p:cNvGrpSpPr/>
          <p:nvPr/>
        </p:nvGrpSpPr>
        <p:grpSpPr>
          <a:xfrm>
            <a:off x="0" y="6168810"/>
            <a:ext cx="12192000" cy="689189"/>
            <a:chOff x="0" y="6168810"/>
            <a:chExt cx="12192000" cy="689189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5B29DB59-B83A-4FBF-A110-432CB3781B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35" b="41938"/>
            <a:stretch/>
          </p:blipFill>
          <p:spPr>
            <a:xfrm>
              <a:off x="0" y="6168810"/>
              <a:ext cx="12192000" cy="689189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034F9F7F-F91E-4ACD-91E8-1B5B0D6AA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6036" y="6323923"/>
              <a:ext cx="715521" cy="363099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EFE0CFF5-D445-4DFD-A9CB-2F80A81B2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51159" y="6296254"/>
              <a:ext cx="1494805" cy="434301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FF98581A-FA47-4F71-B8D7-012005473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alphaModFix am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79" b="22148"/>
            <a:stretch/>
          </p:blipFill>
          <p:spPr>
            <a:xfrm>
              <a:off x="5229830" y="6168810"/>
              <a:ext cx="1732341" cy="689189"/>
            </a:xfrm>
            <a:prstGeom prst="rect">
              <a:avLst/>
            </a:prstGeom>
          </p:spPr>
        </p:pic>
      </p:grpSp>
      <p:sp>
        <p:nvSpPr>
          <p:cNvPr id="21" name="Segnaposto contenuto 11">
            <a:extLst>
              <a:ext uri="{FF2B5EF4-FFF2-40B4-BE49-F238E27FC236}">
                <a16:creationId xmlns:a16="http://schemas.microsoft.com/office/drawing/2014/main" id="{DA81DE1F-8F0A-074E-A6E2-15AFBCBECC8D}"/>
              </a:ext>
            </a:extLst>
          </p:cNvPr>
          <p:cNvSpPr txBox="1">
            <a:spLocks/>
          </p:cNvSpPr>
          <p:nvPr/>
        </p:nvSpPr>
        <p:spPr>
          <a:xfrm>
            <a:off x="418773" y="5871403"/>
            <a:ext cx="10623261" cy="2282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/>
              <a:t>% Rispondenti  – Base: 114 Rispondenti (</a:t>
            </a:r>
            <a:r>
              <a:rPr lang="it-IT" dirty="0" err="1"/>
              <a:t>Advertiser</a:t>
            </a:r>
            <a:r>
              <a:rPr lang="it-IT" dirty="0"/>
              <a:t>) – 65 Rispondenti (Player della comunicazione)	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5D8FD2-10A9-4F5E-9B6A-75AF0EE455A6}"/>
              </a:ext>
            </a:extLst>
          </p:cNvPr>
          <p:cNvSpPr txBox="1"/>
          <p:nvPr/>
        </p:nvSpPr>
        <p:spPr>
          <a:xfrm>
            <a:off x="418773" y="5654073"/>
            <a:ext cx="4772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tx1">
                    <a:tint val="75000"/>
                  </a:schemeClr>
                </a:solidFill>
              </a:rPr>
              <a:t>Ricerca Estensiva</a:t>
            </a:r>
            <a:endParaRPr lang="en-GB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6" name="Segnaposto testo 13">
            <a:extLst>
              <a:ext uri="{FF2B5EF4-FFF2-40B4-BE49-F238E27FC236}">
                <a16:creationId xmlns:a16="http://schemas.microsoft.com/office/drawing/2014/main" id="{7E858E9E-9052-FE4E-9B93-A5D7FA9419FD}"/>
              </a:ext>
            </a:extLst>
          </p:cNvPr>
          <p:cNvSpPr txBox="1">
            <a:spLocks/>
          </p:cNvSpPr>
          <p:nvPr/>
        </p:nvSpPr>
        <p:spPr>
          <a:xfrm>
            <a:off x="418773" y="5468027"/>
            <a:ext cx="11246754" cy="4490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dirty="0"/>
              <a:t>In relazione al </a:t>
            </a:r>
            <a:r>
              <a:rPr lang="it-IT" sz="1400" dirty="0" err="1"/>
              <a:t>precision</a:t>
            </a:r>
            <a:r>
              <a:rPr lang="it-IT" sz="1400" dirty="0"/>
              <a:t> marketing quanto è d’accordo con le seguenti affermazioni? (Top2 – Molto o totalmente d’accordo)</a:t>
            </a:r>
          </a:p>
        </p:txBody>
      </p:sp>
      <p:sp>
        <p:nvSpPr>
          <p:cNvPr id="25" name="Titolo 1">
            <a:extLst>
              <a:ext uri="{FF2B5EF4-FFF2-40B4-BE49-F238E27FC236}">
                <a16:creationId xmlns:a16="http://schemas.microsoft.com/office/drawing/2014/main" id="{088A1C9C-3800-1545-A85A-71D9B662E1D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13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latin typeface="Calibri Light" panose="020F0302020204030204" pitchFamily="34" charset="0"/>
              </a:rPr>
              <a:t>PRECISION MARKETING E RIDUZIONE DELLE </a:t>
            </a:r>
            <a:r>
              <a:rPr lang="it-IT" sz="2400" b="1" dirty="0"/>
              <a:t>DISPERSIONI DEL BUDGET MEDIA </a:t>
            </a:r>
            <a:endParaRPr lang="en-GB" sz="2400" b="1" dirty="0">
              <a:latin typeface="Calibri Light" panose="020F0302020204030204" pitchFamily="34" charset="0"/>
            </a:endParaRPr>
          </a:p>
        </p:txBody>
      </p:sp>
      <p:graphicFrame>
        <p:nvGraphicFramePr>
          <p:cNvPr id="71" name="Segnaposto contenuto 8">
            <a:extLst>
              <a:ext uri="{FF2B5EF4-FFF2-40B4-BE49-F238E27FC236}">
                <a16:creationId xmlns:a16="http://schemas.microsoft.com/office/drawing/2014/main" id="{A33215D0-BDEA-2C40-A166-FE12EEFC8A12}"/>
              </a:ext>
            </a:extLst>
          </p:cNvPr>
          <p:cNvGraphicFramePr>
            <a:graphicFrameLocks/>
          </p:cNvGraphicFramePr>
          <p:nvPr/>
        </p:nvGraphicFramePr>
        <p:xfrm>
          <a:off x="9612574" y="1926571"/>
          <a:ext cx="2497654" cy="3212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38" name="Gruppo 37">
            <a:extLst>
              <a:ext uri="{FF2B5EF4-FFF2-40B4-BE49-F238E27FC236}">
                <a16:creationId xmlns:a16="http://schemas.microsoft.com/office/drawing/2014/main" id="{C225B47B-3D87-F34E-A013-82E527C75884}"/>
              </a:ext>
            </a:extLst>
          </p:cNvPr>
          <p:cNvGrpSpPr/>
          <p:nvPr/>
        </p:nvGrpSpPr>
        <p:grpSpPr>
          <a:xfrm>
            <a:off x="2828662" y="3806596"/>
            <a:ext cx="1390002" cy="1144800"/>
            <a:chOff x="320770" y="3433214"/>
            <a:chExt cx="1390002" cy="1146883"/>
          </a:xfrm>
        </p:grpSpPr>
        <p:pic>
          <p:nvPicPr>
            <p:cNvPr id="39" name="Immagine 38">
              <a:extLst>
                <a:ext uri="{FF2B5EF4-FFF2-40B4-BE49-F238E27FC236}">
                  <a16:creationId xmlns:a16="http://schemas.microsoft.com/office/drawing/2014/main" id="{3B5B286D-10DB-6A4E-B4A9-F5A72DE25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17037" y="3433214"/>
              <a:ext cx="812086" cy="644430"/>
            </a:xfrm>
            <a:prstGeom prst="rect">
              <a:avLst/>
            </a:prstGeom>
          </p:spPr>
        </p:pic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99DEFF6F-0C0B-ED47-AABD-235B5347A6C5}"/>
                </a:ext>
              </a:extLst>
            </p:cNvPr>
            <p:cNvSpPr txBox="1"/>
            <p:nvPr/>
          </p:nvSpPr>
          <p:spPr>
            <a:xfrm>
              <a:off x="320770" y="4056877"/>
              <a:ext cx="13900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solidFill>
                    <a:srgbClr val="00405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Player della comunicazione</a:t>
              </a:r>
            </a:p>
          </p:txBody>
        </p:sp>
      </p:grpSp>
      <p:sp>
        <p:nvSpPr>
          <p:cNvPr id="52" name="Segnaposto testo 6">
            <a:extLst>
              <a:ext uri="{FF2B5EF4-FFF2-40B4-BE49-F238E27FC236}">
                <a16:creationId xmlns:a16="http://schemas.microsoft.com/office/drawing/2014/main" id="{6A049CDA-AB8F-5A46-938D-A021EEF2204E}"/>
              </a:ext>
            </a:extLst>
          </p:cNvPr>
          <p:cNvSpPr txBox="1">
            <a:spLocks/>
          </p:cNvSpPr>
          <p:nvPr/>
        </p:nvSpPr>
        <p:spPr>
          <a:xfrm>
            <a:off x="1896534" y="1074472"/>
            <a:ext cx="9639096" cy="275620"/>
          </a:xfrm>
          <a:prstGeom prst="rect">
            <a:avLst/>
          </a:prstGeom>
        </p:spPr>
        <p:txBody>
          <a:bodyPr/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400" kern="1200" baseline="0">
                <a:solidFill>
                  <a:srgbClr val="2A3F7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/>
              <a:t>Lavorare in </a:t>
            </a:r>
            <a:r>
              <a:rPr lang="it-IT" sz="1600" b="1" dirty="0" err="1"/>
              <a:t>precision</a:t>
            </a:r>
            <a:r>
              <a:rPr lang="it-IT" sz="1600" b="1" dirty="0"/>
              <a:t> marketing permette di ridurre le dispersioni del budget media rispetto al mass marketing</a:t>
            </a:r>
          </a:p>
        </p:txBody>
      </p:sp>
    </p:spTree>
    <p:extLst>
      <p:ext uri="{BB962C8B-B14F-4D97-AF65-F5344CB8AC3E}">
        <p14:creationId xmlns:p14="http://schemas.microsoft.com/office/powerpoint/2010/main" val="839406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Segnaposto contenuto 8">
            <a:extLst>
              <a:ext uri="{FF2B5EF4-FFF2-40B4-BE49-F238E27FC236}">
                <a16:creationId xmlns:a16="http://schemas.microsoft.com/office/drawing/2014/main" id="{54CBFB12-BA96-C04A-81F0-885E856CEC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25344" y="1575092"/>
          <a:ext cx="9620620" cy="3459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5EC16E5F-97DD-C944-87B9-3C37B83DBDAE}"/>
              </a:ext>
            </a:extLst>
          </p:cNvPr>
          <p:cNvSpPr txBox="1"/>
          <p:nvPr/>
        </p:nvSpPr>
        <p:spPr>
          <a:xfrm>
            <a:off x="8754035" y="77051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0D0D64C7-3B7D-4536-B42F-74902632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158B-3059-415C-8875-3B69B2C36BF2}" type="slidenum">
              <a:rPr lang="it-IT" smtClean="0"/>
              <a:t>12</a:t>
            </a:fld>
            <a:endParaRPr lang="it-IT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D985A413-779C-42E9-B718-163BE9A7F96B}"/>
              </a:ext>
            </a:extLst>
          </p:cNvPr>
          <p:cNvGrpSpPr/>
          <p:nvPr/>
        </p:nvGrpSpPr>
        <p:grpSpPr>
          <a:xfrm>
            <a:off x="0" y="6168810"/>
            <a:ext cx="12192000" cy="689189"/>
            <a:chOff x="0" y="6168810"/>
            <a:chExt cx="12192000" cy="689189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5B29DB59-B83A-4FBF-A110-432CB3781B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35" b="41938"/>
            <a:stretch/>
          </p:blipFill>
          <p:spPr>
            <a:xfrm>
              <a:off x="0" y="6168810"/>
              <a:ext cx="12192000" cy="689189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034F9F7F-F91E-4ACD-91E8-1B5B0D6AA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6036" y="6323923"/>
              <a:ext cx="715521" cy="363099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EFE0CFF5-D445-4DFD-A9CB-2F80A81B2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51159" y="6296254"/>
              <a:ext cx="1494805" cy="434301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FF98581A-FA47-4F71-B8D7-012005473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alphaModFix am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79" b="22148"/>
            <a:stretch/>
          </p:blipFill>
          <p:spPr>
            <a:xfrm>
              <a:off x="5229830" y="6168810"/>
              <a:ext cx="1732341" cy="689189"/>
            </a:xfrm>
            <a:prstGeom prst="rect">
              <a:avLst/>
            </a:prstGeom>
          </p:spPr>
        </p:pic>
      </p:grpSp>
      <p:sp>
        <p:nvSpPr>
          <p:cNvPr id="21" name="Segnaposto contenuto 11">
            <a:extLst>
              <a:ext uri="{FF2B5EF4-FFF2-40B4-BE49-F238E27FC236}">
                <a16:creationId xmlns:a16="http://schemas.microsoft.com/office/drawing/2014/main" id="{DA81DE1F-8F0A-074E-A6E2-15AFBCBECC8D}"/>
              </a:ext>
            </a:extLst>
          </p:cNvPr>
          <p:cNvSpPr txBox="1">
            <a:spLocks/>
          </p:cNvSpPr>
          <p:nvPr/>
        </p:nvSpPr>
        <p:spPr>
          <a:xfrm>
            <a:off x="418773" y="5871403"/>
            <a:ext cx="10623261" cy="2282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/>
              <a:t>% Rispondenti  – Base: 114 Rispondenti (</a:t>
            </a:r>
            <a:r>
              <a:rPr lang="it-IT" dirty="0" err="1"/>
              <a:t>Advertiser</a:t>
            </a:r>
            <a:r>
              <a:rPr lang="it-IT" dirty="0"/>
              <a:t>) – 65 Rispondenti (Player della comunicazione)	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5D8FD2-10A9-4F5E-9B6A-75AF0EE455A6}"/>
              </a:ext>
            </a:extLst>
          </p:cNvPr>
          <p:cNvSpPr txBox="1"/>
          <p:nvPr/>
        </p:nvSpPr>
        <p:spPr>
          <a:xfrm>
            <a:off x="418773" y="5654073"/>
            <a:ext cx="4772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tx1">
                    <a:tint val="75000"/>
                  </a:schemeClr>
                </a:solidFill>
              </a:rPr>
              <a:t>Ricerca Estensiva</a:t>
            </a:r>
            <a:endParaRPr lang="en-GB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6" name="Segnaposto testo 13">
            <a:extLst>
              <a:ext uri="{FF2B5EF4-FFF2-40B4-BE49-F238E27FC236}">
                <a16:creationId xmlns:a16="http://schemas.microsoft.com/office/drawing/2014/main" id="{7E858E9E-9052-FE4E-9B93-A5D7FA9419FD}"/>
              </a:ext>
            </a:extLst>
          </p:cNvPr>
          <p:cNvSpPr txBox="1">
            <a:spLocks/>
          </p:cNvSpPr>
          <p:nvPr/>
        </p:nvSpPr>
        <p:spPr>
          <a:xfrm>
            <a:off x="418773" y="5488190"/>
            <a:ext cx="11246754" cy="4490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dirty="0"/>
              <a:t>In relazione al </a:t>
            </a:r>
            <a:r>
              <a:rPr lang="it-IT" sz="1400" dirty="0" err="1"/>
              <a:t>precision</a:t>
            </a:r>
            <a:r>
              <a:rPr lang="it-IT" sz="1400" dirty="0"/>
              <a:t> marketing quanto è d’accordo con le seguenti affermazioni? (Top2 – Molto o totalmente d’accordo)</a:t>
            </a:r>
          </a:p>
        </p:txBody>
      </p:sp>
      <p:sp>
        <p:nvSpPr>
          <p:cNvPr id="25" name="Titolo 1">
            <a:extLst>
              <a:ext uri="{FF2B5EF4-FFF2-40B4-BE49-F238E27FC236}">
                <a16:creationId xmlns:a16="http://schemas.microsoft.com/office/drawing/2014/main" id="{088A1C9C-3800-1545-A85A-71D9B662E1D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13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cap="all" dirty="0">
                <a:latin typeface="Calibri Light" panose="020F0302020204030204" pitchFamily="34" charset="0"/>
              </a:rPr>
              <a:t>PRECISION MARKETING E </a:t>
            </a:r>
            <a:r>
              <a:rPr lang="it-IT" sz="2400" b="1" cap="all" dirty="0" err="1">
                <a:latin typeface="Calibri Light" panose="020F0302020204030204" pitchFamily="34" charset="0"/>
              </a:rPr>
              <a:t>CREATIVITà</a:t>
            </a:r>
            <a:r>
              <a:rPr lang="it-IT" sz="2400" b="1" cap="all" dirty="0">
                <a:latin typeface="Calibri Light" panose="020F0302020204030204" pitchFamily="34" charset="0"/>
              </a:rPr>
              <a:t> DEDICATE</a:t>
            </a:r>
            <a:endParaRPr lang="en-GB" sz="2400" b="1" cap="all" dirty="0">
              <a:latin typeface="Calibri Light" panose="020F0302020204030204" pitchFamily="34" charset="0"/>
            </a:endParaRPr>
          </a:p>
        </p:txBody>
      </p:sp>
      <p:graphicFrame>
        <p:nvGraphicFramePr>
          <p:cNvPr id="71" name="Segnaposto contenuto 8">
            <a:extLst>
              <a:ext uri="{FF2B5EF4-FFF2-40B4-BE49-F238E27FC236}">
                <a16:creationId xmlns:a16="http://schemas.microsoft.com/office/drawing/2014/main" id="{A33215D0-BDEA-2C40-A166-FE12EEFC8A12}"/>
              </a:ext>
            </a:extLst>
          </p:cNvPr>
          <p:cNvGraphicFramePr>
            <a:graphicFrameLocks/>
          </p:cNvGraphicFramePr>
          <p:nvPr/>
        </p:nvGraphicFramePr>
        <p:xfrm>
          <a:off x="9612574" y="1926571"/>
          <a:ext cx="2497654" cy="3212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38" name="Gruppo 37">
            <a:extLst>
              <a:ext uri="{FF2B5EF4-FFF2-40B4-BE49-F238E27FC236}">
                <a16:creationId xmlns:a16="http://schemas.microsoft.com/office/drawing/2014/main" id="{C225B47B-3D87-F34E-A013-82E527C75884}"/>
              </a:ext>
            </a:extLst>
          </p:cNvPr>
          <p:cNvGrpSpPr/>
          <p:nvPr/>
        </p:nvGrpSpPr>
        <p:grpSpPr>
          <a:xfrm>
            <a:off x="3099482" y="3813168"/>
            <a:ext cx="1390002" cy="1144800"/>
            <a:chOff x="320770" y="3433214"/>
            <a:chExt cx="1390002" cy="1146883"/>
          </a:xfrm>
        </p:grpSpPr>
        <p:pic>
          <p:nvPicPr>
            <p:cNvPr id="39" name="Immagine 38">
              <a:extLst>
                <a:ext uri="{FF2B5EF4-FFF2-40B4-BE49-F238E27FC236}">
                  <a16:creationId xmlns:a16="http://schemas.microsoft.com/office/drawing/2014/main" id="{3B5B286D-10DB-6A4E-B4A9-F5A72DE25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7037" y="3433214"/>
              <a:ext cx="812086" cy="644430"/>
            </a:xfrm>
            <a:prstGeom prst="rect">
              <a:avLst/>
            </a:prstGeom>
          </p:spPr>
        </p:pic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99DEFF6F-0C0B-ED47-AABD-235B5347A6C5}"/>
                </a:ext>
              </a:extLst>
            </p:cNvPr>
            <p:cNvSpPr txBox="1"/>
            <p:nvPr/>
          </p:nvSpPr>
          <p:spPr>
            <a:xfrm>
              <a:off x="320770" y="4056877"/>
              <a:ext cx="13900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solidFill>
                    <a:srgbClr val="00405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Player della comunicazione</a:t>
              </a:r>
            </a:p>
          </p:txBody>
        </p:sp>
      </p:grpSp>
      <p:sp>
        <p:nvSpPr>
          <p:cNvPr id="52" name="Segnaposto testo 6">
            <a:extLst>
              <a:ext uri="{FF2B5EF4-FFF2-40B4-BE49-F238E27FC236}">
                <a16:creationId xmlns:a16="http://schemas.microsoft.com/office/drawing/2014/main" id="{6A049CDA-AB8F-5A46-938D-A021EEF2204E}"/>
              </a:ext>
            </a:extLst>
          </p:cNvPr>
          <p:cNvSpPr txBox="1">
            <a:spLocks/>
          </p:cNvSpPr>
          <p:nvPr/>
        </p:nvSpPr>
        <p:spPr>
          <a:xfrm>
            <a:off x="2621452" y="1093917"/>
            <a:ext cx="8477109" cy="319945"/>
          </a:xfrm>
          <a:prstGeom prst="rect">
            <a:avLst/>
          </a:prstGeom>
        </p:spPr>
        <p:txBody>
          <a:bodyPr/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400" kern="1200" baseline="0">
                <a:solidFill>
                  <a:srgbClr val="2A3F7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/>
              <a:t>Lavorare in </a:t>
            </a:r>
            <a:r>
              <a:rPr lang="it-IT" sz="1600" b="1" dirty="0" err="1"/>
              <a:t>precision</a:t>
            </a:r>
            <a:r>
              <a:rPr lang="it-IT" sz="1600" b="1" dirty="0"/>
              <a:t> marketing senza creatività dedicate ai diversi target è poco efficace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C10B2491-415D-E046-A414-CCE0C6BDFE22}"/>
              </a:ext>
            </a:extLst>
          </p:cNvPr>
          <p:cNvSpPr txBox="1"/>
          <p:nvPr/>
        </p:nvSpPr>
        <p:spPr>
          <a:xfrm>
            <a:off x="2951225" y="2565429"/>
            <a:ext cx="1746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>
                <a:solidFill>
                  <a:srgbClr val="0040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Advertiser</a:t>
            </a:r>
            <a:endParaRPr lang="it-IT" sz="1400" dirty="0">
              <a:solidFill>
                <a:srgbClr val="00405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5" name="Immagine 54">
            <a:extLst>
              <a:ext uri="{FF2B5EF4-FFF2-40B4-BE49-F238E27FC236}">
                <a16:creationId xmlns:a16="http://schemas.microsoft.com/office/drawing/2014/main" id="{BD1B6D1A-AAB0-0D4A-9EF4-39AA3A5218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8417" y="1718974"/>
            <a:ext cx="872133" cy="85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55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Segnaposto contenuto 8">
            <a:extLst>
              <a:ext uri="{FF2B5EF4-FFF2-40B4-BE49-F238E27FC236}">
                <a16:creationId xmlns:a16="http://schemas.microsoft.com/office/drawing/2014/main" id="{A7C7BB56-5013-F64F-BA50-1A4CE9BD7E2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19814" y="1634540"/>
          <a:ext cx="9620620" cy="3459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5EC16E5F-97DD-C944-87B9-3C37B83DBDAE}"/>
              </a:ext>
            </a:extLst>
          </p:cNvPr>
          <p:cNvSpPr txBox="1"/>
          <p:nvPr/>
        </p:nvSpPr>
        <p:spPr>
          <a:xfrm>
            <a:off x="8754035" y="77051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0D0D64C7-3B7D-4536-B42F-74902632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158B-3059-415C-8875-3B69B2C36BF2}" type="slidenum">
              <a:rPr lang="it-IT" smtClean="0"/>
              <a:t>13</a:t>
            </a:fld>
            <a:endParaRPr lang="it-IT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D985A413-779C-42E9-B718-163BE9A7F96B}"/>
              </a:ext>
            </a:extLst>
          </p:cNvPr>
          <p:cNvGrpSpPr/>
          <p:nvPr/>
        </p:nvGrpSpPr>
        <p:grpSpPr>
          <a:xfrm>
            <a:off x="0" y="6168810"/>
            <a:ext cx="12192000" cy="689189"/>
            <a:chOff x="0" y="6168810"/>
            <a:chExt cx="12192000" cy="689189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5B29DB59-B83A-4FBF-A110-432CB3781B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35" b="41938"/>
            <a:stretch/>
          </p:blipFill>
          <p:spPr>
            <a:xfrm>
              <a:off x="0" y="6168810"/>
              <a:ext cx="12192000" cy="689189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034F9F7F-F91E-4ACD-91E8-1B5B0D6AA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6036" y="6323923"/>
              <a:ext cx="715521" cy="363099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EFE0CFF5-D445-4DFD-A9CB-2F80A81B2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51159" y="6296254"/>
              <a:ext cx="1494805" cy="434301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FF98581A-FA47-4F71-B8D7-012005473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alphaModFix am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79" b="22148"/>
            <a:stretch/>
          </p:blipFill>
          <p:spPr>
            <a:xfrm>
              <a:off x="5229830" y="6168810"/>
              <a:ext cx="1732341" cy="689189"/>
            </a:xfrm>
            <a:prstGeom prst="rect">
              <a:avLst/>
            </a:prstGeom>
          </p:spPr>
        </p:pic>
      </p:grpSp>
      <p:sp>
        <p:nvSpPr>
          <p:cNvPr id="21" name="Segnaposto contenuto 11">
            <a:extLst>
              <a:ext uri="{FF2B5EF4-FFF2-40B4-BE49-F238E27FC236}">
                <a16:creationId xmlns:a16="http://schemas.microsoft.com/office/drawing/2014/main" id="{DA81DE1F-8F0A-074E-A6E2-15AFBCBECC8D}"/>
              </a:ext>
            </a:extLst>
          </p:cNvPr>
          <p:cNvSpPr txBox="1">
            <a:spLocks/>
          </p:cNvSpPr>
          <p:nvPr/>
        </p:nvSpPr>
        <p:spPr>
          <a:xfrm>
            <a:off x="418773" y="5871403"/>
            <a:ext cx="10623261" cy="2282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/>
              <a:t>% Rispondenti  – Base: 114 Rispondenti (</a:t>
            </a:r>
            <a:r>
              <a:rPr lang="it-IT" dirty="0" err="1"/>
              <a:t>Advertiser</a:t>
            </a:r>
            <a:r>
              <a:rPr lang="it-IT" dirty="0"/>
              <a:t>) – 65 Rispondenti (Player della comunicazione)	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5D8FD2-10A9-4F5E-9B6A-75AF0EE455A6}"/>
              </a:ext>
            </a:extLst>
          </p:cNvPr>
          <p:cNvSpPr txBox="1"/>
          <p:nvPr/>
        </p:nvSpPr>
        <p:spPr>
          <a:xfrm>
            <a:off x="418773" y="5654073"/>
            <a:ext cx="4772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tx1">
                    <a:tint val="75000"/>
                  </a:schemeClr>
                </a:solidFill>
              </a:rPr>
              <a:t>Ricerca Estensiva</a:t>
            </a:r>
            <a:endParaRPr lang="en-GB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6" name="Segnaposto testo 13">
            <a:extLst>
              <a:ext uri="{FF2B5EF4-FFF2-40B4-BE49-F238E27FC236}">
                <a16:creationId xmlns:a16="http://schemas.microsoft.com/office/drawing/2014/main" id="{7E858E9E-9052-FE4E-9B93-A5D7FA9419FD}"/>
              </a:ext>
            </a:extLst>
          </p:cNvPr>
          <p:cNvSpPr txBox="1">
            <a:spLocks/>
          </p:cNvSpPr>
          <p:nvPr/>
        </p:nvSpPr>
        <p:spPr>
          <a:xfrm>
            <a:off x="418773" y="5496129"/>
            <a:ext cx="11246754" cy="4490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dirty="0"/>
              <a:t>In relazione al </a:t>
            </a:r>
            <a:r>
              <a:rPr lang="it-IT" sz="1400" dirty="0" err="1"/>
              <a:t>precision</a:t>
            </a:r>
            <a:r>
              <a:rPr lang="it-IT" sz="1400" dirty="0"/>
              <a:t> marketing quanto è d’accordo con le seguenti affermazioni? (Top2 – Molto o totalmente d’accordo)</a:t>
            </a:r>
          </a:p>
        </p:txBody>
      </p:sp>
      <p:sp>
        <p:nvSpPr>
          <p:cNvPr id="25" name="Titolo 1">
            <a:extLst>
              <a:ext uri="{FF2B5EF4-FFF2-40B4-BE49-F238E27FC236}">
                <a16:creationId xmlns:a16="http://schemas.microsoft.com/office/drawing/2014/main" id="{088A1C9C-3800-1545-A85A-71D9B662E1D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13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cap="all" dirty="0">
                <a:latin typeface="Calibri Light" panose="020F0302020204030204" pitchFamily="34" charset="0"/>
              </a:rPr>
              <a:t>PRECISION MARKETING E L’EFFICIENZA</a:t>
            </a:r>
            <a:endParaRPr lang="en-GB" sz="2400" b="1" cap="all" dirty="0">
              <a:latin typeface="Calibri Light" panose="020F0302020204030204" pitchFamily="34" charset="0"/>
            </a:endParaRPr>
          </a:p>
        </p:txBody>
      </p:sp>
      <p:graphicFrame>
        <p:nvGraphicFramePr>
          <p:cNvPr id="71" name="Segnaposto contenuto 8">
            <a:extLst>
              <a:ext uri="{FF2B5EF4-FFF2-40B4-BE49-F238E27FC236}">
                <a16:creationId xmlns:a16="http://schemas.microsoft.com/office/drawing/2014/main" id="{A33215D0-BDEA-2C40-A166-FE12EEFC8A12}"/>
              </a:ext>
            </a:extLst>
          </p:cNvPr>
          <p:cNvGraphicFramePr>
            <a:graphicFrameLocks/>
          </p:cNvGraphicFramePr>
          <p:nvPr/>
        </p:nvGraphicFramePr>
        <p:xfrm>
          <a:off x="9612574" y="1926571"/>
          <a:ext cx="2497654" cy="3212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38" name="Gruppo 37">
            <a:extLst>
              <a:ext uri="{FF2B5EF4-FFF2-40B4-BE49-F238E27FC236}">
                <a16:creationId xmlns:a16="http://schemas.microsoft.com/office/drawing/2014/main" id="{C225B47B-3D87-F34E-A013-82E527C75884}"/>
              </a:ext>
            </a:extLst>
          </p:cNvPr>
          <p:cNvGrpSpPr/>
          <p:nvPr/>
        </p:nvGrpSpPr>
        <p:grpSpPr>
          <a:xfrm>
            <a:off x="3172930" y="3835662"/>
            <a:ext cx="1390002" cy="1144800"/>
            <a:chOff x="320770" y="3433214"/>
            <a:chExt cx="1390002" cy="1146883"/>
          </a:xfrm>
        </p:grpSpPr>
        <p:pic>
          <p:nvPicPr>
            <p:cNvPr id="39" name="Immagine 38">
              <a:extLst>
                <a:ext uri="{FF2B5EF4-FFF2-40B4-BE49-F238E27FC236}">
                  <a16:creationId xmlns:a16="http://schemas.microsoft.com/office/drawing/2014/main" id="{3B5B286D-10DB-6A4E-B4A9-F5A72DE25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7037" y="3433214"/>
              <a:ext cx="812086" cy="644430"/>
            </a:xfrm>
            <a:prstGeom prst="rect">
              <a:avLst/>
            </a:prstGeom>
          </p:spPr>
        </p:pic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99DEFF6F-0C0B-ED47-AABD-235B5347A6C5}"/>
                </a:ext>
              </a:extLst>
            </p:cNvPr>
            <p:cNvSpPr txBox="1"/>
            <p:nvPr/>
          </p:nvSpPr>
          <p:spPr>
            <a:xfrm>
              <a:off x="320770" y="4056877"/>
              <a:ext cx="13900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solidFill>
                    <a:srgbClr val="00405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Player della comunicazione</a:t>
              </a:r>
            </a:p>
          </p:txBody>
        </p:sp>
      </p:grpSp>
      <p:sp>
        <p:nvSpPr>
          <p:cNvPr id="52" name="Segnaposto testo 6">
            <a:extLst>
              <a:ext uri="{FF2B5EF4-FFF2-40B4-BE49-F238E27FC236}">
                <a16:creationId xmlns:a16="http://schemas.microsoft.com/office/drawing/2014/main" id="{6A049CDA-AB8F-5A46-938D-A021EEF2204E}"/>
              </a:ext>
            </a:extLst>
          </p:cNvPr>
          <p:cNvSpPr txBox="1">
            <a:spLocks/>
          </p:cNvSpPr>
          <p:nvPr/>
        </p:nvSpPr>
        <p:spPr>
          <a:xfrm>
            <a:off x="1945519" y="1292993"/>
            <a:ext cx="8477109" cy="319945"/>
          </a:xfrm>
          <a:prstGeom prst="rect">
            <a:avLst/>
          </a:prstGeom>
        </p:spPr>
        <p:txBody>
          <a:bodyPr/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400" kern="1200" baseline="0">
                <a:solidFill>
                  <a:srgbClr val="2A3F7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/>
              <a:t>Sotto una certa soglia numerica dei target scelti, lavorare in </a:t>
            </a:r>
            <a:r>
              <a:rPr lang="it-IT" sz="1600" b="1" dirty="0" err="1"/>
              <a:t>precision</a:t>
            </a:r>
            <a:r>
              <a:rPr lang="it-IT" sz="1600" b="1" dirty="0"/>
              <a:t> marketing è inefficiente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C10B2491-415D-E046-A414-CCE0C6BDFE22}"/>
              </a:ext>
            </a:extLst>
          </p:cNvPr>
          <p:cNvSpPr txBox="1"/>
          <p:nvPr/>
        </p:nvSpPr>
        <p:spPr>
          <a:xfrm>
            <a:off x="3024673" y="2640988"/>
            <a:ext cx="1746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>
                <a:solidFill>
                  <a:srgbClr val="0040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Advertiser</a:t>
            </a:r>
            <a:endParaRPr lang="it-IT" sz="1400" dirty="0">
              <a:solidFill>
                <a:srgbClr val="00405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5" name="Immagine 54">
            <a:extLst>
              <a:ext uri="{FF2B5EF4-FFF2-40B4-BE49-F238E27FC236}">
                <a16:creationId xmlns:a16="http://schemas.microsoft.com/office/drawing/2014/main" id="{BD1B6D1A-AAB0-0D4A-9EF4-39AA3A5218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31865" y="1794533"/>
            <a:ext cx="872133" cy="85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97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EC16E5F-97DD-C944-87B9-3C37B83DBDAE}"/>
              </a:ext>
            </a:extLst>
          </p:cNvPr>
          <p:cNvSpPr txBox="1"/>
          <p:nvPr/>
        </p:nvSpPr>
        <p:spPr>
          <a:xfrm>
            <a:off x="8754035" y="77051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0D0D64C7-3B7D-4536-B42F-74902632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158B-3059-415C-8875-3B69B2C36BF2}" type="slidenum">
              <a:rPr lang="it-IT" smtClean="0"/>
              <a:t>14</a:t>
            </a:fld>
            <a:endParaRPr lang="it-IT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D985A413-779C-42E9-B718-163BE9A7F96B}"/>
              </a:ext>
            </a:extLst>
          </p:cNvPr>
          <p:cNvGrpSpPr/>
          <p:nvPr/>
        </p:nvGrpSpPr>
        <p:grpSpPr>
          <a:xfrm>
            <a:off x="0" y="6168810"/>
            <a:ext cx="12192000" cy="689189"/>
            <a:chOff x="0" y="6168810"/>
            <a:chExt cx="12192000" cy="689189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5B29DB59-B83A-4FBF-A110-432CB3781B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35" b="41938"/>
            <a:stretch/>
          </p:blipFill>
          <p:spPr>
            <a:xfrm>
              <a:off x="0" y="6168810"/>
              <a:ext cx="12192000" cy="689189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034F9F7F-F91E-4ACD-91E8-1B5B0D6AA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6036" y="6323923"/>
              <a:ext cx="715521" cy="363099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EFE0CFF5-D445-4DFD-A9CB-2F80A81B2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51159" y="6296254"/>
              <a:ext cx="1494805" cy="434301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FF98581A-FA47-4F71-B8D7-012005473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alphaModFix am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79" b="22148"/>
            <a:stretch/>
          </p:blipFill>
          <p:spPr>
            <a:xfrm>
              <a:off x="5229830" y="6168810"/>
              <a:ext cx="1732341" cy="689189"/>
            </a:xfrm>
            <a:prstGeom prst="rect">
              <a:avLst/>
            </a:prstGeom>
          </p:spPr>
        </p:pic>
      </p:grpSp>
      <p:sp>
        <p:nvSpPr>
          <p:cNvPr id="21" name="Segnaposto contenuto 11">
            <a:extLst>
              <a:ext uri="{FF2B5EF4-FFF2-40B4-BE49-F238E27FC236}">
                <a16:creationId xmlns:a16="http://schemas.microsoft.com/office/drawing/2014/main" id="{DA81DE1F-8F0A-074E-A6E2-15AFBCBECC8D}"/>
              </a:ext>
            </a:extLst>
          </p:cNvPr>
          <p:cNvSpPr txBox="1">
            <a:spLocks/>
          </p:cNvSpPr>
          <p:nvPr/>
        </p:nvSpPr>
        <p:spPr>
          <a:xfrm>
            <a:off x="418773" y="5871403"/>
            <a:ext cx="10623261" cy="2282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/>
              <a:t>% Rispondenti  – Base: 114 Rispondenti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5D8FD2-10A9-4F5E-9B6A-75AF0EE455A6}"/>
              </a:ext>
            </a:extLst>
          </p:cNvPr>
          <p:cNvSpPr txBox="1"/>
          <p:nvPr/>
        </p:nvSpPr>
        <p:spPr>
          <a:xfrm>
            <a:off x="418773" y="5654073"/>
            <a:ext cx="4772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tx1">
                    <a:tint val="75000"/>
                  </a:schemeClr>
                </a:solidFill>
              </a:rPr>
              <a:t>Ricerca Estensiva</a:t>
            </a:r>
            <a:endParaRPr lang="en-GB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6" name="Segnaposto testo 13">
            <a:extLst>
              <a:ext uri="{FF2B5EF4-FFF2-40B4-BE49-F238E27FC236}">
                <a16:creationId xmlns:a16="http://schemas.microsoft.com/office/drawing/2014/main" id="{7E858E9E-9052-FE4E-9B93-A5D7FA9419FD}"/>
              </a:ext>
            </a:extLst>
          </p:cNvPr>
          <p:cNvSpPr txBox="1">
            <a:spLocks/>
          </p:cNvSpPr>
          <p:nvPr/>
        </p:nvSpPr>
        <p:spPr>
          <a:xfrm>
            <a:off x="418773" y="5489866"/>
            <a:ext cx="11246754" cy="4490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dirty="0"/>
              <a:t>Attualmente utilizzate dati di prima parte (es. dati proprietari di CRM, di tracciamento sui siti dell’azienda, ecc.) per le iniziative di </a:t>
            </a:r>
            <a:r>
              <a:rPr lang="it-IT" sz="1400" dirty="0" err="1"/>
              <a:t>digital</a:t>
            </a:r>
            <a:r>
              <a:rPr lang="it-IT" sz="1400" dirty="0"/>
              <a:t> advertising?</a:t>
            </a:r>
          </a:p>
        </p:txBody>
      </p:sp>
      <p:sp>
        <p:nvSpPr>
          <p:cNvPr id="25" name="Titolo 1">
            <a:extLst>
              <a:ext uri="{FF2B5EF4-FFF2-40B4-BE49-F238E27FC236}">
                <a16:creationId xmlns:a16="http://schemas.microsoft.com/office/drawing/2014/main" id="{088A1C9C-3800-1545-A85A-71D9B662E1D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13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cap="all" dirty="0">
                <a:latin typeface="Calibri Light" panose="020F0302020204030204" pitchFamily="34" charset="0"/>
              </a:rPr>
              <a:t>UTILIZZO DI DATI DI PRIMA PARTE PER INIZIATIVE DI DIGITAL ADVERTISING</a:t>
            </a:r>
            <a:endParaRPr lang="en-GB" sz="2400" b="1" cap="all" dirty="0">
              <a:latin typeface="Calibri Light" panose="020F0302020204030204" pitchFamily="34" charset="0"/>
            </a:endParaRP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C10B2491-415D-E046-A414-CCE0C6BDFE22}"/>
              </a:ext>
            </a:extLst>
          </p:cNvPr>
          <p:cNvSpPr txBox="1"/>
          <p:nvPr/>
        </p:nvSpPr>
        <p:spPr>
          <a:xfrm>
            <a:off x="130250" y="3229074"/>
            <a:ext cx="1746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>
                <a:solidFill>
                  <a:srgbClr val="0040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Advertiser</a:t>
            </a:r>
            <a:r>
              <a:rPr lang="it-IT" sz="1400" dirty="0">
                <a:solidFill>
                  <a:srgbClr val="0040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</a:p>
          <a:p>
            <a:pPr algn="ctr"/>
            <a:r>
              <a:rPr lang="it-IT" sz="1400" dirty="0">
                <a:solidFill>
                  <a:srgbClr val="0040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Settori</a:t>
            </a:r>
          </a:p>
        </p:txBody>
      </p:sp>
      <p:pic>
        <p:nvPicPr>
          <p:cNvPr id="55" name="Immagine 54">
            <a:extLst>
              <a:ext uri="{FF2B5EF4-FFF2-40B4-BE49-F238E27FC236}">
                <a16:creationId xmlns:a16="http://schemas.microsoft.com/office/drawing/2014/main" id="{BD1B6D1A-AAB0-0D4A-9EF4-39AA3A5218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442" y="2382619"/>
            <a:ext cx="872133" cy="852534"/>
          </a:xfrm>
          <a:prstGeom prst="rect">
            <a:avLst/>
          </a:prstGeom>
        </p:spPr>
      </p:pic>
      <p:graphicFrame>
        <p:nvGraphicFramePr>
          <p:cNvPr id="44" name="Segnaposto contenuto 16">
            <a:extLst>
              <a:ext uri="{FF2B5EF4-FFF2-40B4-BE49-F238E27FC236}">
                <a16:creationId xmlns:a16="http://schemas.microsoft.com/office/drawing/2014/main" id="{6A21BF12-05E8-544A-8A76-EDD61B3B7E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68020" y="1157316"/>
          <a:ext cx="9964000" cy="340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46" name="Gruppo 45">
            <a:extLst>
              <a:ext uri="{FF2B5EF4-FFF2-40B4-BE49-F238E27FC236}">
                <a16:creationId xmlns:a16="http://schemas.microsoft.com/office/drawing/2014/main" id="{C42C0223-9C43-5946-8847-3536539F4D74}"/>
              </a:ext>
            </a:extLst>
          </p:cNvPr>
          <p:cNvGrpSpPr/>
          <p:nvPr/>
        </p:nvGrpSpPr>
        <p:grpSpPr>
          <a:xfrm>
            <a:off x="5229830" y="4159347"/>
            <a:ext cx="932529" cy="338554"/>
            <a:chOff x="1872085" y="5360951"/>
            <a:chExt cx="932529" cy="338554"/>
          </a:xfrm>
        </p:grpSpPr>
        <p:sp>
          <p:nvSpPr>
            <p:cNvPr id="50" name="Rettangolo 49">
              <a:extLst>
                <a:ext uri="{FF2B5EF4-FFF2-40B4-BE49-F238E27FC236}">
                  <a16:creationId xmlns:a16="http://schemas.microsoft.com/office/drawing/2014/main" id="{1E6FBD8E-4986-9E49-A52A-BD60ADD5E29D}"/>
                </a:ext>
              </a:extLst>
            </p:cNvPr>
            <p:cNvSpPr/>
            <p:nvPr/>
          </p:nvSpPr>
          <p:spPr>
            <a:xfrm>
              <a:off x="1872085" y="5445457"/>
              <a:ext cx="180000" cy="180000"/>
            </a:xfrm>
            <a:prstGeom prst="rect">
              <a:avLst/>
            </a:prstGeom>
            <a:solidFill>
              <a:srgbClr val="23B7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atin typeface="Calibri" panose="020F0502020204030204" pitchFamily="34" charset="0"/>
              </a:endParaRPr>
            </a:p>
          </p:txBody>
        </p:sp>
        <p:sp>
          <p:nvSpPr>
            <p:cNvPr id="51" name="CasellaDiTesto 50">
              <a:extLst>
                <a:ext uri="{FF2B5EF4-FFF2-40B4-BE49-F238E27FC236}">
                  <a16:creationId xmlns:a16="http://schemas.microsoft.com/office/drawing/2014/main" id="{082B7286-C727-8D44-B787-44F4888A071E}"/>
                </a:ext>
              </a:extLst>
            </p:cNvPr>
            <p:cNvSpPr txBox="1"/>
            <p:nvPr/>
          </p:nvSpPr>
          <p:spPr>
            <a:xfrm>
              <a:off x="2011513" y="5360951"/>
              <a:ext cx="7931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solidFill>
                    <a:srgbClr val="002E5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Sì</a:t>
              </a:r>
            </a:p>
          </p:txBody>
        </p:sp>
      </p:grp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B50D903F-69C7-4D4A-B544-B361A2E69F8E}"/>
              </a:ext>
            </a:extLst>
          </p:cNvPr>
          <p:cNvCxnSpPr>
            <a:cxnSpLocks/>
          </p:cNvCxnSpPr>
          <p:nvPr/>
        </p:nvCxnSpPr>
        <p:spPr>
          <a:xfrm>
            <a:off x="9441712" y="1286540"/>
            <a:ext cx="0" cy="2647507"/>
          </a:xfrm>
          <a:prstGeom prst="line">
            <a:avLst/>
          </a:prstGeom>
          <a:ln w="28575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4CC31A7-C93D-47DD-85C9-FFE1B243B1BC}"/>
              </a:ext>
            </a:extLst>
          </p:cNvPr>
          <p:cNvSpPr txBox="1"/>
          <p:nvPr/>
        </p:nvSpPr>
        <p:spPr>
          <a:xfrm>
            <a:off x="8301572" y="955468"/>
            <a:ext cx="230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C00000"/>
                </a:solidFill>
              </a:rPr>
              <a:t>Valore medio 77%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04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EC16E5F-97DD-C944-87B9-3C37B83DBDAE}"/>
              </a:ext>
            </a:extLst>
          </p:cNvPr>
          <p:cNvSpPr txBox="1"/>
          <p:nvPr/>
        </p:nvSpPr>
        <p:spPr>
          <a:xfrm>
            <a:off x="8754035" y="77051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0D0D64C7-3B7D-4536-B42F-74902632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158B-3059-415C-8875-3B69B2C36BF2}" type="slidenum">
              <a:rPr lang="it-IT" smtClean="0"/>
              <a:t>15</a:t>
            </a:fld>
            <a:endParaRPr lang="it-IT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D985A413-779C-42E9-B718-163BE9A7F96B}"/>
              </a:ext>
            </a:extLst>
          </p:cNvPr>
          <p:cNvGrpSpPr/>
          <p:nvPr/>
        </p:nvGrpSpPr>
        <p:grpSpPr>
          <a:xfrm>
            <a:off x="0" y="6168810"/>
            <a:ext cx="12192000" cy="689189"/>
            <a:chOff x="0" y="6168810"/>
            <a:chExt cx="12192000" cy="689189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5B29DB59-B83A-4FBF-A110-432CB3781B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35" b="41938"/>
            <a:stretch/>
          </p:blipFill>
          <p:spPr>
            <a:xfrm>
              <a:off x="0" y="6168810"/>
              <a:ext cx="12192000" cy="689189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034F9F7F-F91E-4ACD-91E8-1B5B0D6AA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6036" y="6323923"/>
              <a:ext cx="715521" cy="363099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EFE0CFF5-D445-4DFD-A9CB-2F80A81B2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51159" y="6296254"/>
              <a:ext cx="1494805" cy="434301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FF98581A-FA47-4F71-B8D7-012005473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alphaModFix am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79" b="22148"/>
            <a:stretch/>
          </p:blipFill>
          <p:spPr>
            <a:xfrm>
              <a:off x="5229830" y="6168810"/>
              <a:ext cx="1732341" cy="689189"/>
            </a:xfrm>
            <a:prstGeom prst="rect">
              <a:avLst/>
            </a:prstGeom>
          </p:spPr>
        </p:pic>
      </p:grpSp>
      <p:sp>
        <p:nvSpPr>
          <p:cNvPr id="21" name="Segnaposto contenuto 11">
            <a:extLst>
              <a:ext uri="{FF2B5EF4-FFF2-40B4-BE49-F238E27FC236}">
                <a16:creationId xmlns:a16="http://schemas.microsoft.com/office/drawing/2014/main" id="{DA81DE1F-8F0A-074E-A6E2-15AFBCBECC8D}"/>
              </a:ext>
            </a:extLst>
          </p:cNvPr>
          <p:cNvSpPr txBox="1">
            <a:spLocks/>
          </p:cNvSpPr>
          <p:nvPr/>
        </p:nvSpPr>
        <p:spPr>
          <a:xfrm>
            <a:off x="418773" y="5871403"/>
            <a:ext cx="10623261" cy="2282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/>
              <a:t>% Rispondenti  – Base: 111 Rispondenti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5D8FD2-10A9-4F5E-9B6A-75AF0EE455A6}"/>
              </a:ext>
            </a:extLst>
          </p:cNvPr>
          <p:cNvSpPr txBox="1"/>
          <p:nvPr/>
        </p:nvSpPr>
        <p:spPr>
          <a:xfrm>
            <a:off x="418773" y="5654073"/>
            <a:ext cx="4772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tx1">
                    <a:tint val="75000"/>
                  </a:schemeClr>
                </a:solidFill>
              </a:rPr>
              <a:t>Ricerca Estensiva</a:t>
            </a:r>
            <a:endParaRPr lang="en-GB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6" name="Segnaposto testo 13">
            <a:extLst>
              <a:ext uri="{FF2B5EF4-FFF2-40B4-BE49-F238E27FC236}">
                <a16:creationId xmlns:a16="http://schemas.microsoft.com/office/drawing/2014/main" id="{7E858E9E-9052-FE4E-9B93-A5D7FA9419FD}"/>
              </a:ext>
            </a:extLst>
          </p:cNvPr>
          <p:cNvSpPr txBox="1">
            <a:spLocks/>
          </p:cNvSpPr>
          <p:nvPr/>
        </p:nvSpPr>
        <p:spPr>
          <a:xfrm>
            <a:off x="418773" y="5458699"/>
            <a:ext cx="11246754" cy="4490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dirty="0"/>
              <a:t>La vostra azienda utilizza una DMP (Data Management Platform)?</a:t>
            </a:r>
          </a:p>
        </p:txBody>
      </p:sp>
      <p:sp>
        <p:nvSpPr>
          <p:cNvPr id="25" name="Titolo 1">
            <a:extLst>
              <a:ext uri="{FF2B5EF4-FFF2-40B4-BE49-F238E27FC236}">
                <a16:creationId xmlns:a16="http://schemas.microsoft.com/office/drawing/2014/main" id="{088A1C9C-3800-1545-A85A-71D9B662E1D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13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cap="all" dirty="0">
                <a:latin typeface="Calibri Light" panose="020F0302020204030204" pitchFamily="34" charset="0"/>
              </a:rPr>
              <a:t>UTILIZZO DI UNA DATA MANAGEMENT PLATFORM</a:t>
            </a:r>
            <a:endParaRPr lang="en-GB" sz="2400" b="1" cap="all" dirty="0">
              <a:latin typeface="Calibri Light" panose="020F0302020204030204" pitchFamily="34" charset="0"/>
            </a:endParaRP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C10B2491-415D-E046-A414-CCE0C6BDFE22}"/>
              </a:ext>
            </a:extLst>
          </p:cNvPr>
          <p:cNvSpPr txBox="1"/>
          <p:nvPr/>
        </p:nvSpPr>
        <p:spPr>
          <a:xfrm>
            <a:off x="130250" y="3229074"/>
            <a:ext cx="1746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>
                <a:solidFill>
                  <a:srgbClr val="0040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Advertiser</a:t>
            </a:r>
            <a:endParaRPr lang="it-IT" sz="1400" dirty="0">
              <a:solidFill>
                <a:srgbClr val="00405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5" name="Immagine 54">
            <a:extLst>
              <a:ext uri="{FF2B5EF4-FFF2-40B4-BE49-F238E27FC236}">
                <a16:creationId xmlns:a16="http://schemas.microsoft.com/office/drawing/2014/main" id="{BD1B6D1A-AAB0-0D4A-9EF4-39AA3A5218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442" y="2382619"/>
            <a:ext cx="872133" cy="852534"/>
          </a:xfrm>
          <a:prstGeom prst="rect">
            <a:avLst/>
          </a:prstGeom>
        </p:spPr>
      </p:pic>
      <p:grpSp>
        <p:nvGrpSpPr>
          <p:cNvPr id="27" name="Gruppo 26">
            <a:extLst>
              <a:ext uri="{FF2B5EF4-FFF2-40B4-BE49-F238E27FC236}">
                <a16:creationId xmlns:a16="http://schemas.microsoft.com/office/drawing/2014/main" id="{C67311AB-4381-5E4C-A041-53FF2AC9F07B}"/>
              </a:ext>
            </a:extLst>
          </p:cNvPr>
          <p:cNvGrpSpPr/>
          <p:nvPr/>
        </p:nvGrpSpPr>
        <p:grpSpPr>
          <a:xfrm>
            <a:off x="1745837" y="3904295"/>
            <a:ext cx="8767303" cy="1169551"/>
            <a:chOff x="2353112" y="5004999"/>
            <a:chExt cx="8767303" cy="1169551"/>
          </a:xfrm>
        </p:grpSpPr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1C8DD63E-7B49-454F-AFB3-93689FF8E400}"/>
                </a:ext>
              </a:extLst>
            </p:cNvPr>
            <p:cNvGrpSpPr/>
            <p:nvPr/>
          </p:nvGrpSpPr>
          <p:grpSpPr>
            <a:xfrm>
              <a:off x="2353112" y="5004999"/>
              <a:ext cx="932529" cy="307777"/>
              <a:chOff x="1872085" y="5394817"/>
              <a:chExt cx="932529" cy="307777"/>
            </a:xfrm>
          </p:grpSpPr>
          <p:sp>
            <p:nvSpPr>
              <p:cNvPr id="41" name="Rettangolo 40">
                <a:extLst>
                  <a:ext uri="{FF2B5EF4-FFF2-40B4-BE49-F238E27FC236}">
                    <a16:creationId xmlns:a16="http://schemas.microsoft.com/office/drawing/2014/main" id="{00684746-DDE9-6E40-A261-2B10B82FD7CE}"/>
                  </a:ext>
                </a:extLst>
              </p:cNvPr>
              <p:cNvSpPr/>
              <p:nvPr/>
            </p:nvSpPr>
            <p:spPr>
              <a:xfrm>
                <a:off x="1872085" y="5445457"/>
                <a:ext cx="180000" cy="180000"/>
              </a:xfrm>
              <a:prstGeom prst="rect">
                <a:avLst/>
              </a:prstGeom>
              <a:solidFill>
                <a:srgbClr val="23B7C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3533C77D-27A7-074D-A0AF-64F332FD3388}"/>
                  </a:ext>
                </a:extLst>
              </p:cNvPr>
              <p:cNvSpPr txBox="1"/>
              <p:nvPr/>
            </p:nvSpPr>
            <p:spPr>
              <a:xfrm>
                <a:off x="2011513" y="5394817"/>
                <a:ext cx="7931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solidFill>
                      <a:srgbClr val="002E5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</a:t>
                </a:r>
              </a:p>
            </p:txBody>
          </p:sp>
        </p:grpSp>
        <p:grpSp>
          <p:nvGrpSpPr>
            <p:cNvPr id="29" name="Gruppo 28">
              <a:extLst>
                <a:ext uri="{FF2B5EF4-FFF2-40B4-BE49-F238E27FC236}">
                  <a16:creationId xmlns:a16="http://schemas.microsoft.com/office/drawing/2014/main" id="{9706BFFA-EB81-4043-B35A-26C1BA97E61C}"/>
                </a:ext>
              </a:extLst>
            </p:cNvPr>
            <p:cNvGrpSpPr/>
            <p:nvPr/>
          </p:nvGrpSpPr>
          <p:grpSpPr>
            <a:xfrm>
              <a:off x="3390170" y="5004999"/>
              <a:ext cx="1592177" cy="1169551"/>
              <a:chOff x="3430204" y="5382062"/>
              <a:chExt cx="1592177" cy="1169551"/>
            </a:xfrm>
          </p:grpSpPr>
          <p:sp>
            <p:nvSpPr>
              <p:cNvPr id="39" name="Rettangolo 38">
                <a:extLst>
                  <a:ext uri="{FF2B5EF4-FFF2-40B4-BE49-F238E27FC236}">
                    <a16:creationId xmlns:a16="http://schemas.microsoft.com/office/drawing/2014/main" id="{7AF119BC-D62D-2844-80F1-764723C9AD32}"/>
                  </a:ext>
                </a:extLst>
              </p:cNvPr>
              <p:cNvSpPr/>
              <p:nvPr/>
            </p:nvSpPr>
            <p:spPr>
              <a:xfrm>
                <a:off x="3430204" y="5445457"/>
                <a:ext cx="180000" cy="180000"/>
              </a:xfrm>
              <a:prstGeom prst="rect">
                <a:avLst/>
              </a:prstGeom>
              <a:solidFill>
                <a:srgbClr val="1DD1E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D9496DDA-3E2A-5D4C-AB0C-12C9DB5E1EAF}"/>
                  </a:ext>
                </a:extLst>
              </p:cNvPr>
              <p:cNvSpPr txBox="1"/>
              <p:nvPr/>
            </p:nvSpPr>
            <p:spPr>
              <a:xfrm>
                <a:off x="3610205" y="5382062"/>
                <a:ext cx="141217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solidFill>
                      <a:srgbClr val="002E5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No, ma è in corso la fase di valutazione di una DMP esterna</a:t>
                </a:r>
              </a:p>
            </p:txBody>
          </p:sp>
        </p:grpSp>
        <p:grpSp>
          <p:nvGrpSpPr>
            <p:cNvPr id="30" name="Gruppo 29">
              <a:extLst>
                <a:ext uri="{FF2B5EF4-FFF2-40B4-BE49-F238E27FC236}">
                  <a16:creationId xmlns:a16="http://schemas.microsoft.com/office/drawing/2014/main" id="{874AF5D5-D1F5-5142-8B0C-71FDE16DE832}"/>
                </a:ext>
              </a:extLst>
            </p:cNvPr>
            <p:cNvGrpSpPr/>
            <p:nvPr/>
          </p:nvGrpSpPr>
          <p:grpSpPr>
            <a:xfrm>
              <a:off x="5086876" y="5004999"/>
              <a:ext cx="1950293" cy="954107"/>
              <a:chOff x="5179392" y="5382008"/>
              <a:chExt cx="1950293" cy="954107"/>
            </a:xfrm>
          </p:grpSpPr>
          <p:sp>
            <p:nvSpPr>
              <p:cNvPr id="37" name="Rettangolo 36">
                <a:extLst>
                  <a:ext uri="{FF2B5EF4-FFF2-40B4-BE49-F238E27FC236}">
                    <a16:creationId xmlns:a16="http://schemas.microsoft.com/office/drawing/2014/main" id="{BF42DF99-6FED-7241-A58D-CC87377B5077}"/>
                  </a:ext>
                </a:extLst>
              </p:cNvPr>
              <p:cNvSpPr/>
              <p:nvPr/>
            </p:nvSpPr>
            <p:spPr>
              <a:xfrm>
                <a:off x="5179392" y="5445457"/>
                <a:ext cx="180000" cy="180000"/>
              </a:xfrm>
              <a:prstGeom prst="rect">
                <a:avLst/>
              </a:prstGeom>
              <a:solidFill>
                <a:srgbClr val="81E5E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92579B64-3E49-884F-B0D8-F1017064C21A}"/>
                  </a:ext>
                </a:extLst>
              </p:cNvPr>
              <p:cNvSpPr txBox="1"/>
              <p:nvPr/>
            </p:nvSpPr>
            <p:spPr>
              <a:xfrm>
                <a:off x="5383576" y="5382008"/>
                <a:ext cx="174610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solidFill>
                      <a:srgbClr val="002E5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No, ma è in corso la fase di valutazione di una DMP proprietaria</a:t>
                </a:r>
              </a:p>
            </p:txBody>
          </p:sp>
        </p:grpSp>
        <p:grpSp>
          <p:nvGrpSpPr>
            <p:cNvPr id="31" name="Gruppo 30">
              <a:extLst>
                <a:ext uri="{FF2B5EF4-FFF2-40B4-BE49-F238E27FC236}">
                  <a16:creationId xmlns:a16="http://schemas.microsoft.com/office/drawing/2014/main" id="{C367C6F6-6A1B-1B4B-B2FB-A4F6189DC064}"/>
                </a:ext>
              </a:extLst>
            </p:cNvPr>
            <p:cNvGrpSpPr/>
            <p:nvPr/>
          </p:nvGrpSpPr>
          <p:grpSpPr>
            <a:xfrm>
              <a:off x="7141698" y="5004999"/>
              <a:ext cx="1878135" cy="523220"/>
              <a:chOff x="5179392" y="5382008"/>
              <a:chExt cx="1878135" cy="523220"/>
            </a:xfrm>
          </p:grpSpPr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B6B1D92E-D160-F24D-BFA6-1542BE638885}"/>
                  </a:ext>
                </a:extLst>
              </p:cNvPr>
              <p:cNvSpPr/>
              <p:nvPr/>
            </p:nvSpPr>
            <p:spPr>
              <a:xfrm>
                <a:off x="5179392" y="5445457"/>
                <a:ext cx="180000" cy="180000"/>
              </a:xfrm>
              <a:prstGeom prst="rect">
                <a:avLst/>
              </a:prstGeom>
              <a:solidFill>
                <a:srgbClr val="5C99F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DDAC7A38-BB99-D848-819D-1B572936143B}"/>
                  </a:ext>
                </a:extLst>
              </p:cNvPr>
              <p:cNvSpPr txBox="1"/>
              <p:nvPr/>
            </p:nvSpPr>
            <p:spPr>
              <a:xfrm>
                <a:off x="5383576" y="5382008"/>
                <a:ext cx="16739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solidFill>
                      <a:srgbClr val="002E5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Sì, una DMP interna/proprietaria</a:t>
                </a:r>
              </a:p>
            </p:txBody>
          </p:sp>
        </p:grpSp>
        <p:grpSp>
          <p:nvGrpSpPr>
            <p:cNvPr id="32" name="Gruppo 31">
              <a:extLst>
                <a:ext uri="{FF2B5EF4-FFF2-40B4-BE49-F238E27FC236}">
                  <a16:creationId xmlns:a16="http://schemas.microsoft.com/office/drawing/2014/main" id="{5CCE091D-B449-C345-8CF9-DA3090AF540E}"/>
                </a:ext>
              </a:extLst>
            </p:cNvPr>
            <p:cNvGrpSpPr/>
            <p:nvPr/>
          </p:nvGrpSpPr>
          <p:grpSpPr>
            <a:xfrm>
              <a:off x="9045576" y="5004999"/>
              <a:ext cx="2074839" cy="307777"/>
              <a:chOff x="5179392" y="5382008"/>
              <a:chExt cx="2074839" cy="307777"/>
            </a:xfrm>
          </p:grpSpPr>
          <p:sp>
            <p:nvSpPr>
              <p:cNvPr id="33" name="Rettangolo 32">
                <a:extLst>
                  <a:ext uri="{FF2B5EF4-FFF2-40B4-BE49-F238E27FC236}">
                    <a16:creationId xmlns:a16="http://schemas.microsoft.com/office/drawing/2014/main" id="{469E53EE-EEB8-2246-B532-305FB2826915}"/>
                  </a:ext>
                </a:extLst>
              </p:cNvPr>
              <p:cNvSpPr/>
              <p:nvPr/>
            </p:nvSpPr>
            <p:spPr>
              <a:xfrm>
                <a:off x="5179392" y="5445457"/>
                <a:ext cx="180000" cy="180000"/>
              </a:xfrm>
              <a:prstGeom prst="rect">
                <a:avLst/>
              </a:prstGeom>
              <a:solidFill>
                <a:srgbClr val="5577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C114C60B-11FE-DC49-A851-9FD6D189921C}"/>
                  </a:ext>
                </a:extLst>
              </p:cNvPr>
              <p:cNvSpPr txBox="1"/>
              <p:nvPr/>
            </p:nvSpPr>
            <p:spPr>
              <a:xfrm>
                <a:off x="5383576" y="5382008"/>
                <a:ext cx="18706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solidFill>
                      <a:srgbClr val="002E5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Sì, una DMP esterna</a:t>
                </a:r>
              </a:p>
            </p:txBody>
          </p:sp>
        </p:grpSp>
      </p:grpSp>
      <p:graphicFrame>
        <p:nvGraphicFramePr>
          <p:cNvPr id="43" name="Segnaposto contenuto 26">
            <a:extLst>
              <a:ext uri="{FF2B5EF4-FFF2-40B4-BE49-F238E27FC236}">
                <a16:creationId xmlns:a16="http://schemas.microsoft.com/office/drawing/2014/main" id="{95A799FF-16BB-284A-99BD-41FCFC20687E}"/>
              </a:ext>
            </a:extLst>
          </p:cNvPr>
          <p:cNvGraphicFramePr>
            <a:graphicFrameLocks/>
          </p:cNvGraphicFramePr>
          <p:nvPr/>
        </p:nvGraphicFramePr>
        <p:xfrm>
          <a:off x="240857" y="1638593"/>
          <a:ext cx="10346772" cy="2770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" name="Rettangolo 3">
            <a:extLst>
              <a:ext uri="{FF2B5EF4-FFF2-40B4-BE49-F238E27FC236}">
                <a16:creationId xmlns:a16="http://schemas.microsoft.com/office/drawing/2014/main" id="{963DC2DB-4067-40D6-97B3-2ED5F15F9FBE}"/>
              </a:ext>
            </a:extLst>
          </p:cNvPr>
          <p:cNvSpPr/>
          <p:nvPr/>
        </p:nvSpPr>
        <p:spPr>
          <a:xfrm>
            <a:off x="6429894" y="1024035"/>
            <a:ext cx="5319083" cy="9642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Le aziende del settore Servizi  utilizzano maggiormente una DMP (76%). Le aziende del settore Retail la utilizzano meno (36%)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833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EC16E5F-97DD-C944-87B9-3C37B83DBDAE}"/>
              </a:ext>
            </a:extLst>
          </p:cNvPr>
          <p:cNvSpPr txBox="1"/>
          <p:nvPr/>
        </p:nvSpPr>
        <p:spPr>
          <a:xfrm>
            <a:off x="8754035" y="77051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0D0D64C7-3B7D-4536-B42F-74902632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158B-3059-415C-8875-3B69B2C36BF2}" type="slidenum">
              <a:rPr lang="it-IT" smtClean="0"/>
              <a:t>16</a:t>
            </a:fld>
            <a:endParaRPr lang="it-IT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D985A413-779C-42E9-B718-163BE9A7F96B}"/>
              </a:ext>
            </a:extLst>
          </p:cNvPr>
          <p:cNvGrpSpPr/>
          <p:nvPr/>
        </p:nvGrpSpPr>
        <p:grpSpPr>
          <a:xfrm>
            <a:off x="0" y="6168810"/>
            <a:ext cx="12192000" cy="689189"/>
            <a:chOff x="0" y="6168810"/>
            <a:chExt cx="12192000" cy="689189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5B29DB59-B83A-4FBF-A110-432CB3781B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35" b="41938"/>
            <a:stretch/>
          </p:blipFill>
          <p:spPr>
            <a:xfrm>
              <a:off x="0" y="6168810"/>
              <a:ext cx="12192000" cy="689189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034F9F7F-F91E-4ACD-91E8-1B5B0D6AA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6036" y="6323923"/>
              <a:ext cx="715521" cy="363099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EFE0CFF5-D445-4DFD-A9CB-2F80A81B2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51159" y="6296254"/>
              <a:ext cx="1494805" cy="434301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FF98581A-FA47-4F71-B8D7-012005473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alphaModFix am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79" b="22148"/>
            <a:stretch/>
          </p:blipFill>
          <p:spPr>
            <a:xfrm>
              <a:off x="5229830" y="6168810"/>
              <a:ext cx="1732341" cy="689189"/>
            </a:xfrm>
            <a:prstGeom prst="rect">
              <a:avLst/>
            </a:prstGeom>
          </p:spPr>
        </p:pic>
      </p:grpSp>
      <p:sp>
        <p:nvSpPr>
          <p:cNvPr id="21" name="Segnaposto contenuto 11">
            <a:extLst>
              <a:ext uri="{FF2B5EF4-FFF2-40B4-BE49-F238E27FC236}">
                <a16:creationId xmlns:a16="http://schemas.microsoft.com/office/drawing/2014/main" id="{DA81DE1F-8F0A-074E-A6E2-15AFBCBECC8D}"/>
              </a:ext>
            </a:extLst>
          </p:cNvPr>
          <p:cNvSpPr txBox="1">
            <a:spLocks/>
          </p:cNvSpPr>
          <p:nvPr/>
        </p:nvSpPr>
        <p:spPr>
          <a:xfrm>
            <a:off x="418773" y="5871403"/>
            <a:ext cx="10623261" cy="2282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/>
              <a:t>% Rispondenti  – Base: 113 Rispondenti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5D8FD2-10A9-4F5E-9B6A-75AF0EE455A6}"/>
              </a:ext>
            </a:extLst>
          </p:cNvPr>
          <p:cNvSpPr txBox="1"/>
          <p:nvPr/>
        </p:nvSpPr>
        <p:spPr>
          <a:xfrm>
            <a:off x="418773" y="5654073"/>
            <a:ext cx="4772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tx1">
                    <a:tint val="75000"/>
                  </a:schemeClr>
                </a:solidFill>
              </a:rPr>
              <a:t>Ricerca Estensiva</a:t>
            </a:r>
            <a:endParaRPr lang="en-GB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6" name="Segnaposto testo 13">
            <a:extLst>
              <a:ext uri="{FF2B5EF4-FFF2-40B4-BE49-F238E27FC236}">
                <a16:creationId xmlns:a16="http://schemas.microsoft.com/office/drawing/2014/main" id="{7E858E9E-9052-FE4E-9B93-A5D7FA9419FD}"/>
              </a:ext>
            </a:extLst>
          </p:cNvPr>
          <p:cNvSpPr txBox="1">
            <a:spLocks/>
          </p:cNvSpPr>
          <p:nvPr/>
        </p:nvSpPr>
        <p:spPr>
          <a:xfrm>
            <a:off x="418773" y="5243508"/>
            <a:ext cx="11246754" cy="4490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dirty="0"/>
              <a:t>All’interno dell’impresa sono presenti data </a:t>
            </a:r>
            <a:r>
              <a:rPr lang="it-IT" sz="1400" dirty="0" err="1"/>
              <a:t>scientist</a:t>
            </a:r>
            <a:r>
              <a:rPr lang="it-IT" sz="1400" dirty="0"/>
              <a:t>/figure dedicate all’analisi dei dati?</a:t>
            </a:r>
          </a:p>
        </p:txBody>
      </p:sp>
      <p:sp>
        <p:nvSpPr>
          <p:cNvPr id="25" name="Titolo 1">
            <a:extLst>
              <a:ext uri="{FF2B5EF4-FFF2-40B4-BE49-F238E27FC236}">
                <a16:creationId xmlns:a16="http://schemas.microsoft.com/office/drawing/2014/main" id="{088A1C9C-3800-1545-A85A-71D9B662E1D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13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cap="all" dirty="0">
                <a:latin typeface="Calibri Light" panose="020F0302020204030204" pitchFamily="34" charset="0"/>
              </a:rPr>
              <a:t>DATA SCIENTIST/FIGURE DEDICATE ALL’ANALISI DEI DATI</a:t>
            </a:r>
            <a:endParaRPr lang="en-GB" sz="2400" b="1" cap="all" dirty="0">
              <a:latin typeface="Calibri Light" panose="020F0302020204030204" pitchFamily="34" charset="0"/>
            </a:endParaRP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C10B2491-415D-E046-A414-CCE0C6BDFE22}"/>
              </a:ext>
            </a:extLst>
          </p:cNvPr>
          <p:cNvSpPr txBox="1"/>
          <p:nvPr/>
        </p:nvSpPr>
        <p:spPr>
          <a:xfrm>
            <a:off x="130250" y="3229074"/>
            <a:ext cx="1746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>
                <a:solidFill>
                  <a:srgbClr val="0040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Advertiser</a:t>
            </a:r>
            <a:endParaRPr lang="it-IT" sz="1400" dirty="0">
              <a:solidFill>
                <a:srgbClr val="00405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5" name="Immagine 54">
            <a:extLst>
              <a:ext uri="{FF2B5EF4-FFF2-40B4-BE49-F238E27FC236}">
                <a16:creationId xmlns:a16="http://schemas.microsoft.com/office/drawing/2014/main" id="{BD1B6D1A-AAB0-0D4A-9EF4-39AA3A5218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308" y="2382619"/>
            <a:ext cx="872133" cy="852534"/>
          </a:xfrm>
          <a:prstGeom prst="rect">
            <a:avLst/>
          </a:prstGeom>
        </p:spPr>
      </p:pic>
      <p:graphicFrame>
        <p:nvGraphicFramePr>
          <p:cNvPr id="29" name="Segnaposto contenuto 11">
            <a:extLst>
              <a:ext uri="{FF2B5EF4-FFF2-40B4-BE49-F238E27FC236}">
                <a16:creationId xmlns:a16="http://schemas.microsoft.com/office/drawing/2014/main" id="{FEA8BB6F-7921-0F45-AD69-B77C9A356DED}"/>
              </a:ext>
            </a:extLst>
          </p:cNvPr>
          <p:cNvGraphicFramePr>
            <a:graphicFrameLocks/>
          </p:cNvGraphicFramePr>
          <p:nvPr/>
        </p:nvGraphicFramePr>
        <p:xfrm>
          <a:off x="2284355" y="1454722"/>
          <a:ext cx="9561609" cy="3509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690372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EC16E5F-97DD-C944-87B9-3C37B83DBDAE}"/>
              </a:ext>
            </a:extLst>
          </p:cNvPr>
          <p:cNvSpPr txBox="1"/>
          <p:nvPr/>
        </p:nvSpPr>
        <p:spPr>
          <a:xfrm>
            <a:off x="8754035" y="77051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0D0D64C7-3B7D-4536-B42F-74902632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158B-3059-415C-8875-3B69B2C36BF2}" type="slidenum">
              <a:rPr lang="it-IT" smtClean="0"/>
              <a:t>2</a:t>
            </a:fld>
            <a:endParaRPr lang="it-IT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D985A413-779C-42E9-B718-163BE9A7F96B}"/>
              </a:ext>
            </a:extLst>
          </p:cNvPr>
          <p:cNvGrpSpPr/>
          <p:nvPr/>
        </p:nvGrpSpPr>
        <p:grpSpPr>
          <a:xfrm>
            <a:off x="0" y="6168810"/>
            <a:ext cx="12192000" cy="689189"/>
            <a:chOff x="0" y="6168810"/>
            <a:chExt cx="12192000" cy="689189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5B29DB59-B83A-4FBF-A110-432CB3781B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35" b="41938"/>
            <a:stretch/>
          </p:blipFill>
          <p:spPr>
            <a:xfrm>
              <a:off x="0" y="6168810"/>
              <a:ext cx="12192000" cy="689189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034F9F7F-F91E-4ACD-91E8-1B5B0D6AA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6036" y="6323923"/>
              <a:ext cx="715521" cy="363099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EFE0CFF5-D445-4DFD-A9CB-2F80A81B2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51159" y="6296254"/>
              <a:ext cx="1494805" cy="434301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FF98581A-FA47-4F71-B8D7-012005473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alphaModFix am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79" b="22148"/>
            <a:stretch/>
          </p:blipFill>
          <p:spPr>
            <a:xfrm>
              <a:off x="5229830" y="6168810"/>
              <a:ext cx="1732341" cy="689189"/>
            </a:xfrm>
            <a:prstGeom prst="rect">
              <a:avLst/>
            </a:prstGeom>
          </p:spPr>
        </p:pic>
      </p:grpSp>
      <p:sp>
        <p:nvSpPr>
          <p:cNvPr id="21" name="Segnaposto contenuto 11">
            <a:extLst>
              <a:ext uri="{FF2B5EF4-FFF2-40B4-BE49-F238E27FC236}">
                <a16:creationId xmlns:a16="http://schemas.microsoft.com/office/drawing/2014/main" id="{DA81DE1F-8F0A-074E-A6E2-15AFBCBECC8D}"/>
              </a:ext>
            </a:extLst>
          </p:cNvPr>
          <p:cNvSpPr txBox="1">
            <a:spLocks/>
          </p:cNvSpPr>
          <p:nvPr/>
        </p:nvSpPr>
        <p:spPr>
          <a:xfrm>
            <a:off x="418773" y="5871403"/>
            <a:ext cx="10623261" cy="2282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/>
              <a:t>% Rispondenti – Base: 119 Rispondenti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5D8FD2-10A9-4F5E-9B6A-75AF0EE455A6}"/>
              </a:ext>
            </a:extLst>
          </p:cNvPr>
          <p:cNvSpPr txBox="1"/>
          <p:nvPr/>
        </p:nvSpPr>
        <p:spPr>
          <a:xfrm>
            <a:off x="418773" y="5654073"/>
            <a:ext cx="4772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tx1">
                    <a:tint val="75000"/>
                  </a:schemeClr>
                </a:solidFill>
              </a:rPr>
              <a:t>Ricerca Estensiva</a:t>
            </a:r>
            <a:endParaRPr lang="en-GB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6" name="Segnaposto testo 13">
            <a:extLst>
              <a:ext uri="{FF2B5EF4-FFF2-40B4-BE49-F238E27FC236}">
                <a16:creationId xmlns:a16="http://schemas.microsoft.com/office/drawing/2014/main" id="{7E858E9E-9052-FE4E-9B93-A5D7FA9419FD}"/>
              </a:ext>
            </a:extLst>
          </p:cNvPr>
          <p:cNvSpPr txBox="1">
            <a:spLocks/>
          </p:cNvSpPr>
          <p:nvPr/>
        </p:nvSpPr>
        <p:spPr>
          <a:xfrm>
            <a:off x="418773" y="5445386"/>
            <a:ext cx="11246754" cy="4490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dirty="0"/>
              <a:t>Attualmente all’interno della sua impresa sono realizzate attività di ricerca volte a misurare il valore del Brand? (Top3 – Con frequenza almeno annuale)</a:t>
            </a:r>
          </a:p>
        </p:txBody>
      </p:sp>
      <p:sp>
        <p:nvSpPr>
          <p:cNvPr id="25" name="Titolo 1">
            <a:extLst>
              <a:ext uri="{FF2B5EF4-FFF2-40B4-BE49-F238E27FC236}">
                <a16:creationId xmlns:a16="http://schemas.microsoft.com/office/drawing/2014/main" id="{088A1C9C-3800-1545-A85A-71D9B662E1D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13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cap="all" dirty="0">
                <a:latin typeface="Calibri Light" panose="020F0302020204030204" pitchFamily="34" charset="0"/>
              </a:rPr>
              <a:t>ATTIVITà DI RICERCA DI MISURAZIONE DEL VALORE DEL BRAND</a:t>
            </a:r>
            <a:endParaRPr lang="en-GB" sz="2400" b="1" cap="all" dirty="0">
              <a:latin typeface="Calibri Light" panose="020F0302020204030204" pitchFamily="34" charset="0"/>
            </a:endParaRPr>
          </a:p>
        </p:txBody>
      </p:sp>
      <p:graphicFrame>
        <p:nvGraphicFramePr>
          <p:cNvPr id="27" name="Segnaposto contenuto 24">
            <a:extLst>
              <a:ext uri="{FF2B5EF4-FFF2-40B4-BE49-F238E27FC236}">
                <a16:creationId xmlns:a16="http://schemas.microsoft.com/office/drawing/2014/main" id="{8FC53E40-6BD0-8048-97FF-581D6CEEDAE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88405" y="1389025"/>
          <a:ext cx="9889942" cy="3874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42DE0C68-4247-E049-8904-B02CB3235940}"/>
              </a:ext>
            </a:extLst>
          </p:cNvPr>
          <p:cNvSpPr txBox="1"/>
          <p:nvPr/>
        </p:nvSpPr>
        <p:spPr>
          <a:xfrm>
            <a:off x="209080" y="3339436"/>
            <a:ext cx="1746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>
                <a:solidFill>
                  <a:srgbClr val="0040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Advertiser</a:t>
            </a:r>
            <a:r>
              <a:rPr lang="it-IT" sz="1400" dirty="0">
                <a:solidFill>
                  <a:srgbClr val="0040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</a:p>
          <a:p>
            <a:pPr algn="ctr"/>
            <a:r>
              <a:rPr lang="it-IT" sz="1400" dirty="0">
                <a:solidFill>
                  <a:srgbClr val="0040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Settori</a:t>
            </a:r>
          </a:p>
        </p:txBody>
      </p:sp>
      <p:pic>
        <p:nvPicPr>
          <p:cNvPr id="47" name="Immagine 46">
            <a:extLst>
              <a:ext uri="{FF2B5EF4-FFF2-40B4-BE49-F238E27FC236}">
                <a16:creationId xmlns:a16="http://schemas.microsoft.com/office/drawing/2014/main" id="{D7AF6E97-FC8A-1D44-AC62-AAF0551AAC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272" y="2492981"/>
            <a:ext cx="872133" cy="85253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8436B861-A26E-4AAB-9137-4AB714640019}"/>
              </a:ext>
            </a:extLst>
          </p:cNvPr>
          <p:cNvSpPr/>
          <p:nvPr/>
        </p:nvSpPr>
        <p:spPr>
          <a:xfrm>
            <a:off x="9138822" y="2971800"/>
            <a:ext cx="2707142" cy="209285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settore Retail realizza attività di misurazione del brand tendenzialmente alla necessità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settore dei Servizi è molto attento al tema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066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EC16E5F-97DD-C944-87B9-3C37B83DBDAE}"/>
              </a:ext>
            </a:extLst>
          </p:cNvPr>
          <p:cNvSpPr txBox="1"/>
          <p:nvPr/>
        </p:nvSpPr>
        <p:spPr>
          <a:xfrm>
            <a:off x="8754035" y="77051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0D0D64C7-3B7D-4536-B42F-74902632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158B-3059-415C-8875-3B69B2C36BF2}" type="slidenum">
              <a:rPr lang="it-IT" smtClean="0"/>
              <a:t>3</a:t>
            </a:fld>
            <a:endParaRPr lang="it-IT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D985A413-779C-42E9-B718-163BE9A7F96B}"/>
              </a:ext>
            </a:extLst>
          </p:cNvPr>
          <p:cNvGrpSpPr/>
          <p:nvPr/>
        </p:nvGrpSpPr>
        <p:grpSpPr>
          <a:xfrm>
            <a:off x="0" y="6168810"/>
            <a:ext cx="12192000" cy="689189"/>
            <a:chOff x="0" y="6168810"/>
            <a:chExt cx="12192000" cy="689189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5B29DB59-B83A-4FBF-A110-432CB3781B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35" b="41938"/>
            <a:stretch/>
          </p:blipFill>
          <p:spPr>
            <a:xfrm>
              <a:off x="0" y="6168810"/>
              <a:ext cx="12192000" cy="689189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034F9F7F-F91E-4ACD-91E8-1B5B0D6AA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6036" y="6323923"/>
              <a:ext cx="715521" cy="363099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EFE0CFF5-D445-4DFD-A9CB-2F80A81B2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51159" y="6296254"/>
              <a:ext cx="1494805" cy="434301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FF98581A-FA47-4F71-B8D7-012005473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alphaModFix am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79" b="22148"/>
            <a:stretch/>
          </p:blipFill>
          <p:spPr>
            <a:xfrm>
              <a:off x="5229830" y="6168810"/>
              <a:ext cx="1732341" cy="689189"/>
            </a:xfrm>
            <a:prstGeom prst="rect">
              <a:avLst/>
            </a:prstGeom>
          </p:spPr>
        </p:pic>
      </p:grpSp>
      <p:sp>
        <p:nvSpPr>
          <p:cNvPr id="21" name="Segnaposto contenuto 11">
            <a:extLst>
              <a:ext uri="{FF2B5EF4-FFF2-40B4-BE49-F238E27FC236}">
                <a16:creationId xmlns:a16="http://schemas.microsoft.com/office/drawing/2014/main" id="{DA81DE1F-8F0A-074E-A6E2-15AFBCBECC8D}"/>
              </a:ext>
            </a:extLst>
          </p:cNvPr>
          <p:cNvSpPr txBox="1">
            <a:spLocks/>
          </p:cNvSpPr>
          <p:nvPr/>
        </p:nvSpPr>
        <p:spPr>
          <a:xfrm>
            <a:off x="418773" y="5871403"/>
            <a:ext cx="10623261" cy="2282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/>
              <a:t>% Rispondenti – Base: 117 Rispondenti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5D8FD2-10A9-4F5E-9B6A-75AF0EE455A6}"/>
              </a:ext>
            </a:extLst>
          </p:cNvPr>
          <p:cNvSpPr txBox="1"/>
          <p:nvPr/>
        </p:nvSpPr>
        <p:spPr>
          <a:xfrm>
            <a:off x="418773" y="5654073"/>
            <a:ext cx="4772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tx1">
                    <a:tint val="75000"/>
                  </a:schemeClr>
                </a:solidFill>
              </a:rPr>
              <a:t>Ricerca Estensiva</a:t>
            </a:r>
            <a:endParaRPr lang="en-GB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6" name="Segnaposto testo 13">
            <a:extLst>
              <a:ext uri="{FF2B5EF4-FFF2-40B4-BE49-F238E27FC236}">
                <a16:creationId xmlns:a16="http://schemas.microsoft.com/office/drawing/2014/main" id="{7E858E9E-9052-FE4E-9B93-A5D7FA9419FD}"/>
              </a:ext>
            </a:extLst>
          </p:cNvPr>
          <p:cNvSpPr txBox="1">
            <a:spLocks/>
          </p:cNvSpPr>
          <p:nvPr/>
        </p:nvSpPr>
        <p:spPr>
          <a:xfrm>
            <a:off x="418773" y="5451301"/>
            <a:ext cx="11246754" cy="4490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dirty="0"/>
              <a:t>Negli ultimi tre anni all’interno della sua azienda, gli investimenti dedicati alle attività di ricerca per misurare il valore del Brand sono variati?</a:t>
            </a:r>
          </a:p>
        </p:txBody>
      </p:sp>
      <p:sp>
        <p:nvSpPr>
          <p:cNvPr id="25" name="Titolo 1">
            <a:extLst>
              <a:ext uri="{FF2B5EF4-FFF2-40B4-BE49-F238E27FC236}">
                <a16:creationId xmlns:a16="http://schemas.microsoft.com/office/drawing/2014/main" id="{088A1C9C-3800-1545-A85A-71D9B662E1D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13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cap="all" dirty="0">
                <a:latin typeface="Calibri Light" panose="020F0302020204030204" pitchFamily="34" charset="0"/>
              </a:rPr>
              <a:t>INVESTIMENTI DEDICATI ALLA MISURAZIONE DEL VALORE DEL BRAND (</a:t>
            </a:r>
            <a:r>
              <a:rPr lang="it-IT" sz="2400" b="1" u="sng" cap="all" dirty="0">
                <a:latin typeface="Calibri Light" panose="020F0302020204030204" pitchFamily="34" charset="0"/>
              </a:rPr>
              <a:t>ULTIMI 3 ANNI</a:t>
            </a:r>
            <a:r>
              <a:rPr lang="it-IT" sz="2400" b="1" cap="all" dirty="0">
                <a:latin typeface="Calibri Light" panose="020F0302020204030204" pitchFamily="34" charset="0"/>
              </a:rPr>
              <a:t>)</a:t>
            </a:r>
            <a:endParaRPr lang="en-GB" sz="2400" b="1" cap="all" dirty="0">
              <a:latin typeface="Calibri Light" panose="020F0302020204030204" pitchFamily="34" charset="0"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42DE0C68-4247-E049-8904-B02CB3235940}"/>
              </a:ext>
            </a:extLst>
          </p:cNvPr>
          <p:cNvSpPr txBox="1"/>
          <p:nvPr/>
        </p:nvSpPr>
        <p:spPr>
          <a:xfrm>
            <a:off x="1091955" y="3512862"/>
            <a:ext cx="1746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>
                <a:solidFill>
                  <a:srgbClr val="0040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Advertiser</a:t>
            </a:r>
            <a:endParaRPr lang="it-IT" sz="1400" dirty="0">
              <a:solidFill>
                <a:srgbClr val="00405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7" name="Immagine 46">
            <a:extLst>
              <a:ext uri="{FF2B5EF4-FFF2-40B4-BE49-F238E27FC236}">
                <a16:creationId xmlns:a16="http://schemas.microsoft.com/office/drawing/2014/main" id="{D7AF6E97-FC8A-1D44-AC62-AAF0551AAC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9147" y="2666407"/>
            <a:ext cx="872133" cy="852534"/>
          </a:xfrm>
          <a:prstGeom prst="rect">
            <a:avLst/>
          </a:prstGeom>
        </p:spPr>
      </p:pic>
      <p:graphicFrame>
        <p:nvGraphicFramePr>
          <p:cNvPr id="48" name="Segnaposto contenuto 11">
            <a:extLst>
              <a:ext uri="{FF2B5EF4-FFF2-40B4-BE49-F238E27FC236}">
                <a16:creationId xmlns:a16="http://schemas.microsoft.com/office/drawing/2014/main" id="{A614381E-A965-4443-A0F3-1F478B2E84BC}"/>
              </a:ext>
            </a:extLst>
          </p:cNvPr>
          <p:cNvGraphicFramePr>
            <a:graphicFrameLocks/>
          </p:cNvGraphicFramePr>
          <p:nvPr/>
        </p:nvGraphicFramePr>
        <p:xfrm>
          <a:off x="2436979" y="2109327"/>
          <a:ext cx="9542887" cy="2408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49" name="Gruppo 48">
            <a:extLst>
              <a:ext uri="{FF2B5EF4-FFF2-40B4-BE49-F238E27FC236}">
                <a16:creationId xmlns:a16="http://schemas.microsoft.com/office/drawing/2014/main" id="{A5837E86-2AC9-364C-BBD8-566A012BDA96}"/>
              </a:ext>
            </a:extLst>
          </p:cNvPr>
          <p:cNvGrpSpPr/>
          <p:nvPr/>
        </p:nvGrpSpPr>
        <p:grpSpPr>
          <a:xfrm>
            <a:off x="3315396" y="4269828"/>
            <a:ext cx="7786052" cy="523220"/>
            <a:chOff x="1985747" y="5230683"/>
            <a:chExt cx="7786052" cy="523220"/>
          </a:xfrm>
        </p:grpSpPr>
        <p:grpSp>
          <p:nvGrpSpPr>
            <p:cNvPr id="50" name="Gruppo 49">
              <a:extLst>
                <a:ext uri="{FF2B5EF4-FFF2-40B4-BE49-F238E27FC236}">
                  <a16:creationId xmlns:a16="http://schemas.microsoft.com/office/drawing/2014/main" id="{98E20C4C-C2A2-C945-8D83-F1DCB3D290B0}"/>
                </a:ext>
              </a:extLst>
            </p:cNvPr>
            <p:cNvGrpSpPr/>
            <p:nvPr/>
          </p:nvGrpSpPr>
          <p:grpSpPr>
            <a:xfrm>
              <a:off x="1985747" y="5230683"/>
              <a:ext cx="1804329" cy="523220"/>
              <a:chOff x="1194752" y="5394817"/>
              <a:chExt cx="1804329" cy="523220"/>
            </a:xfrm>
          </p:grpSpPr>
          <p:sp>
            <p:nvSpPr>
              <p:cNvPr id="60" name="Rettangolo 59">
                <a:extLst>
                  <a:ext uri="{FF2B5EF4-FFF2-40B4-BE49-F238E27FC236}">
                    <a16:creationId xmlns:a16="http://schemas.microsoft.com/office/drawing/2014/main" id="{1F4011BD-C74F-0043-859E-5397858DD4BC}"/>
                  </a:ext>
                </a:extLst>
              </p:cNvPr>
              <p:cNvSpPr/>
              <p:nvPr/>
            </p:nvSpPr>
            <p:spPr>
              <a:xfrm>
                <a:off x="1194752" y="5445457"/>
                <a:ext cx="180000" cy="180000"/>
              </a:xfrm>
              <a:prstGeom prst="rect">
                <a:avLst/>
              </a:prstGeom>
              <a:solidFill>
                <a:srgbClr val="23B7C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018722DA-6239-1840-A2F4-CE794DB127B6}"/>
                  </a:ext>
                </a:extLst>
              </p:cNvPr>
              <p:cNvSpPr txBox="1"/>
              <p:nvPr/>
            </p:nvSpPr>
            <p:spPr>
              <a:xfrm>
                <a:off x="1334180" y="5394817"/>
                <a:ext cx="16649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solidFill>
                      <a:srgbClr val="002E5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Non abbiamo svolto attività di ricerca</a:t>
                </a:r>
              </a:p>
            </p:txBody>
          </p:sp>
        </p:grpSp>
        <p:grpSp>
          <p:nvGrpSpPr>
            <p:cNvPr id="51" name="Gruppo 50">
              <a:extLst>
                <a:ext uri="{FF2B5EF4-FFF2-40B4-BE49-F238E27FC236}">
                  <a16:creationId xmlns:a16="http://schemas.microsoft.com/office/drawing/2014/main" id="{4B3CAABF-0EC6-FA4A-BB2E-BED5AFD196E5}"/>
                </a:ext>
              </a:extLst>
            </p:cNvPr>
            <p:cNvGrpSpPr/>
            <p:nvPr/>
          </p:nvGrpSpPr>
          <p:grpSpPr>
            <a:xfrm>
              <a:off x="4197776" y="5230683"/>
              <a:ext cx="1600146" cy="307777"/>
              <a:chOff x="2820605" y="5382062"/>
              <a:chExt cx="1600146" cy="307777"/>
            </a:xfrm>
          </p:grpSpPr>
          <p:sp>
            <p:nvSpPr>
              <p:cNvPr id="58" name="Rettangolo 57">
                <a:extLst>
                  <a:ext uri="{FF2B5EF4-FFF2-40B4-BE49-F238E27FC236}">
                    <a16:creationId xmlns:a16="http://schemas.microsoft.com/office/drawing/2014/main" id="{C4C9DBBE-3ECF-AA4E-BC4C-D72CD68249EB}"/>
                  </a:ext>
                </a:extLst>
              </p:cNvPr>
              <p:cNvSpPr/>
              <p:nvPr/>
            </p:nvSpPr>
            <p:spPr>
              <a:xfrm>
                <a:off x="2820605" y="5445457"/>
                <a:ext cx="180000" cy="180000"/>
              </a:xfrm>
              <a:prstGeom prst="rect">
                <a:avLst/>
              </a:prstGeom>
              <a:solidFill>
                <a:srgbClr val="1DD1E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3243E643-4A06-1E4B-A44E-38984A3D84A9}"/>
                  </a:ext>
                </a:extLst>
              </p:cNvPr>
              <p:cNvSpPr txBox="1"/>
              <p:nvPr/>
            </p:nvSpPr>
            <p:spPr>
              <a:xfrm>
                <a:off x="3000605" y="5382062"/>
                <a:ext cx="14201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solidFill>
                      <a:srgbClr val="002E5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Sono diminuiti</a:t>
                </a:r>
              </a:p>
            </p:txBody>
          </p:sp>
        </p:grpSp>
        <p:grpSp>
          <p:nvGrpSpPr>
            <p:cNvPr id="52" name="Gruppo 51">
              <a:extLst>
                <a:ext uri="{FF2B5EF4-FFF2-40B4-BE49-F238E27FC236}">
                  <a16:creationId xmlns:a16="http://schemas.microsoft.com/office/drawing/2014/main" id="{E3ADE235-3228-0149-81E6-9B0BDFA01E44}"/>
                </a:ext>
              </a:extLst>
            </p:cNvPr>
            <p:cNvGrpSpPr/>
            <p:nvPr/>
          </p:nvGrpSpPr>
          <p:grpSpPr>
            <a:xfrm>
              <a:off x="6154824" y="5230683"/>
              <a:ext cx="1603487" cy="523220"/>
              <a:chOff x="4586729" y="5382008"/>
              <a:chExt cx="1603487" cy="523220"/>
            </a:xfrm>
          </p:grpSpPr>
          <p:sp>
            <p:nvSpPr>
              <p:cNvPr id="56" name="Rettangolo 55">
                <a:extLst>
                  <a:ext uri="{FF2B5EF4-FFF2-40B4-BE49-F238E27FC236}">
                    <a16:creationId xmlns:a16="http://schemas.microsoft.com/office/drawing/2014/main" id="{A00E34C2-60B1-184F-B034-E28B60CB0C19}"/>
                  </a:ext>
                </a:extLst>
              </p:cNvPr>
              <p:cNvSpPr/>
              <p:nvPr/>
            </p:nvSpPr>
            <p:spPr>
              <a:xfrm>
                <a:off x="4586729" y="5445457"/>
                <a:ext cx="180000" cy="180000"/>
              </a:xfrm>
              <a:prstGeom prst="rect">
                <a:avLst/>
              </a:prstGeom>
              <a:solidFill>
                <a:srgbClr val="F6F3E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7" name="CasellaDiTesto 56">
                <a:extLst>
                  <a:ext uri="{FF2B5EF4-FFF2-40B4-BE49-F238E27FC236}">
                    <a16:creationId xmlns:a16="http://schemas.microsoft.com/office/drawing/2014/main" id="{F2AEAF70-D18D-8F43-A9F7-017B4111FF2D}"/>
                  </a:ext>
                </a:extLst>
              </p:cNvPr>
              <p:cNvSpPr txBox="1"/>
              <p:nvPr/>
            </p:nvSpPr>
            <p:spPr>
              <a:xfrm>
                <a:off x="4790914" y="5382008"/>
                <a:ext cx="13993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solidFill>
                      <a:srgbClr val="002E5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Sono rimasti costanti</a:t>
                </a:r>
              </a:p>
            </p:txBody>
          </p:sp>
        </p:grpSp>
        <p:grpSp>
          <p:nvGrpSpPr>
            <p:cNvPr id="53" name="Gruppo 52">
              <a:extLst>
                <a:ext uri="{FF2B5EF4-FFF2-40B4-BE49-F238E27FC236}">
                  <a16:creationId xmlns:a16="http://schemas.microsoft.com/office/drawing/2014/main" id="{EA321493-35E1-3A4E-95FD-C3117D07C010}"/>
                </a:ext>
              </a:extLst>
            </p:cNvPr>
            <p:cNvGrpSpPr/>
            <p:nvPr/>
          </p:nvGrpSpPr>
          <p:grpSpPr>
            <a:xfrm>
              <a:off x="7888814" y="5230683"/>
              <a:ext cx="1882985" cy="307777"/>
              <a:chOff x="4772993" y="5382008"/>
              <a:chExt cx="1882985" cy="307777"/>
            </a:xfrm>
          </p:grpSpPr>
          <p:sp>
            <p:nvSpPr>
              <p:cNvPr id="54" name="Rettangolo 53">
                <a:extLst>
                  <a:ext uri="{FF2B5EF4-FFF2-40B4-BE49-F238E27FC236}">
                    <a16:creationId xmlns:a16="http://schemas.microsoft.com/office/drawing/2014/main" id="{A0142512-5694-2843-AB2D-4DAA20E27916}"/>
                  </a:ext>
                </a:extLst>
              </p:cNvPr>
              <p:cNvSpPr/>
              <p:nvPr/>
            </p:nvSpPr>
            <p:spPr>
              <a:xfrm>
                <a:off x="4772993" y="5445457"/>
                <a:ext cx="180000" cy="180000"/>
              </a:xfrm>
              <a:prstGeom prst="rect">
                <a:avLst/>
              </a:prstGeom>
              <a:solidFill>
                <a:srgbClr val="5C99F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A943B420-CC46-294E-B8D1-3BCD3D674F40}"/>
                  </a:ext>
                </a:extLst>
              </p:cNvPr>
              <p:cNvSpPr txBox="1"/>
              <p:nvPr/>
            </p:nvSpPr>
            <p:spPr>
              <a:xfrm>
                <a:off x="4977177" y="5382008"/>
                <a:ext cx="16788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solidFill>
                      <a:srgbClr val="002E5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Sono aumentati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6890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EC16E5F-97DD-C944-87B9-3C37B83DBDAE}"/>
              </a:ext>
            </a:extLst>
          </p:cNvPr>
          <p:cNvSpPr txBox="1"/>
          <p:nvPr/>
        </p:nvSpPr>
        <p:spPr>
          <a:xfrm>
            <a:off x="8754035" y="77051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0D0D64C7-3B7D-4536-B42F-74902632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158B-3059-415C-8875-3B69B2C36BF2}" type="slidenum">
              <a:rPr lang="it-IT" smtClean="0"/>
              <a:t>4</a:t>
            </a:fld>
            <a:endParaRPr lang="it-IT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D985A413-779C-42E9-B718-163BE9A7F96B}"/>
              </a:ext>
            </a:extLst>
          </p:cNvPr>
          <p:cNvGrpSpPr/>
          <p:nvPr/>
        </p:nvGrpSpPr>
        <p:grpSpPr>
          <a:xfrm>
            <a:off x="0" y="6168810"/>
            <a:ext cx="12192000" cy="689189"/>
            <a:chOff x="0" y="6168810"/>
            <a:chExt cx="12192000" cy="689189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5B29DB59-B83A-4FBF-A110-432CB3781B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35" b="41938"/>
            <a:stretch/>
          </p:blipFill>
          <p:spPr>
            <a:xfrm>
              <a:off x="0" y="6168810"/>
              <a:ext cx="12192000" cy="689189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034F9F7F-F91E-4ACD-91E8-1B5B0D6AA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6036" y="6323923"/>
              <a:ext cx="715521" cy="363099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EFE0CFF5-D445-4DFD-A9CB-2F80A81B2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51159" y="6296254"/>
              <a:ext cx="1494805" cy="434301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FF98581A-FA47-4F71-B8D7-012005473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alphaModFix am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79" b="22148"/>
            <a:stretch/>
          </p:blipFill>
          <p:spPr>
            <a:xfrm>
              <a:off x="5229830" y="6168810"/>
              <a:ext cx="1732341" cy="689189"/>
            </a:xfrm>
            <a:prstGeom prst="rect">
              <a:avLst/>
            </a:prstGeom>
          </p:spPr>
        </p:pic>
      </p:grpSp>
      <p:sp>
        <p:nvSpPr>
          <p:cNvPr id="21" name="Segnaposto contenuto 11">
            <a:extLst>
              <a:ext uri="{FF2B5EF4-FFF2-40B4-BE49-F238E27FC236}">
                <a16:creationId xmlns:a16="http://schemas.microsoft.com/office/drawing/2014/main" id="{DA81DE1F-8F0A-074E-A6E2-15AFBCBECC8D}"/>
              </a:ext>
            </a:extLst>
          </p:cNvPr>
          <p:cNvSpPr txBox="1">
            <a:spLocks/>
          </p:cNvSpPr>
          <p:nvPr/>
        </p:nvSpPr>
        <p:spPr>
          <a:xfrm>
            <a:off x="418773" y="5871403"/>
            <a:ext cx="10623261" cy="2282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/>
              <a:t>% Rispondenti –  Risposta multipla – Base: 115 Rispondenti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5D8FD2-10A9-4F5E-9B6A-75AF0EE455A6}"/>
              </a:ext>
            </a:extLst>
          </p:cNvPr>
          <p:cNvSpPr txBox="1"/>
          <p:nvPr/>
        </p:nvSpPr>
        <p:spPr>
          <a:xfrm>
            <a:off x="418773" y="5654073"/>
            <a:ext cx="4772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tx1">
                    <a:tint val="75000"/>
                  </a:schemeClr>
                </a:solidFill>
              </a:rPr>
              <a:t>Ricerca Estensiva</a:t>
            </a:r>
            <a:endParaRPr lang="en-GB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6" name="Segnaposto testo 13">
            <a:extLst>
              <a:ext uri="{FF2B5EF4-FFF2-40B4-BE49-F238E27FC236}">
                <a16:creationId xmlns:a16="http://schemas.microsoft.com/office/drawing/2014/main" id="{7E858E9E-9052-FE4E-9B93-A5D7FA9419FD}"/>
              </a:ext>
            </a:extLst>
          </p:cNvPr>
          <p:cNvSpPr txBox="1">
            <a:spLocks/>
          </p:cNvSpPr>
          <p:nvPr/>
        </p:nvSpPr>
        <p:spPr>
          <a:xfrm>
            <a:off x="418773" y="5451301"/>
            <a:ext cx="11246754" cy="4490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dirty="0"/>
              <a:t>Quali dei seguenti strumenti di misurazione delle iniziative di marketing/comunicazione utilizzate all’interno della vostra impresa?</a:t>
            </a:r>
          </a:p>
        </p:txBody>
      </p:sp>
      <p:sp>
        <p:nvSpPr>
          <p:cNvPr id="25" name="Titolo 1">
            <a:extLst>
              <a:ext uri="{FF2B5EF4-FFF2-40B4-BE49-F238E27FC236}">
                <a16:creationId xmlns:a16="http://schemas.microsoft.com/office/drawing/2014/main" id="{088A1C9C-3800-1545-A85A-71D9B662E1D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13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cap="all" dirty="0">
                <a:latin typeface="Calibri Light" panose="020F0302020204030204" pitchFamily="34" charset="0"/>
              </a:rPr>
              <a:t>STRUMENTI DI MISURAZIONE DELLE INIZIATIVE DI MARKETING/COMUNICAZIONE</a:t>
            </a:r>
            <a:endParaRPr lang="en-GB" sz="2400" b="1" cap="all" dirty="0">
              <a:latin typeface="Calibri Light" panose="020F0302020204030204" pitchFamily="34" charset="0"/>
            </a:endParaRPr>
          </a:p>
        </p:txBody>
      </p:sp>
      <p:graphicFrame>
        <p:nvGraphicFramePr>
          <p:cNvPr id="31" name="Segnaposto contenuto 10">
            <a:extLst>
              <a:ext uri="{FF2B5EF4-FFF2-40B4-BE49-F238E27FC236}">
                <a16:creationId xmlns:a16="http://schemas.microsoft.com/office/drawing/2014/main" id="{9E7D39ED-3584-8C42-8ABE-DF3B4AF51CE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3796" y="955953"/>
          <a:ext cx="10879200" cy="4017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137B2F38-1348-2A44-8CE7-264CF72AF743}"/>
              </a:ext>
            </a:extLst>
          </p:cNvPr>
          <p:cNvSpPr txBox="1"/>
          <p:nvPr/>
        </p:nvSpPr>
        <p:spPr>
          <a:xfrm>
            <a:off x="103098" y="3083908"/>
            <a:ext cx="1746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>
                <a:solidFill>
                  <a:srgbClr val="0040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Advertiser</a:t>
            </a:r>
            <a:r>
              <a:rPr lang="it-IT" sz="1400" dirty="0">
                <a:solidFill>
                  <a:srgbClr val="0040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2" name="Immagine 41">
            <a:extLst>
              <a:ext uri="{FF2B5EF4-FFF2-40B4-BE49-F238E27FC236}">
                <a16:creationId xmlns:a16="http://schemas.microsoft.com/office/drawing/2014/main" id="{CF93634E-EEE9-F34F-BD44-725E584F26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489" y="2250027"/>
            <a:ext cx="872133" cy="85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22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EC16E5F-97DD-C944-87B9-3C37B83DBDAE}"/>
              </a:ext>
            </a:extLst>
          </p:cNvPr>
          <p:cNvSpPr txBox="1"/>
          <p:nvPr/>
        </p:nvSpPr>
        <p:spPr>
          <a:xfrm>
            <a:off x="8754035" y="77051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0D0D64C7-3B7D-4536-B42F-74902632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158B-3059-415C-8875-3B69B2C36BF2}" type="slidenum">
              <a:rPr lang="it-IT" smtClean="0"/>
              <a:t>5</a:t>
            </a:fld>
            <a:endParaRPr lang="it-IT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D985A413-779C-42E9-B718-163BE9A7F96B}"/>
              </a:ext>
            </a:extLst>
          </p:cNvPr>
          <p:cNvGrpSpPr/>
          <p:nvPr/>
        </p:nvGrpSpPr>
        <p:grpSpPr>
          <a:xfrm>
            <a:off x="0" y="6168810"/>
            <a:ext cx="12192000" cy="689189"/>
            <a:chOff x="0" y="6168810"/>
            <a:chExt cx="12192000" cy="689189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5B29DB59-B83A-4FBF-A110-432CB3781B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35" b="41938"/>
            <a:stretch/>
          </p:blipFill>
          <p:spPr>
            <a:xfrm>
              <a:off x="0" y="6168810"/>
              <a:ext cx="12192000" cy="689189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034F9F7F-F91E-4ACD-91E8-1B5B0D6AA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6036" y="6323923"/>
              <a:ext cx="715521" cy="363099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EFE0CFF5-D445-4DFD-A9CB-2F80A81B2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51159" y="6296254"/>
              <a:ext cx="1494805" cy="434301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FF98581A-FA47-4F71-B8D7-012005473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alphaModFix am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79" b="22148"/>
            <a:stretch/>
          </p:blipFill>
          <p:spPr>
            <a:xfrm>
              <a:off x="5229830" y="6168810"/>
              <a:ext cx="1732341" cy="689189"/>
            </a:xfrm>
            <a:prstGeom prst="rect">
              <a:avLst/>
            </a:prstGeom>
          </p:spPr>
        </p:pic>
      </p:grpSp>
      <p:sp>
        <p:nvSpPr>
          <p:cNvPr id="21" name="Segnaposto contenuto 11">
            <a:extLst>
              <a:ext uri="{FF2B5EF4-FFF2-40B4-BE49-F238E27FC236}">
                <a16:creationId xmlns:a16="http://schemas.microsoft.com/office/drawing/2014/main" id="{DA81DE1F-8F0A-074E-A6E2-15AFBCBECC8D}"/>
              </a:ext>
            </a:extLst>
          </p:cNvPr>
          <p:cNvSpPr txBox="1">
            <a:spLocks/>
          </p:cNvSpPr>
          <p:nvPr/>
        </p:nvSpPr>
        <p:spPr>
          <a:xfrm>
            <a:off x="418773" y="5871403"/>
            <a:ext cx="10623261" cy="2282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/>
              <a:t>% Rispondenti – Risposta multipla – Base: 111 Rispondenti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56053485-5CA8-3343-9A6A-0888424B6F49}"/>
              </a:ext>
            </a:extLst>
          </p:cNvPr>
          <p:cNvSpPr txBox="1"/>
          <p:nvPr/>
        </p:nvSpPr>
        <p:spPr>
          <a:xfrm>
            <a:off x="209080" y="3339436"/>
            <a:ext cx="1746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>
                <a:solidFill>
                  <a:srgbClr val="0040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Advertiser</a:t>
            </a:r>
            <a:endParaRPr lang="it-IT" sz="1400" dirty="0">
              <a:solidFill>
                <a:srgbClr val="00405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2" name="Immagine 51">
            <a:extLst>
              <a:ext uri="{FF2B5EF4-FFF2-40B4-BE49-F238E27FC236}">
                <a16:creationId xmlns:a16="http://schemas.microsoft.com/office/drawing/2014/main" id="{A0AC03FA-8DAC-8645-AFCB-2571C5EE50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272" y="2492981"/>
            <a:ext cx="872133" cy="85253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5D8FD2-10A9-4F5E-9B6A-75AF0EE455A6}"/>
              </a:ext>
            </a:extLst>
          </p:cNvPr>
          <p:cNvSpPr txBox="1"/>
          <p:nvPr/>
        </p:nvSpPr>
        <p:spPr>
          <a:xfrm>
            <a:off x="418773" y="5654073"/>
            <a:ext cx="4772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tx1">
                    <a:tint val="75000"/>
                  </a:schemeClr>
                </a:solidFill>
              </a:rPr>
              <a:t>Ricerca Estensiva</a:t>
            </a:r>
            <a:endParaRPr lang="en-GB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6" name="Segnaposto testo 13">
            <a:extLst>
              <a:ext uri="{FF2B5EF4-FFF2-40B4-BE49-F238E27FC236}">
                <a16:creationId xmlns:a16="http://schemas.microsoft.com/office/drawing/2014/main" id="{7E858E9E-9052-FE4E-9B93-A5D7FA9419FD}"/>
              </a:ext>
            </a:extLst>
          </p:cNvPr>
          <p:cNvSpPr txBox="1">
            <a:spLocks/>
          </p:cNvSpPr>
          <p:nvPr/>
        </p:nvSpPr>
        <p:spPr>
          <a:xfrm>
            <a:off x="418773" y="5475906"/>
            <a:ext cx="11246754" cy="4490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dirty="0"/>
              <a:t>Parliamo ora di Media </a:t>
            </a:r>
            <a:r>
              <a:rPr lang="it-IT" sz="1400" dirty="0" err="1"/>
              <a:t>Transparency</a:t>
            </a:r>
            <a:r>
              <a:rPr lang="it-IT" sz="1400" dirty="0"/>
              <a:t>. Quali tra le seguenti dimensioni della Media </a:t>
            </a:r>
            <a:r>
              <a:rPr lang="it-IT" sz="1400" dirty="0" err="1"/>
              <a:t>Transparency</a:t>
            </a:r>
            <a:r>
              <a:rPr lang="it-IT" sz="1400" dirty="0"/>
              <a:t> sono più rilevanti per la sua impresa?</a:t>
            </a:r>
          </a:p>
        </p:txBody>
      </p:sp>
      <p:sp>
        <p:nvSpPr>
          <p:cNvPr id="25" name="Titolo 1">
            <a:extLst>
              <a:ext uri="{FF2B5EF4-FFF2-40B4-BE49-F238E27FC236}">
                <a16:creationId xmlns:a16="http://schemas.microsoft.com/office/drawing/2014/main" id="{088A1C9C-3800-1545-A85A-71D9B662E1D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13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cap="all" dirty="0">
                <a:latin typeface="Calibri Light" panose="020F0302020204030204" pitchFamily="34" charset="0"/>
              </a:rPr>
              <a:t>MEDIA TRANSPARENCY: RILEVANZA</a:t>
            </a:r>
            <a:endParaRPr lang="en-GB" sz="2400" b="1" cap="all" dirty="0">
              <a:latin typeface="Calibri Light" panose="020F0302020204030204" pitchFamily="34" charset="0"/>
            </a:endParaRPr>
          </a:p>
        </p:txBody>
      </p:sp>
      <p:graphicFrame>
        <p:nvGraphicFramePr>
          <p:cNvPr id="59" name="Segnaposto contenuto 8">
            <a:extLst>
              <a:ext uri="{FF2B5EF4-FFF2-40B4-BE49-F238E27FC236}">
                <a16:creationId xmlns:a16="http://schemas.microsoft.com/office/drawing/2014/main" id="{9F6F44ED-C014-3B4F-99CD-9B1A7862EC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10562" y="1004277"/>
          <a:ext cx="8678849" cy="4195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Rettangolo 2">
            <a:extLst>
              <a:ext uri="{FF2B5EF4-FFF2-40B4-BE49-F238E27FC236}">
                <a16:creationId xmlns:a16="http://schemas.microsoft.com/office/drawing/2014/main" id="{6C9AF12E-1451-4E09-B9D7-4CBDD2DCC907}"/>
              </a:ext>
            </a:extLst>
          </p:cNvPr>
          <p:cNvSpPr/>
          <p:nvPr/>
        </p:nvSpPr>
        <p:spPr>
          <a:xfrm>
            <a:off x="9199306" y="1540297"/>
            <a:ext cx="2884280" cy="3459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 err="1">
                <a:solidFill>
                  <a:schemeClr val="tx1"/>
                </a:solidFill>
              </a:rPr>
              <a:t>Viewable</a:t>
            </a:r>
            <a:r>
              <a:rPr lang="it-IT" sz="1600" b="1" dirty="0">
                <a:solidFill>
                  <a:schemeClr val="tx1"/>
                </a:solidFill>
              </a:rPr>
              <a:t> </a:t>
            </a:r>
            <a:r>
              <a:rPr lang="it-IT" sz="1600" b="1" dirty="0" err="1">
                <a:solidFill>
                  <a:schemeClr val="tx1"/>
                </a:solidFill>
              </a:rPr>
              <a:t>Impressions</a:t>
            </a:r>
            <a:r>
              <a:rPr lang="it-IT" sz="1600" b="1" dirty="0">
                <a:solidFill>
                  <a:schemeClr val="tx1"/>
                </a:solidFill>
              </a:rPr>
              <a:t> </a:t>
            </a:r>
            <a:r>
              <a:rPr lang="it-IT" sz="1600" dirty="0">
                <a:solidFill>
                  <a:schemeClr val="tx1"/>
                </a:solidFill>
              </a:rPr>
              <a:t>con </a:t>
            </a:r>
            <a:r>
              <a:rPr lang="it-IT" sz="1600" b="1" dirty="0">
                <a:solidFill>
                  <a:schemeClr val="tx1"/>
                </a:solidFill>
              </a:rPr>
              <a:t>parametri di </a:t>
            </a:r>
            <a:r>
              <a:rPr lang="it-IT" sz="1600" b="1" dirty="0" err="1">
                <a:solidFill>
                  <a:schemeClr val="tx1"/>
                </a:solidFill>
              </a:rPr>
              <a:t>viewability</a:t>
            </a:r>
            <a:r>
              <a:rPr lang="it-IT" sz="1600" b="1" dirty="0">
                <a:solidFill>
                  <a:schemeClr val="tx1"/>
                </a:solidFill>
              </a:rPr>
              <a:t> personalizzati </a:t>
            </a:r>
            <a:r>
              <a:rPr lang="it-IT" sz="1600" dirty="0">
                <a:solidFill>
                  <a:schemeClr val="tx1"/>
                </a:solidFill>
              </a:rPr>
              <a:t>usate maggiormente della definizione MRC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</a:rPr>
              <a:t>Per i </a:t>
            </a:r>
            <a:r>
              <a:rPr lang="it-IT" sz="1600" b="1" dirty="0">
                <a:solidFill>
                  <a:schemeClr val="tx1"/>
                </a:solidFill>
              </a:rPr>
              <a:t>video</a:t>
            </a:r>
            <a:r>
              <a:rPr lang="it-IT" sz="1600" dirty="0">
                <a:solidFill>
                  <a:schemeClr val="tx1"/>
                </a:solidFill>
              </a:rPr>
              <a:t> si usano maggiormente le «</a:t>
            </a:r>
            <a:r>
              <a:rPr lang="it-IT" sz="1600" b="1" dirty="0">
                <a:solidFill>
                  <a:schemeClr val="tx1"/>
                </a:solidFill>
              </a:rPr>
              <a:t>Visualizzazioni complete</a:t>
            </a:r>
            <a:r>
              <a:rPr lang="it-IT" sz="1600" dirty="0">
                <a:solidFill>
                  <a:schemeClr val="tx1"/>
                </a:solidFill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</a:rPr>
              <a:t>Il «</a:t>
            </a:r>
            <a:r>
              <a:rPr lang="it-IT" sz="1600" b="1" dirty="0">
                <a:solidFill>
                  <a:schemeClr val="tx1"/>
                </a:solidFill>
              </a:rPr>
              <a:t>Time-in-</a:t>
            </a:r>
            <a:r>
              <a:rPr lang="it-IT" sz="1600" b="1" dirty="0" err="1">
                <a:solidFill>
                  <a:schemeClr val="tx1"/>
                </a:solidFill>
              </a:rPr>
              <a:t>view</a:t>
            </a:r>
            <a:r>
              <a:rPr lang="it-IT" sz="1600" dirty="0">
                <a:solidFill>
                  <a:schemeClr val="tx1"/>
                </a:solidFill>
              </a:rPr>
              <a:t>» è una metrica ancora poco diffusa 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8B1D7179-59C7-B149-BF20-746EF81F069C}"/>
              </a:ext>
            </a:extLst>
          </p:cNvPr>
          <p:cNvCxnSpPr/>
          <p:nvPr/>
        </p:nvCxnSpPr>
        <p:spPr>
          <a:xfrm>
            <a:off x="8621486" y="1911927"/>
            <a:ext cx="520054" cy="0"/>
          </a:xfrm>
          <a:prstGeom prst="straightConnector1">
            <a:avLst/>
          </a:prstGeom>
          <a:ln w="19050">
            <a:solidFill>
              <a:srgbClr val="7793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588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Segnaposto contenuto 8">
            <a:extLst>
              <a:ext uri="{FF2B5EF4-FFF2-40B4-BE49-F238E27FC236}">
                <a16:creationId xmlns:a16="http://schemas.microsoft.com/office/drawing/2014/main" id="{46B1979B-3F65-2A43-A9D2-10B1B7B5ED8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1587" y="895029"/>
          <a:ext cx="86796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5EC16E5F-97DD-C944-87B9-3C37B83DBDAE}"/>
              </a:ext>
            </a:extLst>
          </p:cNvPr>
          <p:cNvSpPr txBox="1"/>
          <p:nvPr/>
        </p:nvSpPr>
        <p:spPr>
          <a:xfrm>
            <a:off x="8754035" y="77051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0D0D64C7-3B7D-4536-B42F-74902632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158B-3059-415C-8875-3B69B2C36BF2}" type="slidenum">
              <a:rPr lang="it-IT" smtClean="0"/>
              <a:t>6</a:t>
            </a:fld>
            <a:endParaRPr lang="it-IT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D985A413-779C-42E9-B718-163BE9A7F96B}"/>
              </a:ext>
            </a:extLst>
          </p:cNvPr>
          <p:cNvGrpSpPr/>
          <p:nvPr/>
        </p:nvGrpSpPr>
        <p:grpSpPr>
          <a:xfrm>
            <a:off x="0" y="6168810"/>
            <a:ext cx="12192000" cy="689189"/>
            <a:chOff x="0" y="6168810"/>
            <a:chExt cx="12192000" cy="689189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5B29DB59-B83A-4FBF-A110-432CB3781B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35" b="41938"/>
            <a:stretch/>
          </p:blipFill>
          <p:spPr>
            <a:xfrm>
              <a:off x="0" y="6168810"/>
              <a:ext cx="12192000" cy="689189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034F9F7F-F91E-4ACD-91E8-1B5B0D6AA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6036" y="6323923"/>
              <a:ext cx="715521" cy="363099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EFE0CFF5-D445-4DFD-A9CB-2F80A81B2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51159" y="6296254"/>
              <a:ext cx="1494805" cy="434301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FF98581A-FA47-4F71-B8D7-012005473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alphaModFix am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79" b="22148"/>
            <a:stretch/>
          </p:blipFill>
          <p:spPr>
            <a:xfrm>
              <a:off x="5229830" y="6168810"/>
              <a:ext cx="1732341" cy="689189"/>
            </a:xfrm>
            <a:prstGeom prst="rect">
              <a:avLst/>
            </a:prstGeom>
          </p:spPr>
        </p:pic>
      </p:grpSp>
      <p:sp>
        <p:nvSpPr>
          <p:cNvPr id="21" name="Segnaposto contenuto 11">
            <a:extLst>
              <a:ext uri="{FF2B5EF4-FFF2-40B4-BE49-F238E27FC236}">
                <a16:creationId xmlns:a16="http://schemas.microsoft.com/office/drawing/2014/main" id="{DA81DE1F-8F0A-074E-A6E2-15AFBCBECC8D}"/>
              </a:ext>
            </a:extLst>
          </p:cNvPr>
          <p:cNvSpPr txBox="1">
            <a:spLocks/>
          </p:cNvSpPr>
          <p:nvPr/>
        </p:nvSpPr>
        <p:spPr>
          <a:xfrm>
            <a:off x="418773" y="5871403"/>
            <a:ext cx="10623261" cy="2282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/>
              <a:t>% Rispondenti – Risposta multipla – Base: 64 Rispondenti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5D8FD2-10A9-4F5E-9B6A-75AF0EE455A6}"/>
              </a:ext>
            </a:extLst>
          </p:cNvPr>
          <p:cNvSpPr txBox="1"/>
          <p:nvPr/>
        </p:nvSpPr>
        <p:spPr>
          <a:xfrm>
            <a:off x="418773" y="5654073"/>
            <a:ext cx="4772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tx1">
                    <a:tint val="75000"/>
                  </a:schemeClr>
                </a:solidFill>
              </a:rPr>
              <a:t>Ricerca Estensiva</a:t>
            </a:r>
            <a:endParaRPr lang="en-GB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6" name="Segnaposto testo 13">
            <a:extLst>
              <a:ext uri="{FF2B5EF4-FFF2-40B4-BE49-F238E27FC236}">
                <a16:creationId xmlns:a16="http://schemas.microsoft.com/office/drawing/2014/main" id="{7E858E9E-9052-FE4E-9B93-A5D7FA9419FD}"/>
              </a:ext>
            </a:extLst>
          </p:cNvPr>
          <p:cNvSpPr txBox="1">
            <a:spLocks/>
          </p:cNvSpPr>
          <p:nvPr/>
        </p:nvSpPr>
        <p:spPr>
          <a:xfrm>
            <a:off x="418773" y="5475906"/>
            <a:ext cx="11246754" cy="4490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dirty="0"/>
              <a:t>Parliamo ora di Media </a:t>
            </a:r>
            <a:r>
              <a:rPr lang="it-IT" sz="1400" dirty="0" err="1"/>
              <a:t>Transparency</a:t>
            </a:r>
            <a:r>
              <a:rPr lang="it-IT" sz="1400" dirty="0"/>
              <a:t>. A suo parere quali tra le seguenti dimensioni della Media </a:t>
            </a:r>
            <a:r>
              <a:rPr lang="it-IT" sz="1400" dirty="0" err="1"/>
              <a:t>Transparency</a:t>
            </a:r>
            <a:r>
              <a:rPr lang="it-IT" sz="1400" dirty="0"/>
              <a:t> sono più rilevanti?</a:t>
            </a:r>
          </a:p>
        </p:txBody>
      </p:sp>
      <p:sp>
        <p:nvSpPr>
          <p:cNvPr id="25" name="Titolo 1">
            <a:extLst>
              <a:ext uri="{FF2B5EF4-FFF2-40B4-BE49-F238E27FC236}">
                <a16:creationId xmlns:a16="http://schemas.microsoft.com/office/drawing/2014/main" id="{088A1C9C-3800-1545-A85A-71D9B662E1D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13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cap="all" dirty="0">
                <a:latin typeface="Calibri Light" panose="020F0302020204030204" pitchFamily="34" charset="0"/>
              </a:rPr>
              <a:t>MEDIA TRANSPARENCY: RILEVANZA</a:t>
            </a:r>
            <a:endParaRPr lang="en-GB" sz="2400" b="1" cap="all" dirty="0">
              <a:latin typeface="Calibri Light" panose="020F0302020204030204" pitchFamily="34" charset="0"/>
            </a:endParaRP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A1FDE9E8-99E9-B541-B7A4-94BC6491A29F}"/>
              </a:ext>
            </a:extLst>
          </p:cNvPr>
          <p:cNvGrpSpPr/>
          <p:nvPr/>
        </p:nvGrpSpPr>
        <p:grpSpPr>
          <a:xfrm>
            <a:off x="788485" y="2865652"/>
            <a:ext cx="1390002" cy="1146883"/>
            <a:chOff x="320770" y="3433214"/>
            <a:chExt cx="1390002" cy="1146883"/>
          </a:xfrm>
        </p:grpSpPr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36FAAE30-01A5-D74F-93F9-8B02BB4DF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7037" y="3433214"/>
              <a:ext cx="812086" cy="644430"/>
            </a:xfrm>
            <a:prstGeom prst="rect">
              <a:avLst/>
            </a:prstGeom>
          </p:spPr>
        </p:pic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11519A0-13C1-F345-8FED-47E39FBCD487}"/>
                </a:ext>
              </a:extLst>
            </p:cNvPr>
            <p:cNvSpPr txBox="1"/>
            <p:nvPr/>
          </p:nvSpPr>
          <p:spPr>
            <a:xfrm>
              <a:off x="320770" y="4056877"/>
              <a:ext cx="13900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solidFill>
                    <a:srgbClr val="00405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Player della comunicazione</a:t>
              </a:r>
            </a:p>
          </p:txBody>
        </p:sp>
      </p:grpSp>
      <p:sp>
        <p:nvSpPr>
          <p:cNvPr id="3" name="Ovale 2">
            <a:extLst>
              <a:ext uri="{FF2B5EF4-FFF2-40B4-BE49-F238E27FC236}">
                <a16:creationId xmlns:a16="http://schemas.microsoft.com/office/drawing/2014/main" id="{30A8583F-175C-42BD-B5B1-50F5A462C7D6}"/>
              </a:ext>
            </a:extLst>
          </p:cNvPr>
          <p:cNvSpPr/>
          <p:nvPr/>
        </p:nvSpPr>
        <p:spPr>
          <a:xfrm>
            <a:off x="9284160" y="1193642"/>
            <a:ext cx="360000" cy="360000"/>
          </a:xfrm>
          <a:prstGeom prst="ellipse">
            <a:avLst/>
          </a:prstGeom>
          <a:solidFill>
            <a:srgbClr val="A30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</a:t>
            </a:r>
            <a:endParaRPr lang="en-GB" dirty="0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D0DF3FB9-437A-4287-B521-D0B4803386D8}"/>
              </a:ext>
            </a:extLst>
          </p:cNvPr>
          <p:cNvSpPr/>
          <p:nvPr/>
        </p:nvSpPr>
        <p:spPr>
          <a:xfrm>
            <a:off x="9284160" y="1736253"/>
            <a:ext cx="360000" cy="360000"/>
          </a:xfrm>
          <a:prstGeom prst="ellipse">
            <a:avLst/>
          </a:prstGeom>
          <a:solidFill>
            <a:srgbClr val="A30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4</a:t>
            </a:r>
            <a:endParaRPr lang="en-GB" dirty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97CBD0A9-D934-475E-BCA8-A38D6C1B1EEE}"/>
              </a:ext>
            </a:extLst>
          </p:cNvPr>
          <p:cNvSpPr/>
          <p:nvPr/>
        </p:nvSpPr>
        <p:spPr>
          <a:xfrm>
            <a:off x="9284160" y="2231017"/>
            <a:ext cx="360000" cy="360000"/>
          </a:xfrm>
          <a:prstGeom prst="ellipse">
            <a:avLst/>
          </a:prstGeom>
          <a:solidFill>
            <a:srgbClr val="A30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3</a:t>
            </a:r>
            <a:endParaRPr lang="en-GB" dirty="0"/>
          </a:p>
        </p:txBody>
      </p:sp>
      <p:sp>
        <p:nvSpPr>
          <p:cNvPr id="7" name="Parentesi quadra chiusa 6">
            <a:extLst>
              <a:ext uri="{FF2B5EF4-FFF2-40B4-BE49-F238E27FC236}">
                <a16:creationId xmlns:a16="http://schemas.microsoft.com/office/drawing/2014/main" id="{0ECD5A61-0C10-4B9C-99A9-06092BBA144F}"/>
              </a:ext>
            </a:extLst>
          </p:cNvPr>
          <p:cNvSpPr/>
          <p:nvPr/>
        </p:nvSpPr>
        <p:spPr>
          <a:xfrm rot="5400000">
            <a:off x="9364167" y="2431550"/>
            <a:ext cx="180000" cy="576000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A30B33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E53A67C-F1BD-49B1-BEBF-56C9CF85A26E}"/>
              </a:ext>
            </a:extLst>
          </p:cNvPr>
          <p:cNvSpPr txBox="1"/>
          <p:nvPr/>
        </p:nvSpPr>
        <p:spPr>
          <a:xfrm>
            <a:off x="8713747" y="2843375"/>
            <a:ext cx="1480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A30B33"/>
                </a:solidFill>
              </a:rPr>
              <a:t>Ranking </a:t>
            </a:r>
            <a:r>
              <a:rPr lang="it-IT" dirty="0" err="1">
                <a:solidFill>
                  <a:srgbClr val="A30B33"/>
                </a:solidFill>
              </a:rPr>
              <a:t>Advertiser</a:t>
            </a:r>
            <a:endParaRPr lang="en-GB" dirty="0">
              <a:solidFill>
                <a:srgbClr val="A30B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05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EC16E5F-97DD-C944-87B9-3C37B83DBDAE}"/>
              </a:ext>
            </a:extLst>
          </p:cNvPr>
          <p:cNvSpPr txBox="1"/>
          <p:nvPr/>
        </p:nvSpPr>
        <p:spPr>
          <a:xfrm>
            <a:off x="8754035" y="77051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0D0D64C7-3B7D-4536-B42F-74902632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158B-3059-415C-8875-3B69B2C36BF2}" type="slidenum">
              <a:rPr lang="it-IT" smtClean="0"/>
              <a:t>7</a:t>
            </a:fld>
            <a:endParaRPr lang="it-IT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D985A413-779C-42E9-B718-163BE9A7F96B}"/>
              </a:ext>
            </a:extLst>
          </p:cNvPr>
          <p:cNvGrpSpPr/>
          <p:nvPr/>
        </p:nvGrpSpPr>
        <p:grpSpPr>
          <a:xfrm>
            <a:off x="0" y="6168810"/>
            <a:ext cx="12192000" cy="689189"/>
            <a:chOff x="0" y="6168810"/>
            <a:chExt cx="12192000" cy="689189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5B29DB59-B83A-4FBF-A110-432CB3781B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35" b="41938"/>
            <a:stretch/>
          </p:blipFill>
          <p:spPr>
            <a:xfrm>
              <a:off x="0" y="6168810"/>
              <a:ext cx="12192000" cy="689189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034F9F7F-F91E-4ACD-91E8-1B5B0D6AA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6036" y="6323923"/>
              <a:ext cx="715521" cy="363099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EFE0CFF5-D445-4DFD-A9CB-2F80A81B2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51159" y="6296254"/>
              <a:ext cx="1494805" cy="434301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FF98581A-FA47-4F71-B8D7-012005473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alphaModFix am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79" b="22148"/>
            <a:stretch/>
          </p:blipFill>
          <p:spPr>
            <a:xfrm>
              <a:off x="5229830" y="6168810"/>
              <a:ext cx="1732341" cy="689189"/>
            </a:xfrm>
            <a:prstGeom prst="rect">
              <a:avLst/>
            </a:prstGeom>
          </p:spPr>
        </p:pic>
      </p:grpSp>
      <p:sp>
        <p:nvSpPr>
          <p:cNvPr id="21" name="Segnaposto contenuto 11">
            <a:extLst>
              <a:ext uri="{FF2B5EF4-FFF2-40B4-BE49-F238E27FC236}">
                <a16:creationId xmlns:a16="http://schemas.microsoft.com/office/drawing/2014/main" id="{DA81DE1F-8F0A-074E-A6E2-15AFBCBECC8D}"/>
              </a:ext>
            </a:extLst>
          </p:cNvPr>
          <p:cNvSpPr txBox="1">
            <a:spLocks/>
          </p:cNvSpPr>
          <p:nvPr/>
        </p:nvSpPr>
        <p:spPr>
          <a:xfrm>
            <a:off x="418773" y="5871403"/>
            <a:ext cx="10623261" cy="2282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/>
              <a:t>% Rispondenti  – Base: 114 Rispondenti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5D8FD2-10A9-4F5E-9B6A-75AF0EE455A6}"/>
              </a:ext>
            </a:extLst>
          </p:cNvPr>
          <p:cNvSpPr txBox="1"/>
          <p:nvPr/>
        </p:nvSpPr>
        <p:spPr>
          <a:xfrm>
            <a:off x="418773" y="5654073"/>
            <a:ext cx="4772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tx1">
                    <a:tint val="75000"/>
                  </a:schemeClr>
                </a:solidFill>
              </a:rPr>
              <a:t>Ricerca Estensiva</a:t>
            </a:r>
            <a:endParaRPr lang="en-GB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6" name="Segnaposto testo 13">
            <a:extLst>
              <a:ext uri="{FF2B5EF4-FFF2-40B4-BE49-F238E27FC236}">
                <a16:creationId xmlns:a16="http://schemas.microsoft.com/office/drawing/2014/main" id="{7E858E9E-9052-FE4E-9B93-A5D7FA9419FD}"/>
              </a:ext>
            </a:extLst>
          </p:cNvPr>
          <p:cNvSpPr txBox="1">
            <a:spLocks/>
          </p:cNvSpPr>
          <p:nvPr/>
        </p:nvSpPr>
        <p:spPr>
          <a:xfrm>
            <a:off x="418773" y="5475906"/>
            <a:ext cx="11246754" cy="4490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dirty="0"/>
              <a:t>Attualmente realizzate attività di </a:t>
            </a:r>
            <a:r>
              <a:rPr lang="it-IT" sz="1400" dirty="0" err="1"/>
              <a:t>precision</a:t>
            </a:r>
            <a:r>
              <a:rPr lang="it-IT" sz="1400" dirty="0"/>
              <a:t> marketing?</a:t>
            </a:r>
          </a:p>
        </p:txBody>
      </p:sp>
      <p:sp>
        <p:nvSpPr>
          <p:cNvPr id="25" name="Titolo 1">
            <a:extLst>
              <a:ext uri="{FF2B5EF4-FFF2-40B4-BE49-F238E27FC236}">
                <a16:creationId xmlns:a16="http://schemas.microsoft.com/office/drawing/2014/main" id="{088A1C9C-3800-1545-A85A-71D9B662E1D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13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cap="all" dirty="0">
                <a:latin typeface="Calibri Light" panose="020F0302020204030204" pitchFamily="34" charset="0"/>
              </a:rPr>
              <a:t>REALIZZAZIONE DI ATTIVITà DI PRECISION MARKETING</a:t>
            </a:r>
            <a:endParaRPr lang="en-GB" sz="2400" b="1" cap="all" dirty="0">
              <a:latin typeface="Calibri Light" panose="020F0302020204030204" pitchFamily="34" charset="0"/>
            </a:endParaRP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C10B2491-415D-E046-A414-CCE0C6BDFE22}"/>
              </a:ext>
            </a:extLst>
          </p:cNvPr>
          <p:cNvSpPr txBox="1"/>
          <p:nvPr/>
        </p:nvSpPr>
        <p:spPr>
          <a:xfrm>
            <a:off x="571694" y="3229074"/>
            <a:ext cx="1746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>
                <a:solidFill>
                  <a:srgbClr val="0040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Advertiser</a:t>
            </a:r>
            <a:endParaRPr lang="it-IT" sz="1400" dirty="0">
              <a:solidFill>
                <a:srgbClr val="00405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5" name="Immagine 54">
            <a:extLst>
              <a:ext uri="{FF2B5EF4-FFF2-40B4-BE49-F238E27FC236}">
                <a16:creationId xmlns:a16="http://schemas.microsoft.com/office/drawing/2014/main" id="{BD1B6D1A-AAB0-0D4A-9EF4-39AA3A5218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886" y="2382619"/>
            <a:ext cx="872133" cy="852534"/>
          </a:xfrm>
          <a:prstGeom prst="rect">
            <a:avLst/>
          </a:prstGeom>
        </p:spPr>
      </p:pic>
      <p:graphicFrame>
        <p:nvGraphicFramePr>
          <p:cNvPr id="37" name="Segnaposto contenuto 16">
            <a:extLst>
              <a:ext uri="{FF2B5EF4-FFF2-40B4-BE49-F238E27FC236}">
                <a16:creationId xmlns:a16="http://schemas.microsoft.com/office/drawing/2014/main" id="{AC1829E0-0F12-6C45-86CE-6E2FDB60C28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85080" y="1627552"/>
          <a:ext cx="9537700" cy="276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58" name="Gruppo 57">
            <a:extLst>
              <a:ext uri="{FF2B5EF4-FFF2-40B4-BE49-F238E27FC236}">
                <a16:creationId xmlns:a16="http://schemas.microsoft.com/office/drawing/2014/main" id="{297DAA7B-EAC8-FA49-815A-DFDFC8D2C320}"/>
              </a:ext>
            </a:extLst>
          </p:cNvPr>
          <p:cNvGrpSpPr/>
          <p:nvPr/>
        </p:nvGrpSpPr>
        <p:grpSpPr>
          <a:xfrm>
            <a:off x="6319780" y="4050530"/>
            <a:ext cx="932529" cy="323165"/>
            <a:chOff x="1872085" y="5394817"/>
            <a:chExt cx="932529" cy="323165"/>
          </a:xfrm>
        </p:grpSpPr>
        <p:sp>
          <p:nvSpPr>
            <p:cNvPr id="62" name="Rettangolo 61">
              <a:extLst>
                <a:ext uri="{FF2B5EF4-FFF2-40B4-BE49-F238E27FC236}">
                  <a16:creationId xmlns:a16="http://schemas.microsoft.com/office/drawing/2014/main" id="{8DD82D5A-06CF-724E-973A-7BC4B6CE4ACB}"/>
                </a:ext>
              </a:extLst>
            </p:cNvPr>
            <p:cNvSpPr/>
            <p:nvPr/>
          </p:nvSpPr>
          <p:spPr>
            <a:xfrm>
              <a:off x="1872085" y="5445457"/>
              <a:ext cx="180000" cy="180000"/>
            </a:xfrm>
            <a:prstGeom prst="rect">
              <a:avLst/>
            </a:prstGeom>
            <a:solidFill>
              <a:srgbClr val="23B7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500" dirty="0">
                <a:latin typeface="Calibri" panose="020F0502020204030204" pitchFamily="34" charset="0"/>
              </a:endParaRPr>
            </a:p>
          </p:txBody>
        </p:sp>
        <p:sp>
          <p:nvSpPr>
            <p:cNvPr id="63" name="CasellaDiTesto 62">
              <a:extLst>
                <a:ext uri="{FF2B5EF4-FFF2-40B4-BE49-F238E27FC236}">
                  <a16:creationId xmlns:a16="http://schemas.microsoft.com/office/drawing/2014/main" id="{6D00FB92-E010-6943-80B3-FB9A9B9F08FC}"/>
                </a:ext>
              </a:extLst>
            </p:cNvPr>
            <p:cNvSpPr txBox="1"/>
            <p:nvPr/>
          </p:nvSpPr>
          <p:spPr>
            <a:xfrm>
              <a:off x="2011513" y="5394817"/>
              <a:ext cx="79310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500" dirty="0">
                  <a:solidFill>
                    <a:srgbClr val="002E5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Sì</a:t>
              </a:r>
            </a:p>
          </p:txBody>
        </p:sp>
      </p:grpSp>
      <p:sp>
        <p:nvSpPr>
          <p:cNvPr id="23" name="Rettangolo 22">
            <a:extLst>
              <a:ext uri="{FF2B5EF4-FFF2-40B4-BE49-F238E27FC236}">
                <a16:creationId xmlns:a16="http://schemas.microsoft.com/office/drawing/2014/main" id="{F7EC521D-09AC-8644-AD26-31E55204264C}"/>
              </a:ext>
            </a:extLst>
          </p:cNvPr>
          <p:cNvSpPr/>
          <p:nvPr/>
        </p:nvSpPr>
        <p:spPr>
          <a:xfrm>
            <a:off x="9356850" y="2425933"/>
            <a:ext cx="2263456" cy="11718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Settore Retail solo per il 45% dei casi realizza attività di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precision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marketing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5A8855F-7D5C-4BA5-9798-7BA7CB93A3E5}"/>
              </a:ext>
            </a:extLst>
          </p:cNvPr>
          <p:cNvSpPr/>
          <p:nvPr/>
        </p:nvSpPr>
        <p:spPr>
          <a:xfrm>
            <a:off x="6822743" y="4122112"/>
            <a:ext cx="180000" cy="180000"/>
          </a:xfrm>
          <a:prstGeom prst="rect">
            <a:avLst/>
          </a:prstGeom>
          <a:solidFill>
            <a:srgbClr val="5C99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500" dirty="0">
              <a:latin typeface="Calibri" panose="020F050202020403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D94CDB-B976-418E-AAF5-696CA9FB30FE}"/>
              </a:ext>
            </a:extLst>
          </p:cNvPr>
          <p:cNvSpPr txBox="1"/>
          <p:nvPr/>
        </p:nvSpPr>
        <p:spPr>
          <a:xfrm>
            <a:off x="6962171" y="4050530"/>
            <a:ext cx="7931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solidFill>
                  <a:srgbClr val="002E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49911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EC16E5F-97DD-C944-87B9-3C37B83DBDAE}"/>
              </a:ext>
            </a:extLst>
          </p:cNvPr>
          <p:cNvSpPr txBox="1"/>
          <p:nvPr/>
        </p:nvSpPr>
        <p:spPr>
          <a:xfrm>
            <a:off x="8754035" y="77051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0D0D64C7-3B7D-4536-B42F-74902632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158B-3059-415C-8875-3B69B2C36BF2}" type="slidenum">
              <a:rPr lang="it-IT" smtClean="0"/>
              <a:t>8</a:t>
            </a:fld>
            <a:endParaRPr lang="it-IT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D985A413-779C-42E9-B718-163BE9A7F96B}"/>
              </a:ext>
            </a:extLst>
          </p:cNvPr>
          <p:cNvGrpSpPr/>
          <p:nvPr/>
        </p:nvGrpSpPr>
        <p:grpSpPr>
          <a:xfrm>
            <a:off x="0" y="6168810"/>
            <a:ext cx="12192000" cy="689189"/>
            <a:chOff x="0" y="6168810"/>
            <a:chExt cx="12192000" cy="689189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5B29DB59-B83A-4FBF-A110-432CB3781B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35" b="41938"/>
            <a:stretch/>
          </p:blipFill>
          <p:spPr>
            <a:xfrm>
              <a:off x="0" y="6168810"/>
              <a:ext cx="12192000" cy="689189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034F9F7F-F91E-4ACD-91E8-1B5B0D6AA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6036" y="6323923"/>
              <a:ext cx="715521" cy="363099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EFE0CFF5-D445-4DFD-A9CB-2F80A81B2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51159" y="6296254"/>
              <a:ext cx="1494805" cy="434301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FF98581A-FA47-4F71-B8D7-012005473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alphaModFix am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79" b="22148"/>
            <a:stretch/>
          </p:blipFill>
          <p:spPr>
            <a:xfrm>
              <a:off x="5229830" y="6168810"/>
              <a:ext cx="1732341" cy="689189"/>
            </a:xfrm>
            <a:prstGeom prst="rect">
              <a:avLst/>
            </a:prstGeom>
          </p:spPr>
        </p:pic>
      </p:grpSp>
      <p:sp>
        <p:nvSpPr>
          <p:cNvPr id="21" name="Segnaposto contenuto 11">
            <a:extLst>
              <a:ext uri="{FF2B5EF4-FFF2-40B4-BE49-F238E27FC236}">
                <a16:creationId xmlns:a16="http://schemas.microsoft.com/office/drawing/2014/main" id="{DA81DE1F-8F0A-074E-A6E2-15AFBCBECC8D}"/>
              </a:ext>
            </a:extLst>
          </p:cNvPr>
          <p:cNvSpPr txBox="1">
            <a:spLocks/>
          </p:cNvSpPr>
          <p:nvPr/>
        </p:nvSpPr>
        <p:spPr>
          <a:xfrm>
            <a:off x="418773" y="5871403"/>
            <a:ext cx="10623261" cy="2282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/>
              <a:t>% Rispondenti  – Base: 81 Rispondenti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5D8FD2-10A9-4F5E-9B6A-75AF0EE455A6}"/>
              </a:ext>
            </a:extLst>
          </p:cNvPr>
          <p:cNvSpPr txBox="1"/>
          <p:nvPr/>
        </p:nvSpPr>
        <p:spPr>
          <a:xfrm>
            <a:off x="418773" y="5654073"/>
            <a:ext cx="4772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tx1">
                    <a:tint val="75000"/>
                  </a:schemeClr>
                </a:solidFill>
              </a:rPr>
              <a:t>Ricerca Estensiva</a:t>
            </a:r>
            <a:endParaRPr lang="en-GB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6" name="Segnaposto testo 13">
            <a:extLst>
              <a:ext uri="{FF2B5EF4-FFF2-40B4-BE49-F238E27FC236}">
                <a16:creationId xmlns:a16="http://schemas.microsoft.com/office/drawing/2014/main" id="{7E858E9E-9052-FE4E-9B93-A5D7FA9419FD}"/>
              </a:ext>
            </a:extLst>
          </p:cNvPr>
          <p:cNvSpPr txBox="1">
            <a:spLocks/>
          </p:cNvSpPr>
          <p:nvPr/>
        </p:nvSpPr>
        <p:spPr>
          <a:xfrm>
            <a:off x="418773" y="5468027"/>
            <a:ext cx="11246754" cy="4490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dirty="0"/>
              <a:t>Per quali tipologie di iniziative fate maggiormente ricorso ad attività di </a:t>
            </a:r>
            <a:r>
              <a:rPr lang="it-IT" sz="1400" dirty="0" err="1"/>
              <a:t>precision</a:t>
            </a:r>
            <a:r>
              <a:rPr lang="it-IT" sz="1400" dirty="0"/>
              <a:t> marketing?</a:t>
            </a:r>
          </a:p>
        </p:txBody>
      </p:sp>
      <p:sp>
        <p:nvSpPr>
          <p:cNvPr id="25" name="Titolo 1">
            <a:extLst>
              <a:ext uri="{FF2B5EF4-FFF2-40B4-BE49-F238E27FC236}">
                <a16:creationId xmlns:a16="http://schemas.microsoft.com/office/drawing/2014/main" id="{088A1C9C-3800-1545-A85A-71D9B662E1D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13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cap="all" dirty="0">
                <a:latin typeface="Calibri Light" panose="020F0302020204030204" pitchFamily="34" charset="0"/>
              </a:rPr>
              <a:t>PRECISION MARKETING E GLI OBIETTIVI PREVALENTI</a:t>
            </a:r>
            <a:endParaRPr lang="en-GB" sz="2400" b="1" cap="all" dirty="0">
              <a:latin typeface="Calibri Light" panose="020F0302020204030204" pitchFamily="34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9E735D5-14A7-1949-B06C-6182315AD40B}"/>
              </a:ext>
            </a:extLst>
          </p:cNvPr>
          <p:cNvSpPr txBox="1"/>
          <p:nvPr/>
        </p:nvSpPr>
        <p:spPr>
          <a:xfrm>
            <a:off x="571694" y="3229074"/>
            <a:ext cx="1746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>
                <a:solidFill>
                  <a:srgbClr val="0040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Advertiser</a:t>
            </a:r>
            <a:r>
              <a:rPr lang="it-IT" sz="1400" dirty="0">
                <a:solidFill>
                  <a:srgbClr val="0040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659AC846-D324-D648-83DE-CD92674D5B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886" y="2382619"/>
            <a:ext cx="872133" cy="852534"/>
          </a:xfrm>
          <a:prstGeom prst="rect">
            <a:avLst/>
          </a:prstGeom>
        </p:spPr>
      </p:pic>
      <p:graphicFrame>
        <p:nvGraphicFramePr>
          <p:cNvPr id="30" name="Segnaposto contenuto 9">
            <a:extLst>
              <a:ext uri="{FF2B5EF4-FFF2-40B4-BE49-F238E27FC236}">
                <a16:creationId xmlns:a16="http://schemas.microsoft.com/office/drawing/2014/main" id="{74DD088B-DB52-1342-A292-9D333996A02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20919" y="1733071"/>
          <a:ext cx="9537700" cy="2257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31" name="Gruppo 30">
            <a:extLst>
              <a:ext uri="{FF2B5EF4-FFF2-40B4-BE49-F238E27FC236}">
                <a16:creationId xmlns:a16="http://schemas.microsoft.com/office/drawing/2014/main" id="{F8072E79-AEB1-1E49-98FE-F178D781B96D}"/>
              </a:ext>
            </a:extLst>
          </p:cNvPr>
          <p:cNvGrpSpPr/>
          <p:nvPr/>
        </p:nvGrpSpPr>
        <p:grpSpPr>
          <a:xfrm>
            <a:off x="3358474" y="3863825"/>
            <a:ext cx="7995326" cy="307777"/>
            <a:chOff x="3921440" y="5236417"/>
            <a:chExt cx="7995326" cy="307777"/>
          </a:xfrm>
        </p:grpSpPr>
        <p:grpSp>
          <p:nvGrpSpPr>
            <p:cNvPr id="32" name="Gruppo 31">
              <a:extLst>
                <a:ext uri="{FF2B5EF4-FFF2-40B4-BE49-F238E27FC236}">
                  <a16:creationId xmlns:a16="http://schemas.microsoft.com/office/drawing/2014/main" id="{03BCEA98-525C-BF4A-A900-CF2C2E04225B}"/>
                </a:ext>
              </a:extLst>
            </p:cNvPr>
            <p:cNvGrpSpPr/>
            <p:nvPr/>
          </p:nvGrpSpPr>
          <p:grpSpPr>
            <a:xfrm>
              <a:off x="3921440" y="5236417"/>
              <a:ext cx="2876375" cy="307777"/>
              <a:chOff x="1872085" y="5394817"/>
              <a:chExt cx="2876375" cy="307777"/>
            </a:xfrm>
          </p:grpSpPr>
          <p:sp>
            <p:nvSpPr>
              <p:cNvPr id="39" name="Rettangolo 38">
                <a:extLst>
                  <a:ext uri="{FF2B5EF4-FFF2-40B4-BE49-F238E27FC236}">
                    <a16:creationId xmlns:a16="http://schemas.microsoft.com/office/drawing/2014/main" id="{106C2303-D980-8749-8EF3-A12B3D69A679}"/>
                  </a:ext>
                </a:extLst>
              </p:cNvPr>
              <p:cNvSpPr/>
              <p:nvPr/>
            </p:nvSpPr>
            <p:spPr>
              <a:xfrm>
                <a:off x="1872085" y="5445457"/>
                <a:ext cx="180000" cy="180000"/>
              </a:xfrm>
              <a:prstGeom prst="rect">
                <a:avLst/>
              </a:prstGeom>
              <a:solidFill>
                <a:srgbClr val="5577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F8BF7CFF-112E-1B49-8585-E9A92AA63A69}"/>
                  </a:ext>
                </a:extLst>
              </p:cNvPr>
              <p:cNvSpPr txBox="1"/>
              <p:nvPr/>
            </p:nvSpPr>
            <p:spPr>
              <a:xfrm>
                <a:off x="2011513" y="5394817"/>
                <a:ext cx="27369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solidFill>
                      <a:srgbClr val="002E5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Iniziative con obiettivi di </a:t>
                </a:r>
                <a:r>
                  <a:rPr lang="it-IT" sz="1400" dirty="0" err="1">
                    <a:solidFill>
                      <a:srgbClr val="002E5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Branding</a:t>
                </a:r>
                <a:endParaRPr lang="it-IT" sz="1400" dirty="0">
                  <a:solidFill>
                    <a:srgbClr val="002E58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3" name="Gruppo 32">
              <a:extLst>
                <a:ext uri="{FF2B5EF4-FFF2-40B4-BE49-F238E27FC236}">
                  <a16:creationId xmlns:a16="http://schemas.microsoft.com/office/drawing/2014/main" id="{B2051318-D35D-4F47-87E1-2F6C7711A13E}"/>
                </a:ext>
              </a:extLst>
            </p:cNvPr>
            <p:cNvGrpSpPr/>
            <p:nvPr/>
          </p:nvGrpSpPr>
          <p:grpSpPr>
            <a:xfrm>
              <a:off x="6878758" y="5236417"/>
              <a:ext cx="2149904" cy="307777"/>
              <a:chOff x="2165999" y="5394817"/>
              <a:chExt cx="2149904" cy="307777"/>
            </a:xfrm>
          </p:grpSpPr>
          <p:sp>
            <p:nvSpPr>
              <p:cNvPr id="37" name="Rettangolo 36">
                <a:extLst>
                  <a:ext uri="{FF2B5EF4-FFF2-40B4-BE49-F238E27FC236}">
                    <a16:creationId xmlns:a16="http://schemas.microsoft.com/office/drawing/2014/main" id="{27946F5E-EC93-B845-8D67-DF96363FECAD}"/>
                  </a:ext>
                </a:extLst>
              </p:cNvPr>
              <p:cNvSpPr/>
              <p:nvPr/>
            </p:nvSpPr>
            <p:spPr>
              <a:xfrm>
                <a:off x="2165999" y="5445457"/>
                <a:ext cx="180000" cy="180000"/>
              </a:xfrm>
              <a:prstGeom prst="rect">
                <a:avLst/>
              </a:prstGeom>
              <a:solidFill>
                <a:srgbClr val="F6F3E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720B5E70-A47E-F042-BF2E-8929486F3C93}"/>
                  </a:ext>
                </a:extLst>
              </p:cNvPr>
              <p:cNvSpPr txBox="1"/>
              <p:nvPr/>
            </p:nvSpPr>
            <p:spPr>
              <a:xfrm>
                <a:off x="2305427" y="5394817"/>
                <a:ext cx="20104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solidFill>
                      <a:srgbClr val="002E5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Entrambe</a:t>
                </a:r>
              </a:p>
            </p:txBody>
          </p:sp>
        </p:grpSp>
        <p:grpSp>
          <p:nvGrpSpPr>
            <p:cNvPr id="34" name="Gruppo 33">
              <a:extLst>
                <a:ext uri="{FF2B5EF4-FFF2-40B4-BE49-F238E27FC236}">
                  <a16:creationId xmlns:a16="http://schemas.microsoft.com/office/drawing/2014/main" id="{8E210820-416A-0149-9D9F-9DA708D23613}"/>
                </a:ext>
              </a:extLst>
            </p:cNvPr>
            <p:cNvGrpSpPr/>
            <p:nvPr/>
          </p:nvGrpSpPr>
          <p:grpSpPr>
            <a:xfrm>
              <a:off x="8521777" y="5236417"/>
              <a:ext cx="3394989" cy="307777"/>
              <a:chOff x="1872085" y="5394817"/>
              <a:chExt cx="3394989" cy="307777"/>
            </a:xfrm>
          </p:grpSpPr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1A4BE762-33D5-2748-8555-22CEBA964738}"/>
                  </a:ext>
                </a:extLst>
              </p:cNvPr>
              <p:cNvSpPr/>
              <p:nvPr/>
            </p:nvSpPr>
            <p:spPr>
              <a:xfrm>
                <a:off x="1872085" y="5445457"/>
                <a:ext cx="180000" cy="180000"/>
              </a:xfrm>
              <a:prstGeom prst="rect">
                <a:avLst/>
              </a:prstGeom>
              <a:solidFill>
                <a:srgbClr val="FFD54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4AE35C9E-E2A8-8D4C-84C3-A83209E64F64}"/>
                  </a:ext>
                </a:extLst>
              </p:cNvPr>
              <p:cNvSpPr txBox="1"/>
              <p:nvPr/>
            </p:nvSpPr>
            <p:spPr>
              <a:xfrm>
                <a:off x="2011513" y="5394817"/>
                <a:ext cx="32555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solidFill>
                      <a:srgbClr val="002E5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Iniziative con obiettivi di Sales </a:t>
                </a:r>
                <a:r>
                  <a:rPr lang="it-IT" sz="1400" dirty="0" err="1">
                    <a:solidFill>
                      <a:srgbClr val="002E5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Activation</a:t>
                </a:r>
                <a:endParaRPr lang="it-IT" sz="1400" dirty="0">
                  <a:solidFill>
                    <a:srgbClr val="002E58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7100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EC16E5F-97DD-C944-87B9-3C37B83DBDAE}"/>
              </a:ext>
            </a:extLst>
          </p:cNvPr>
          <p:cNvSpPr txBox="1"/>
          <p:nvPr/>
        </p:nvSpPr>
        <p:spPr>
          <a:xfrm>
            <a:off x="8754035" y="77051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0D0D64C7-3B7D-4536-B42F-74902632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158B-3059-415C-8875-3B69B2C36BF2}" type="slidenum">
              <a:rPr lang="it-IT" smtClean="0"/>
              <a:t>9</a:t>
            </a:fld>
            <a:endParaRPr lang="it-IT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D985A413-779C-42E9-B718-163BE9A7F96B}"/>
              </a:ext>
            </a:extLst>
          </p:cNvPr>
          <p:cNvGrpSpPr/>
          <p:nvPr/>
        </p:nvGrpSpPr>
        <p:grpSpPr>
          <a:xfrm>
            <a:off x="0" y="6168810"/>
            <a:ext cx="12192000" cy="689189"/>
            <a:chOff x="0" y="6168810"/>
            <a:chExt cx="12192000" cy="689189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5B29DB59-B83A-4FBF-A110-432CB3781B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35" b="41938"/>
            <a:stretch/>
          </p:blipFill>
          <p:spPr>
            <a:xfrm>
              <a:off x="0" y="6168810"/>
              <a:ext cx="12192000" cy="689189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034F9F7F-F91E-4ACD-91E8-1B5B0D6AA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6036" y="6323923"/>
              <a:ext cx="715521" cy="363099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EFE0CFF5-D445-4DFD-A9CB-2F80A81B2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51159" y="6296254"/>
              <a:ext cx="1494805" cy="434301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FF98581A-FA47-4F71-B8D7-012005473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alphaModFix am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79" b="22148"/>
            <a:stretch/>
          </p:blipFill>
          <p:spPr>
            <a:xfrm>
              <a:off x="5229830" y="6168810"/>
              <a:ext cx="1732341" cy="689189"/>
            </a:xfrm>
            <a:prstGeom prst="rect">
              <a:avLst/>
            </a:prstGeom>
          </p:spPr>
        </p:pic>
      </p:grpSp>
      <p:sp>
        <p:nvSpPr>
          <p:cNvPr id="21" name="Segnaposto contenuto 11">
            <a:extLst>
              <a:ext uri="{FF2B5EF4-FFF2-40B4-BE49-F238E27FC236}">
                <a16:creationId xmlns:a16="http://schemas.microsoft.com/office/drawing/2014/main" id="{DA81DE1F-8F0A-074E-A6E2-15AFBCBECC8D}"/>
              </a:ext>
            </a:extLst>
          </p:cNvPr>
          <p:cNvSpPr txBox="1">
            <a:spLocks/>
          </p:cNvSpPr>
          <p:nvPr/>
        </p:nvSpPr>
        <p:spPr>
          <a:xfrm>
            <a:off x="418773" y="5871403"/>
            <a:ext cx="10623261" cy="2282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/>
              <a:t>% Rispondenti  – Base: 109 Rispondenti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5D8FD2-10A9-4F5E-9B6A-75AF0EE455A6}"/>
              </a:ext>
            </a:extLst>
          </p:cNvPr>
          <p:cNvSpPr txBox="1"/>
          <p:nvPr/>
        </p:nvSpPr>
        <p:spPr>
          <a:xfrm>
            <a:off x="418773" y="5654073"/>
            <a:ext cx="4772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tx1">
                    <a:tint val="75000"/>
                  </a:schemeClr>
                </a:solidFill>
              </a:rPr>
              <a:t>Ricerca Estensiva</a:t>
            </a:r>
            <a:endParaRPr lang="en-GB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6" name="Segnaposto testo 13">
            <a:extLst>
              <a:ext uri="{FF2B5EF4-FFF2-40B4-BE49-F238E27FC236}">
                <a16:creationId xmlns:a16="http://schemas.microsoft.com/office/drawing/2014/main" id="{7E858E9E-9052-FE4E-9B93-A5D7FA9419FD}"/>
              </a:ext>
            </a:extLst>
          </p:cNvPr>
          <p:cNvSpPr txBox="1">
            <a:spLocks/>
          </p:cNvSpPr>
          <p:nvPr/>
        </p:nvSpPr>
        <p:spPr>
          <a:xfrm>
            <a:off x="418773" y="5459874"/>
            <a:ext cx="11246754" cy="4490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dirty="0"/>
              <a:t>Come si aspetta che evolverà nei prossimi tre anni la percentuale di investimento sui mezzi digitali dedicato alle attività di </a:t>
            </a:r>
            <a:r>
              <a:rPr lang="it-IT" sz="1400" dirty="0" err="1"/>
              <a:t>precision</a:t>
            </a:r>
            <a:r>
              <a:rPr lang="it-IT" sz="1400" dirty="0"/>
              <a:t> marketing?</a:t>
            </a:r>
          </a:p>
        </p:txBody>
      </p:sp>
      <p:sp>
        <p:nvSpPr>
          <p:cNvPr id="25" name="Titolo 1">
            <a:extLst>
              <a:ext uri="{FF2B5EF4-FFF2-40B4-BE49-F238E27FC236}">
                <a16:creationId xmlns:a16="http://schemas.microsoft.com/office/drawing/2014/main" id="{088A1C9C-3800-1545-A85A-71D9B662E1D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13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cap="all" dirty="0">
                <a:latin typeface="Calibri Light" panose="020F0302020204030204" pitchFamily="34" charset="0"/>
              </a:rPr>
              <a:t>EVOLUZIONE DEGLI INVESTIMENTI IN PRECISION MARKETING (</a:t>
            </a:r>
            <a:r>
              <a:rPr lang="it-IT" sz="2400" b="1" u="sng" cap="all" dirty="0">
                <a:latin typeface="Calibri Light" panose="020F0302020204030204" pitchFamily="34" charset="0"/>
              </a:rPr>
              <a:t>prossimi tre anni</a:t>
            </a:r>
            <a:r>
              <a:rPr lang="it-IT" sz="2400" b="1" cap="all" dirty="0">
                <a:latin typeface="Calibri Light" panose="020F0302020204030204" pitchFamily="34" charset="0"/>
              </a:rPr>
              <a:t>)</a:t>
            </a:r>
            <a:endParaRPr lang="en-GB" sz="2400" b="1" cap="all" dirty="0">
              <a:latin typeface="Calibri Light" panose="020F0302020204030204" pitchFamily="34" charset="0"/>
            </a:endParaRP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C10B2491-415D-E046-A414-CCE0C6BDFE22}"/>
              </a:ext>
            </a:extLst>
          </p:cNvPr>
          <p:cNvSpPr txBox="1"/>
          <p:nvPr/>
        </p:nvSpPr>
        <p:spPr>
          <a:xfrm>
            <a:off x="130250" y="3229074"/>
            <a:ext cx="1746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>
                <a:solidFill>
                  <a:srgbClr val="0040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Advertiser</a:t>
            </a:r>
            <a:r>
              <a:rPr lang="it-IT" sz="1400" dirty="0">
                <a:solidFill>
                  <a:srgbClr val="0040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5" name="Immagine 54">
            <a:extLst>
              <a:ext uri="{FF2B5EF4-FFF2-40B4-BE49-F238E27FC236}">
                <a16:creationId xmlns:a16="http://schemas.microsoft.com/office/drawing/2014/main" id="{BD1B6D1A-AAB0-0D4A-9EF4-39AA3A5218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442" y="2382619"/>
            <a:ext cx="872133" cy="852534"/>
          </a:xfrm>
          <a:prstGeom prst="rect">
            <a:avLst/>
          </a:prstGeom>
        </p:spPr>
      </p:pic>
      <p:grpSp>
        <p:nvGrpSpPr>
          <p:cNvPr id="49" name="Gruppo 48">
            <a:extLst>
              <a:ext uri="{FF2B5EF4-FFF2-40B4-BE49-F238E27FC236}">
                <a16:creationId xmlns:a16="http://schemas.microsoft.com/office/drawing/2014/main" id="{1CEF0EDD-23CB-C841-9F19-2ED6F1D94F7D}"/>
              </a:ext>
            </a:extLst>
          </p:cNvPr>
          <p:cNvGrpSpPr/>
          <p:nvPr/>
        </p:nvGrpSpPr>
        <p:grpSpPr>
          <a:xfrm>
            <a:off x="2346913" y="4114867"/>
            <a:ext cx="3054681" cy="523220"/>
            <a:chOff x="1872085" y="5394817"/>
            <a:chExt cx="3054681" cy="523220"/>
          </a:xfrm>
        </p:grpSpPr>
        <p:sp>
          <p:nvSpPr>
            <p:cNvPr id="50" name="Rettangolo 49">
              <a:extLst>
                <a:ext uri="{FF2B5EF4-FFF2-40B4-BE49-F238E27FC236}">
                  <a16:creationId xmlns:a16="http://schemas.microsoft.com/office/drawing/2014/main" id="{FC7C5994-B23B-124B-AB87-1EB5FBADBADB}"/>
                </a:ext>
              </a:extLst>
            </p:cNvPr>
            <p:cNvSpPr/>
            <p:nvPr/>
          </p:nvSpPr>
          <p:spPr>
            <a:xfrm>
              <a:off x="1872085" y="5445457"/>
              <a:ext cx="180000" cy="180000"/>
            </a:xfrm>
            <a:prstGeom prst="rect">
              <a:avLst/>
            </a:prstGeom>
            <a:solidFill>
              <a:srgbClr val="23B7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atin typeface="Calibri" panose="020F0502020204030204" pitchFamily="34" charset="0"/>
              </a:endParaRPr>
            </a:p>
          </p:txBody>
        </p:sp>
        <p:sp>
          <p:nvSpPr>
            <p:cNvPr id="51" name="CasellaDiTesto 50">
              <a:extLst>
                <a:ext uri="{FF2B5EF4-FFF2-40B4-BE49-F238E27FC236}">
                  <a16:creationId xmlns:a16="http://schemas.microsoft.com/office/drawing/2014/main" id="{925E393F-7A01-1F47-9473-D92B5C284C1D}"/>
                </a:ext>
              </a:extLst>
            </p:cNvPr>
            <p:cNvSpPr txBox="1"/>
            <p:nvPr/>
          </p:nvSpPr>
          <p:spPr>
            <a:xfrm>
              <a:off x="2011513" y="5394817"/>
              <a:ext cx="29152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2E5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Diminuzione della percentuale di investimento sul </a:t>
              </a:r>
              <a:r>
                <a:rPr lang="it-IT" sz="1400" dirty="0" err="1">
                  <a:solidFill>
                    <a:srgbClr val="002E5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precision</a:t>
              </a:r>
              <a:r>
                <a:rPr lang="it-IT" sz="1400" dirty="0">
                  <a:solidFill>
                    <a:srgbClr val="002E5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marketing</a:t>
              </a:r>
            </a:p>
          </p:txBody>
        </p:sp>
      </p:grpSp>
      <p:grpSp>
        <p:nvGrpSpPr>
          <p:cNvPr id="52" name="Gruppo 51">
            <a:extLst>
              <a:ext uri="{FF2B5EF4-FFF2-40B4-BE49-F238E27FC236}">
                <a16:creationId xmlns:a16="http://schemas.microsoft.com/office/drawing/2014/main" id="{81BCC49B-A45B-5044-A006-A1F362B5DFDD}"/>
              </a:ext>
            </a:extLst>
          </p:cNvPr>
          <p:cNvGrpSpPr/>
          <p:nvPr/>
        </p:nvGrpSpPr>
        <p:grpSpPr>
          <a:xfrm>
            <a:off x="5771154" y="4114867"/>
            <a:ext cx="2149904" cy="307777"/>
            <a:chOff x="1872085" y="5394817"/>
            <a:chExt cx="2149904" cy="307777"/>
          </a:xfrm>
        </p:grpSpPr>
        <p:sp>
          <p:nvSpPr>
            <p:cNvPr id="53" name="Rettangolo 52">
              <a:extLst>
                <a:ext uri="{FF2B5EF4-FFF2-40B4-BE49-F238E27FC236}">
                  <a16:creationId xmlns:a16="http://schemas.microsoft.com/office/drawing/2014/main" id="{CAFCE8C4-AF78-2745-A254-309A4ADBA7A7}"/>
                </a:ext>
              </a:extLst>
            </p:cNvPr>
            <p:cNvSpPr/>
            <p:nvPr/>
          </p:nvSpPr>
          <p:spPr>
            <a:xfrm>
              <a:off x="1872085" y="5445457"/>
              <a:ext cx="180000" cy="180000"/>
            </a:xfrm>
            <a:prstGeom prst="rect">
              <a:avLst/>
            </a:prstGeom>
            <a:solidFill>
              <a:srgbClr val="F6F3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atin typeface="Calibri" panose="020F0502020204030204" pitchFamily="34" charset="0"/>
              </a:endParaRPr>
            </a:p>
          </p:txBody>
        </p:sp>
        <p:sp>
          <p:nvSpPr>
            <p:cNvPr id="56" name="CasellaDiTesto 55">
              <a:extLst>
                <a:ext uri="{FF2B5EF4-FFF2-40B4-BE49-F238E27FC236}">
                  <a16:creationId xmlns:a16="http://schemas.microsoft.com/office/drawing/2014/main" id="{17FBF7A8-D4CC-3645-BB62-8B2C418E5913}"/>
                </a:ext>
              </a:extLst>
            </p:cNvPr>
            <p:cNvSpPr txBox="1"/>
            <p:nvPr/>
          </p:nvSpPr>
          <p:spPr>
            <a:xfrm>
              <a:off x="2011513" y="5394817"/>
              <a:ext cx="20104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2E5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Invariato</a:t>
              </a:r>
            </a:p>
          </p:txBody>
        </p:sp>
      </p:grpSp>
      <p:grpSp>
        <p:nvGrpSpPr>
          <p:cNvPr id="57" name="Gruppo 56">
            <a:extLst>
              <a:ext uri="{FF2B5EF4-FFF2-40B4-BE49-F238E27FC236}">
                <a16:creationId xmlns:a16="http://schemas.microsoft.com/office/drawing/2014/main" id="{D6A5877B-E708-EE4D-B997-02AC96293C2A}"/>
              </a:ext>
            </a:extLst>
          </p:cNvPr>
          <p:cNvGrpSpPr/>
          <p:nvPr/>
        </p:nvGrpSpPr>
        <p:grpSpPr>
          <a:xfrm>
            <a:off x="7506051" y="4114867"/>
            <a:ext cx="3042407" cy="523220"/>
            <a:chOff x="1872085" y="5394817"/>
            <a:chExt cx="3042407" cy="523220"/>
          </a:xfrm>
        </p:grpSpPr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61F1AA11-C7D3-974A-9C53-87D0C3A21673}"/>
                </a:ext>
              </a:extLst>
            </p:cNvPr>
            <p:cNvSpPr/>
            <p:nvPr/>
          </p:nvSpPr>
          <p:spPr>
            <a:xfrm>
              <a:off x="1872085" y="5445457"/>
              <a:ext cx="180000" cy="180000"/>
            </a:xfrm>
            <a:prstGeom prst="rect">
              <a:avLst/>
            </a:prstGeom>
            <a:solidFill>
              <a:srgbClr val="5577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atin typeface="Calibri" panose="020F0502020204030204" pitchFamily="34" charset="0"/>
              </a:endParaRPr>
            </a:p>
          </p:txBody>
        </p:sp>
        <p:sp>
          <p:nvSpPr>
            <p:cNvPr id="59" name="CasellaDiTesto 58">
              <a:extLst>
                <a:ext uri="{FF2B5EF4-FFF2-40B4-BE49-F238E27FC236}">
                  <a16:creationId xmlns:a16="http://schemas.microsoft.com/office/drawing/2014/main" id="{E7AB8BD9-A79A-454F-924E-3CAA5C4A2E3C}"/>
                </a:ext>
              </a:extLst>
            </p:cNvPr>
            <p:cNvSpPr txBox="1"/>
            <p:nvPr/>
          </p:nvSpPr>
          <p:spPr>
            <a:xfrm>
              <a:off x="2011513" y="5394817"/>
              <a:ext cx="29029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2E5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Aumento della percentuale di investimento sul </a:t>
              </a:r>
              <a:r>
                <a:rPr lang="it-IT" sz="1400" dirty="0" err="1">
                  <a:solidFill>
                    <a:srgbClr val="002E5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precision</a:t>
              </a:r>
              <a:r>
                <a:rPr lang="it-IT" sz="1400" dirty="0">
                  <a:solidFill>
                    <a:srgbClr val="002E5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marketing</a:t>
              </a:r>
            </a:p>
          </p:txBody>
        </p:sp>
      </p:grpSp>
      <p:graphicFrame>
        <p:nvGraphicFramePr>
          <p:cNvPr id="60" name="Segnaposto contenuto 9">
            <a:extLst>
              <a:ext uri="{FF2B5EF4-FFF2-40B4-BE49-F238E27FC236}">
                <a16:creationId xmlns:a16="http://schemas.microsoft.com/office/drawing/2014/main" id="{EBFA6363-7CC3-6944-B102-11B2569839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16666" y="1825626"/>
          <a:ext cx="9160935" cy="216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825871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lica">
    <a:majorFont>
      <a:latin typeface="Trebuchet MS"/>
      <a:ea typeface=""/>
      <a:cs typeface=""/>
      <a:font script="Jpan" typeface="ＭＳ ゴシック"/>
      <a:font script="Hang" typeface="HY그래픽B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ＭＳ ゴシック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lica">
    <a:majorFont>
      <a:latin typeface="Trebuchet MS"/>
      <a:ea typeface=""/>
      <a:cs typeface=""/>
      <a:font script="Jpan" typeface="ＭＳ ゴシック"/>
      <a:font script="Hang" typeface="HY그래픽B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ＭＳ ゴシック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lica">
    <a:majorFont>
      <a:latin typeface="Trebuchet MS"/>
      <a:ea typeface=""/>
      <a:cs typeface=""/>
      <a:font script="Jpan" typeface="ＭＳ ゴシック"/>
      <a:font script="Hang" typeface="HY그래픽B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ＭＳ ゴシック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lica">
    <a:majorFont>
      <a:latin typeface="Trebuchet MS"/>
      <a:ea typeface=""/>
      <a:cs typeface=""/>
      <a:font script="Jpan" typeface="ＭＳ ゴシック"/>
      <a:font script="Hang" typeface="HY그래픽B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ＭＳ ゴシック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lica">
    <a:majorFont>
      <a:latin typeface="Trebuchet MS"/>
      <a:ea typeface=""/>
      <a:cs typeface=""/>
      <a:font script="Jpan" typeface="ＭＳ ゴシック"/>
      <a:font script="Hang" typeface="HY그래픽B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ＭＳ ゴシック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lica">
    <a:majorFont>
      <a:latin typeface="Trebuchet MS"/>
      <a:ea typeface=""/>
      <a:cs typeface=""/>
      <a:font script="Jpan" typeface="ＭＳ ゴシック"/>
      <a:font script="Hang" typeface="HY그래픽B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ＭＳ ゴシック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lica">
    <a:majorFont>
      <a:latin typeface="Trebuchet MS"/>
      <a:ea typeface=""/>
      <a:cs typeface=""/>
      <a:font script="Jpan" typeface="ＭＳ ゴシック"/>
      <a:font script="Hang" typeface="HY그래픽B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ＭＳ ゴシック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lica">
    <a:majorFont>
      <a:latin typeface="Trebuchet MS"/>
      <a:ea typeface=""/>
      <a:cs typeface=""/>
      <a:font script="Jpan" typeface="ＭＳ ゴシック"/>
      <a:font script="Hang" typeface="HY그래픽B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ＭＳ ゴシック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1566</Words>
  <Application>Microsoft Office PowerPoint</Application>
  <PresentationFormat>Widescreen</PresentationFormat>
  <Paragraphs>200</Paragraphs>
  <Slides>16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Titillium</vt:lpstr>
      <vt:lpstr>Titillium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Serena Piazzi</dc:creator>
  <cp:lastModifiedBy>Valentina Palummeri</cp:lastModifiedBy>
  <cp:revision>2</cp:revision>
  <dcterms:created xsi:type="dcterms:W3CDTF">2020-09-30T14:16:55Z</dcterms:created>
  <dcterms:modified xsi:type="dcterms:W3CDTF">2020-10-01T08:50:52Z</dcterms:modified>
</cp:coreProperties>
</file>