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21"/>
  </p:notesMasterIdLst>
  <p:sldIdLst>
    <p:sldId id="256" r:id="rId5"/>
    <p:sldId id="290" r:id="rId6"/>
    <p:sldId id="302" r:id="rId7"/>
    <p:sldId id="284" r:id="rId8"/>
    <p:sldId id="298" r:id="rId9"/>
    <p:sldId id="303" r:id="rId10"/>
    <p:sldId id="309" r:id="rId11"/>
    <p:sldId id="308" r:id="rId12"/>
    <p:sldId id="342" r:id="rId13"/>
    <p:sldId id="350" r:id="rId14"/>
    <p:sldId id="310" r:id="rId15"/>
    <p:sldId id="351" r:id="rId16"/>
    <p:sldId id="312" r:id="rId17"/>
    <p:sldId id="311" r:id="rId18"/>
    <p:sldId id="321" r:id="rId19"/>
    <p:sldId id="313"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506F"/>
    <a:srgbClr val="B32F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E25E649-3F16-4E02-A733-19D2CDBF48F0}" styleName="Stile medio 3 - Color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3" autoAdjust="0"/>
    <p:restoredTop sz="95427" autoAdjust="0"/>
  </p:normalViewPr>
  <p:slideViewPr>
    <p:cSldViewPr snapToGrid="0">
      <p:cViewPr varScale="1">
        <p:scale>
          <a:sx n="86" d="100"/>
          <a:sy n="86" d="100"/>
        </p:scale>
        <p:origin x="642"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Volumes\Flavio%20bkHD%201\BACKUPFLAVIO\RICERCA\Osservazione%20UNA\DATI%20ORBIS\risultati%20xls\Tavole%20per%20RO%20-%20demografia%20impres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Volumes\Flavio%20bkHD%201\BACKUPFLAVIO\RICERCA\Osservazione%20UNA\DATI%20ORBIS\risultati%20xls\Tavole%20per%20RO%20-%20demografia%20impres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Volumes\Flavio%20bkHD%201\BACKUPFLAVIO\RICERCA\Osservazione%20UNA\DATI%20ORBIS\risultati%20xls\Tavole%20per%20RO%20-%20demografia%20impres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Volumes\Flavio%20bkHD%201\BACKUPFLAVIO\RICERCA\Osservazione%20UNA\DATI%20ORBIS\risultati%20xls\Tavole%20per%20RO%20-%20demografia%20impres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Volumes\Flavio%20bkHD%201\BACKUPFLAVIO\RICERCA\Osservazione%20UNA\DATI%20ORBIS\risultati%20xls\Tavole%20per%20RO%20-%20demografia%20impres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Volumes\Flavio%20bkHD%201\BACKUPFLAVIO\RICERCA\Osservazione%20UNA\DATI%20ORBIS\risultati%20xls\Tavole%20per%20RO%20-%20demografia%20impres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Volumes\Flavio%20bkHD%201\BACKUPFLAVIO\RICERCA\Osservazione%20UNA\DATI%20ORBIS\risultati%20xls\Tavole%20per%20RO%20-%20demografia%20impres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Volumes\Flavio%20bkHD%201\BACKUPFLAVIO\RICERCA\Osservazione%20UNA\DATI%20ORBIS\risultati%20xls\Tavole%20per%20RO%20-%20demografia%20impresa.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a:t>Distribuzione</a:t>
            </a:r>
            <a:r>
              <a:rPr lang="it-IT" baseline="0"/>
              <a:t> delle parole chiave di primo livello</a:t>
            </a:r>
            <a:endParaRPr lang="it-IT"/>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bar"/>
        <c:grouping val="clustered"/>
        <c:varyColors val="0"/>
        <c:ser>
          <c:idx val="0"/>
          <c:order val="0"/>
          <c:tx>
            <c:strRef>
              <c:f>'parole chiave'!$G$5</c:f>
              <c:strCache>
                <c:ptCount val="1"/>
                <c:pt idx="0">
                  <c:v>I wave</c:v>
                </c:pt>
              </c:strCache>
            </c:strRef>
          </c:tx>
          <c:spPr>
            <a:solidFill>
              <a:schemeClr val="accent2">
                <a:tint val="77000"/>
              </a:schemeClr>
            </a:solidFill>
            <a:ln>
              <a:noFill/>
            </a:ln>
            <a:effectLst/>
          </c:spPr>
          <c:invertIfNegative val="0"/>
          <c:cat>
            <c:strRef>
              <c:f>'parole chiave'!$F$6:$F$14</c:f>
              <c:strCache>
                <c:ptCount val="9"/>
                <c:pt idx="0">
                  <c:v>Public relation</c:v>
                </c:pt>
                <c:pt idx="1">
                  <c:v>Media</c:v>
                </c:pt>
                <c:pt idx="2">
                  <c:v>SEO</c:v>
                </c:pt>
                <c:pt idx="3">
                  <c:v>Data Analysis</c:v>
                </c:pt>
                <c:pt idx="4">
                  <c:v>Press office</c:v>
                </c:pt>
                <c:pt idx="5">
                  <c:v>Organizzazione eventi</c:v>
                </c:pt>
                <c:pt idx="6">
                  <c:v>ADV</c:v>
                </c:pt>
                <c:pt idx="7">
                  <c:v>Agezia comunicazione</c:v>
                </c:pt>
                <c:pt idx="8">
                  <c:v>Digital Agency</c:v>
                </c:pt>
              </c:strCache>
            </c:strRef>
          </c:cat>
          <c:val>
            <c:numRef>
              <c:f>'parole chiave'!$G$6:$G$14</c:f>
              <c:numCache>
                <c:formatCode>General</c:formatCode>
                <c:ptCount val="9"/>
                <c:pt idx="0">
                  <c:v>5.24</c:v>
                </c:pt>
                <c:pt idx="1">
                  <c:v>9.68</c:v>
                </c:pt>
                <c:pt idx="2">
                  <c:v>10.7</c:v>
                </c:pt>
                <c:pt idx="3">
                  <c:v>11.64</c:v>
                </c:pt>
                <c:pt idx="4">
                  <c:v>19.010000000000002</c:v>
                </c:pt>
                <c:pt idx="5">
                  <c:v>47.34</c:v>
                </c:pt>
                <c:pt idx="6" formatCode="0.00%">
                  <c:v>74.77</c:v>
                </c:pt>
                <c:pt idx="7">
                  <c:v>48.78</c:v>
                </c:pt>
                <c:pt idx="8">
                  <c:v>39.53</c:v>
                </c:pt>
              </c:numCache>
            </c:numRef>
          </c:val>
          <c:extLst>
            <c:ext xmlns:c16="http://schemas.microsoft.com/office/drawing/2014/chart" uri="{C3380CC4-5D6E-409C-BE32-E72D297353CC}">
              <c16:uniqueId val="{00000000-A31A-EB42-AA27-BFC0CFEA714C}"/>
            </c:ext>
          </c:extLst>
        </c:ser>
        <c:ser>
          <c:idx val="1"/>
          <c:order val="1"/>
          <c:tx>
            <c:strRef>
              <c:f>'parole chiave'!$H$5</c:f>
              <c:strCache>
                <c:ptCount val="1"/>
                <c:pt idx="0">
                  <c:v>II wavr</c:v>
                </c:pt>
              </c:strCache>
            </c:strRef>
          </c:tx>
          <c:spPr>
            <a:solidFill>
              <a:schemeClr val="accent2">
                <a:shade val="76000"/>
              </a:schemeClr>
            </a:solidFill>
            <a:ln>
              <a:noFill/>
            </a:ln>
            <a:effectLst/>
          </c:spPr>
          <c:invertIfNegative val="0"/>
          <c:cat>
            <c:strRef>
              <c:f>'parole chiave'!$F$6:$F$14</c:f>
              <c:strCache>
                <c:ptCount val="9"/>
                <c:pt idx="0">
                  <c:v>Public relation</c:v>
                </c:pt>
                <c:pt idx="1">
                  <c:v>Media</c:v>
                </c:pt>
                <c:pt idx="2">
                  <c:v>SEO</c:v>
                </c:pt>
                <c:pt idx="3">
                  <c:v>Data Analysis</c:v>
                </c:pt>
                <c:pt idx="4">
                  <c:v>Press office</c:v>
                </c:pt>
                <c:pt idx="5">
                  <c:v>Organizzazione eventi</c:v>
                </c:pt>
                <c:pt idx="6">
                  <c:v>ADV</c:v>
                </c:pt>
                <c:pt idx="7">
                  <c:v>Agezia comunicazione</c:v>
                </c:pt>
                <c:pt idx="8">
                  <c:v>Digital Agency</c:v>
                </c:pt>
              </c:strCache>
            </c:strRef>
          </c:cat>
          <c:val>
            <c:numRef>
              <c:f>'parole chiave'!$H$6:$H$14</c:f>
              <c:numCache>
                <c:formatCode>General</c:formatCode>
                <c:ptCount val="9"/>
                <c:pt idx="0">
                  <c:v>7.01</c:v>
                </c:pt>
                <c:pt idx="1">
                  <c:v>9.2100000000000009</c:v>
                </c:pt>
                <c:pt idx="2">
                  <c:v>13.4</c:v>
                </c:pt>
                <c:pt idx="3">
                  <c:v>19.3</c:v>
                </c:pt>
                <c:pt idx="4">
                  <c:v>17.399999999999999</c:v>
                </c:pt>
                <c:pt idx="5">
                  <c:v>46.5</c:v>
                </c:pt>
                <c:pt idx="6">
                  <c:v>85.3</c:v>
                </c:pt>
                <c:pt idx="7">
                  <c:v>50.32</c:v>
                </c:pt>
                <c:pt idx="8">
                  <c:v>43.75</c:v>
                </c:pt>
              </c:numCache>
            </c:numRef>
          </c:val>
          <c:extLst>
            <c:ext xmlns:c16="http://schemas.microsoft.com/office/drawing/2014/chart" uri="{C3380CC4-5D6E-409C-BE32-E72D297353CC}">
              <c16:uniqueId val="{00000001-A31A-EB42-AA27-BFC0CFEA714C}"/>
            </c:ext>
          </c:extLst>
        </c:ser>
        <c:dLbls>
          <c:showLegendKey val="0"/>
          <c:showVal val="0"/>
          <c:showCatName val="0"/>
          <c:showSerName val="0"/>
          <c:showPercent val="0"/>
          <c:showBubbleSize val="0"/>
        </c:dLbls>
        <c:gapWidth val="182"/>
        <c:axId val="1349214960"/>
        <c:axId val="1349217232"/>
      </c:barChart>
      <c:catAx>
        <c:axId val="13492149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349217232"/>
        <c:crosses val="autoZero"/>
        <c:auto val="1"/>
        <c:lblAlgn val="ctr"/>
        <c:lblOffset val="100"/>
        <c:noMultiLvlLbl val="0"/>
      </c:catAx>
      <c:valAx>
        <c:axId val="13492172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349214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cap="all" spc="0" baseline="0">
                <a:gradFill>
                  <a:gsLst>
                    <a:gs pos="0">
                      <a:schemeClr val="dk1">
                        <a:lumMod val="50000"/>
                        <a:lumOff val="50000"/>
                      </a:schemeClr>
                    </a:gs>
                    <a:gs pos="100000">
                      <a:schemeClr val="dk1">
                        <a:lumMod val="85000"/>
                        <a:lumOff val="15000"/>
                      </a:schemeClr>
                    </a:gs>
                  </a:gsLst>
                  <a:lin ang="5400000" scaled="0"/>
                </a:gradFill>
                <a:latin typeface="+mn-lt"/>
                <a:ea typeface="+mn-ea"/>
                <a:cs typeface="+mn-cs"/>
              </a:defRPr>
            </a:pPr>
            <a:r>
              <a:rPr lang="it-IT"/>
              <a:t>Variazione</a:t>
            </a:r>
            <a:r>
              <a:rPr lang="it-IT" baseline="0"/>
              <a:t> per dimensione e variazione addetti complessivi del settore</a:t>
            </a:r>
            <a:endParaRPr lang="it-IT"/>
          </a:p>
        </c:rich>
      </c:tx>
      <c:overlay val="0"/>
      <c:spPr>
        <a:noFill/>
        <a:ln>
          <a:noFill/>
        </a:ln>
        <a:effectLst/>
      </c:spPr>
      <c:txPr>
        <a:bodyPr rot="0" spcFirstLastPara="1" vertOverflow="ellipsis" vert="horz" wrap="square" anchor="ctr" anchorCtr="1"/>
        <a:lstStyle/>
        <a:p>
          <a:pPr>
            <a:defRPr sz="1440" b="0" i="0" u="none" strike="noStrike" kern="1200" cap="all" spc="0" baseline="0">
              <a:gradFill>
                <a:gsLst>
                  <a:gs pos="0">
                    <a:schemeClr val="dk1">
                      <a:lumMod val="50000"/>
                      <a:lumOff val="50000"/>
                    </a:schemeClr>
                  </a:gs>
                  <a:gs pos="100000">
                    <a:schemeClr val="dk1">
                      <a:lumMod val="85000"/>
                      <a:lumOff val="15000"/>
                    </a:schemeClr>
                  </a:gs>
                </a:gsLst>
                <a:lin ang="5400000" scaled="0"/>
              </a:gradFill>
              <a:latin typeface="+mn-lt"/>
              <a:ea typeface="+mn-ea"/>
              <a:cs typeface="+mn-cs"/>
            </a:defRPr>
          </a:pPr>
          <a:endParaRPr lang="it-IT"/>
        </a:p>
      </c:txPr>
    </c:title>
    <c:autoTitleDeleted val="0"/>
    <c:plotArea>
      <c:layout/>
      <c:lineChart>
        <c:grouping val="standard"/>
        <c:varyColors val="0"/>
        <c:ser>
          <c:idx val="0"/>
          <c:order val="0"/>
          <c:tx>
            <c:strRef>
              <c:f>'addetti imprese '!$B$4</c:f>
              <c:strCache>
                <c:ptCount val="1"/>
                <c:pt idx="0">
                  <c:v>totale</c:v>
                </c:pt>
              </c:strCache>
            </c:strRef>
          </c:tx>
          <c:spPr>
            <a:ln w="19050" cap="rnd" cmpd="sng" algn="ctr">
              <a:solidFill>
                <a:schemeClr val="accent1">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1"/>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'addetti imprese '!$C$3:$D$3</c:f>
              <c:numCache>
                <c:formatCode>General</c:formatCode>
                <c:ptCount val="2"/>
                <c:pt idx="0">
                  <c:v>2020</c:v>
                </c:pt>
                <c:pt idx="1">
                  <c:v>2022</c:v>
                </c:pt>
              </c:numCache>
            </c:numRef>
          </c:cat>
          <c:val>
            <c:numRef>
              <c:f>'addetti imprese '!$C$4:$D$4</c:f>
              <c:numCache>
                <c:formatCode>General</c:formatCode>
                <c:ptCount val="2"/>
                <c:pt idx="0">
                  <c:v>10538</c:v>
                </c:pt>
                <c:pt idx="1">
                  <c:v>9749</c:v>
                </c:pt>
              </c:numCache>
            </c:numRef>
          </c:val>
          <c:smooth val="0"/>
          <c:extLst>
            <c:ext xmlns:c16="http://schemas.microsoft.com/office/drawing/2014/chart" uri="{C3380CC4-5D6E-409C-BE32-E72D297353CC}">
              <c16:uniqueId val="{00000000-6F85-FB45-A6D2-9AF5F597C300}"/>
            </c:ext>
          </c:extLst>
        </c:ser>
        <c:ser>
          <c:idx val="1"/>
          <c:order val="1"/>
          <c:tx>
            <c:strRef>
              <c:f>'addetti imprese '!$B$5</c:f>
              <c:strCache>
                <c:ptCount val="1"/>
                <c:pt idx="0">
                  <c:v>micro</c:v>
                </c:pt>
              </c:strCache>
            </c:strRef>
          </c:tx>
          <c:spPr>
            <a:ln w="19050" cap="rnd" cmpd="sng" algn="ctr">
              <a:solidFill>
                <a:schemeClr val="accent2">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2"/>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'addetti imprese '!$C$3:$D$3</c:f>
              <c:numCache>
                <c:formatCode>General</c:formatCode>
                <c:ptCount val="2"/>
                <c:pt idx="0">
                  <c:v>2020</c:v>
                </c:pt>
                <c:pt idx="1">
                  <c:v>2022</c:v>
                </c:pt>
              </c:numCache>
            </c:numRef>
          </c:cat>
          <c:val>
            <c:numRef>
              <c:f>'addetti imprese '!$C$5:$D$5</c:f>
              <c:numCache>
                <c:formatCode>General</c:formatCode>
                <c:ptCount val="2"/>
                <c:pt idx="0">
                  <c:v>4742</c:v>
                </c:pt>
                <c:pt idx="1">
                  <c:v>3599</c:v>
                </c:pt>
              </c:numCache>
            </c:numRef>
          </c:val>
          <c:smooth val="0"/>
          <c:extLst>
            <c:ext xmlns:c16="http://schemas.microsoft.com/office/drawing/2014/chart" uri="{C3380CC4-5D6E-409C-BE32-E72D297353CC}">
              <c16:uniqueId val="{00000001-6F85-FB45-A6D2-9AF5F597C300}"/>
            </c:ext>
          </c:extLst>
        </c:ser>
        <c:ser>
          <c:idx val="2"/>
          <c:order val="2"/>
          <c:tx>
            <c:strRef>
              <c:f>'addetti imprese '!$B$6</c:f>
              <c:strCache>
                <c:ptCount val="1"/>
                <c:pt idx="0">
                  <c:v>small</c:v>
                </c:pt>
              </c:strCache>
            </c:strRef>
          </c:tx>
          <c:spPr>
            <a:ln w="19050" cap="rnd" cmpd="sng" algn="ctr">
              <a:solidFill>
                <a:schemeClr val="accent3">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3"/>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'addetti imprese '!$C$3:$D$3</c:f>
              <c:numCache>
                <c:formatCode>General</c:formatCode>
                <c:ptCount val="2"/>
                <c:pt idx="0">
                  <c:v>2020</c:v>
                </c:pt>
                <c:pt idx="1">
                  <c:v>2022</c:v>
                </c:pt>
              </c:numCache>
            </c:numRef>
          </c:cat>
          <c:val>
            <c:numRef>
              <c:f>'addetti imprese '!$C$6:$D$6</c:f>
              <c:numCache>
                <c:formatCode>General</c:formatCode>
                <c:ptCount val="2"/>
                <c:pt idx="0">
                  <c:v>4215</c:v>
                </c:pt>
                <c:pt idx="1">
                  <c:v>4484</c:v>
                </c:pt>
              </c:numCache>
            </c:numRef>
          </c:val>
          <c:smooth val="0"/>
          <c:extLst>
            <c:ext xmlns:c16="http://schemas.microsoft.com/office/drawing/2014/chart" uri="{C3380CC4-5D6E-409C-BE32-E72D297353CC}">
              <c16:uniqueId val="{00000002-6F85-FB45-A6D2-9AF5F597C300}"/>
            </c:ext>
          </c:extLst>
        </c:ser>
        <c:ser>
          <c:idx val="3"/>
          <c:order val="3"/>
          <c:tx>
            <c:strRef>
              <c:f>'addetti imprese '!$B$7</c:f>
              <c:strCache>
                <c:ptCount val="1"/>
                <c:pt idx="0">
                  <c:v>medium large</c:v>
                </c:pt>
              </c:strCache>
            </c:strRef>
          </c:tx>
          <c:spPr>
            <a:ln w="19050" cap="rnd" cmpd="sng" algn="ctr">
              <a:solidFill>
                <a:schemeClr val="accent4">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4"/>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'addetti imprese '!$C$3:$D$3</c:f>
              <c:numCache>
                <c:formatCode>General</c:formatCode>
                <c:ptCount val="2"/>
                <c:pt idx="0">
                  <c:v>2020</c:v>
                </c:pt>
                <c:pt idx="1">
                  <c:v>2022</c:v>
                </c:pt>
              </c:numCache>
            </c:numRef>
          </c:cat>
          <c:val>
            <c:numRef>
              <c:f>'addetti imprese '!$C$7:$D$7</c:f>
              <c:numCache>
                <c:formatCode>General</c:formatCode>
                <c:ptCount val="2"/>
                <c:pt idx="0">
                  <c:v>1475</c:v>
                </c:pt>
                <c:pt idx="1">
                  <c:v>1559</c:v>
                </c:pt>
              </c:numCache>
            </c:numRef>
          </c:val>
          <c:smooth val="0"/>
          <c:extLst>
            <c:ext xmlns:c16="http://schemas.microsoft.com/office/drawing/2014/chart" uri="{C3380CC4-5D6E-409C-BE32-E72D297353CC}">
              <c16:uniqueId val="{00000003-6F85-FB45-A6D2-9AF5F597C300}"/>
            </c:ext>
          </c:extLst>
        </c:ser>
        <c:ser>
          <c:idx val="4"/>
          <c:order val="4"/>
          <c:tx>
            <c:strRef>
              <c:f>'addetti imprese '!$B$8</c:f>
              <c:strCache>
                <c:ptCount val="1"/>
                <c:pt idx="0">
                  <c:v>very large</c:v>
                </c:pt>
              </c:strCache>
            </c:strRef>
          </c:tx>
          <c:spPr>
            <a:ln w="19050" cap="rnd" cmpd="sng" algn="ctr">
              <a:solidFill>
                <a:schemeClr val="accent5">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5"/>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'addetti imprese '!$C$3:$D$3</c:f>
              <c:numCache>
                <c:formatCode>General</c:formatCode>
                <c:ptCount val="2"/>
                <c:pt idx="0">
                  <c:v>2020</c:v>
                </c:pt>
                <c:pt idx="1">
                  <c:v>2022</c:v>
                </c:pt>
              </c:numCache>
            </c:numRef>
          </c:cat>
          <c:val>
            <c:numRef>
              <c:f>'addetti imprese '!$C$8:$D$8</c:f>
              <c:numCache>
                <c:formatCode>General</c:formatCode>
                <c:ptCount val="2"/>
                <c:pt idx="0">
                  <c:v>106</c:v>
                </c:pt>
                <c:pt idx="1">
                  <c:v>106</c:v>
                </c:pt>
              </c:numCache>
            </c:numRef>
          </c:val>
          <c:smooth val="0"/>
          <c:extLst>
            <c:ext xmlns:c16="http://schemas.microsoft.com/office/drawing/2014/chart" uri="{C3380CC4-5D6E-409C-BE32-E72D297353CC}">
              <c16:uniqueId val="{00000004-6F85-FB45-A6D2-9AF5F597C300}"/>
            </c:ext>
          </c:extLst>
        </c:ser>
        <c:ser>
          <c:idx val="5"/>
          <c:order val="5"/>
          <c:tx>
            <c:strRef>
              <c:f>'addetti imprese '!$B$9</c:f>
              <c:strCache>
                <c:ptCount val="1"/>
                <c:pt idx="0">
                  <c:v>dipendenti e assimilati</c:v>
                </c:pt>
              </c:strCache>
            </c:strRef>
          </c:tx>
          <c:spPr>
            <a:ln w="19050" cap="rnd" cmpd="sng" algn="ctr">
              <a:solidFill>
                <a:schemeClr val="accent6">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6"/>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'addetti imprese '!$C$3:$D$3</c:f>
              <c:numCache>
                <c:formatCode>General</c:formatCode>
                <c:ptCount val="2"/>
                <c:pt idx="0">
                  <c:v>2020</c:v>
                </c:pt>
                <c:pt idx="1">
                  <c:v>2022</c:v>
                </c:pt>
              </c:numCache>
            </c:numRef>
          </c:cat>
          <c:val>
            <c:numRef>
              <c:f>'addetti imprese '!$C$9:$D$9</c:f>
              <c:numCache>
                <c:formatCode>General</c:formatCode>
                <c:ptCount val="2"/>
                <c:pt idx="0">
                  <c:v>25893</c:v>
                </c:pt>
                <c:pt idx="1">
                  <c:v>28436</c:v>
                </c:pt>
              </c:numCache>
            </c:numRef>
          </c:val>
          <c:smooth val="0"/>
          <c:extLst>
            <c:ext xmlns:c16="http://schemas.microsoft.com/office/drawing/2014/chart" uri="{C3380CC4-5D6E-409C-BE32-E72D297353CC}">
              <c16:uniqueId val="{00000005-6F85-FB45-A6D2-9AF5F597C300}"/>
            </c:ext>
          </c:extLst>
        </c:ser>
        <c:dLbls>
          <c:dLblPos val="ctr"/>
          <c:showLegendKey val="0"/>
          <c:showVal val="1"/>
          <c:showCatName val="0"/>
          <c:showSerName val="0"/>
          <c:showPercent val="0"/>
          <c:showBubbleSize val="0"/>
        </c:dLbls>
        <c:marker val="1"/>
        <c:smooth val="0"/>
        <c:axId val="985203936"/>
        <c:axId val="985205664"/>
      </c:lineChart>
      <c:catAx>
        <c:axId val="985203936"/>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dk1">
                    <a:lumMod val="65000"/>
                    <a:lumOff val="35000"/>
                  </a:schemeClr>
                </a:solidFill>
                <a:latin typeface="+mn-lt"/>
                <a:ea typeface="+mn-ea"/>
                <a:cs typeface="+mn-cs"/>
              </a:defRPr>
            </a:pPr>
            <a:endParaRPr lang="it-IT"/>
          </a:p>
        </c:txPr>
        <c:crossAx val="985205664"/>
        <c:crosses val="autoZero"/>
        <c:auto val="1"/>
        <c:lblAlgn val="ctr"/>
        <c:lblOffset val="100"/>
        <c:noMultiLvlLbl val="0"/>
      </c:catAx>
      <c:valAx>
        <c:axId val="985205664"/>
        <c:scaling>
          <c:orientation val="minMax"/>
        </c:scaling>
        <c:delete val="1"/>
        <c:axPos val="l"/>
        <c:numFmt formatCode="General" sourceLinked="1"/>
        <c:majorTickMark val="none"/>
        <c:minorTickMark val="none"/>
        <c:tickLblPos val="nextTo"/>
        <c:crossAx val="9852039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it-I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a:t>Composizione</a:t>
            </a:r>
            <a:r>
              <a:rPr lang="it-IT" baseline="0"/>
              <a:t> per sottosettori 2018-2022</a:t>
            </a:r>
            <a:endParaRPr lang="it-IT"/>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bar"/>
        <c:grouping val="clustered"/>
        <c:varyColors val="0"/>
        <c:ser>
          <c:idx val="0"/>
          <c:order val="0"/>
          <c:tx>
            <c:strRef>
              <c:f>'N aziende sotto settori'!$F$20</c:f>
              <c:strCache>
                <c:ptCount val="1"/>
                <c:pt idx="0">
                  <c:v>2018</c:v>
                </c:pt>
              </c:strCache>
            </c:strRef>
          </c:tx>
          <c:spPr>
            <a:solidFill>
              <a:schemeClr val="accent2">
                <a:tint val="54000"/>
              </a:schemeClr>
            </a:solidFill>
            <a:ln>
              <a:noFill/>
            </a:ln>
            <a:effectLst/>
          </c:spPr>
          <c:invertIfNegative val="0"/>
          <c:cat>
            <c:strRef>
              <c:f>'N aziende sotto settori'!$E$21:$E$26</c:f>
              <c:strCache>
                <c:ptCount val="6"/>
                <c:pt idx="0">
                  <c:v>PR</c:v>
                </c:pt>
                <c:pt idx="1">
                  <c:v>Media Center</c:v>
                </c:pt>
                <c:pt idx="2">
                  <c:v>Digital ADV</c:v>
                </c:pt>
                <c:pt idx="3">
                  <c:v>ADV (gen)</c:v>
                </c:pt>
                <c:pt idx="4">
                  <c:v>Events</c:v>
                </c:pt>
                <c:pt idx="5">
                  <c:v>Media Prod</c:v>
                </c:pt>
              </c:strCache>
            </c:strRef>
          </c:cat>
          <c:val>
            <c:numRef>
              <c:f>'N aziende sotto settori'!$F$21:$F$26</c:f>
              <c:numCache>
                <c:formatCode>General</c:formatCode>
                <c:ptCount val="6"/>
                <c:pt idx="0">
                  <c:v>10.7</c:v>
                </c:pt>
                <c:pt idx="1">
                  <c:v>3.3</c:v>
                </c:pt>
                <c:pt idx="2">
                  <c:v>32.1</c:v>
                </c:pt>
                <c:pt idx="3">
                  <c:v>39.6</c:v>
                </c:pt>
                <c:pt idx="4">
                  <c:v>6.9</c:v>
                </c:pt>
                <c:pt idx="5">
                  <c:v>7.4</c:v>
                </c:pt>
              </c:numCache>
            </c:numRef>
          </c:val>
          <c:extLst>
            <c:ext xmlns:c16="http://schemas.microsoft.com/office/drawing/2014/chart" uri="{C3380CC4-5D6E-409C-BE32-E72D297353CC}">
              <c16:uniqueId val="{00000000-13D3-5449-B2BA-F2B570E1DA39}"/>
            </c:ext>
          </c:extLst>
        </c:ser>
        <c:ser>
          <c:idx val="1"/>
          <c:order val="1"/>
          <c:tx>
            <c:strRef>
              <c:f>'N aziende sotto settori'!$G$20</c:f>
              <c:strCache>
                <c:ptCount val="1"/>
                <c:pt idx="0">
                  <c:v>2019</c:v>
                </c:pt>
              </c:strCache>
            </c:strRef>
          </c:tx>
          <c:spPr>
            <a:solidFill>
              <a:schemeClr val="accent2">
                <a:tint val="77000"/>
              </a:schemeClr>
            </a:solidFill>
            <a:ln>
              <a:noFill/>
            </a:ln>
            <a:effectLst/>
          </c:spPr>
          <c:invertIfNegative val="0"/>
          <c:cat>
            <c:strRef>
              <c:f>'N aziende sotto settori'!$E$21:$E$26</c:f>
              <c:strCache>
                <c:ptCount val="6"/>
                <c:pt idx="0">
                  <c:v>PR</c:v>
                </c:pt>
                <c:pt idx="1">
                  <c:v>Media Center</c:v>
                </c:pt>
                <c:pt idx="2">
                  <c:v>Digital ADV</c:v>
                </c:pt>
                <c:pt idx="3">
                  <c:v>ADV (gen)</c:v>
                </c:pt>
                <c:pt idx="4">
                  <c:v>Events</c:v>
                </c:pt>
                <c:pt idx="5">
                  <c:v>Media Prod</c:v>
                </c:pt>
              </c:strCache>
            </c:strRef>
          </c:cat>
          <c:val>
            <c:numRef>
              <c:f>'N aziende sotto settori'!$G$21:$G$26</c:f>
              <c:numCache>
                <c:formatCode>General</c:formatCode>
                <c:ptCount val="6"/>
                <c:pt idx="0">
                  <c:v>10.6</c:v>
                </c:pt>
                <c:pt idx="1">
                  <c:v>3.6</c:v>
                </c:pt>
                <c:pt idx="2">
                  <c:v>31.5</c:v>
                </c:pt>
                <c:pt idx="3">
                  <c:v>39.200000000000003</c:v>
                </c:pt>
                <c:pt idx="4">
                  <c:v>7.4</c:v>
                </c:pt>
                <c:pt idx="5">
                  <c:v>7.7</c:v>
                </c:pt>
              </c:numCache>
            </c:numRef>
          </c:val>
          <c:extLst>
            <c:ext xmlns:c16="http://schemas.microsoft.com/office/drawing/2014/chart" uri="{C3380CC4-5D6E-409C-BE32-E72D297353CC}">
              <c16:uniqueId val="{00000001-13D3-5449-B2BA-F2B570E1DA39}"/>
            </c:ext>
          </c:extLst>
        </c:ser>
        <c:ser>
          <c:idx val="2"/>
          <c:order val="2"/>
          <c:tx>
            <c:strRef>
              <c:f>'N aziende sotto settori'!$H$20</c:f>
              <c:strCache>
                <c:ptCount val="1"/>
                <c:pt idx="0">
                  <c:v>2020</c:v>
                </c:pt>
              </c:strCache>
            </c:strRef>
          </c:tx>
          <c:spPr>
            <a:solidFill>
              <a:schemeClr val="accent2"/>
            </a:solidFill>
            <a:ln>
              <a:noFill/>
            </a:ln>
            <a:effectLst/>
          </c:spPr>
          <c:invertIfNegative val="0"/>
          <c:cat>
            <c:strRef>
              <c:f>'N aziende sotto settori'!$E$21:$E$26</c:f>
              <c:strCache>
                <c:ptCount val="6"/>
                <c:pt idx="0">
                  <c:v>PR</c:v>
                </c:pt>
                <c:pt idx="1">
                  <c:v>Media Center</c:v>
                </c:pt>
                <c:pt idx="2">
                  <c:v>Digital ADV</c:v>
                </c:pt>
                <c:pt idx="3">
                  <c:v>ADV (gen)</c:v>
                </c:pt>
                <c:pt idx="4">
                  <c:v>Events</c:v>
                </c:pt>
                <c:pt idx="5">
                  <c:v>Media Prod</c:v>
                </c:pt>
              </c:strCache>
            </c:strRef>
          </c:cat>
          <c:val>
            <c:numRef>
              <c:f>'N aziende sotto settori'!$H$21:$H$26</c:f>
              <c:numCache>
                <c:formatCode>General</c:formatCode>
                <c:ptCount val="6"/>
                <c:pt idx="0">
                  <c:v>11.3</c:v>
                </c:pt>
                <c:pt idx="1">
                  <c:v>3.4</c:v>
                </c:pt>
                <c:pt idx="2">
                  <c:v>33.5</c:v>
                </c:pt>
                <c:pt idx="3">
                  <c:v>38.4</c:v>
                </c:pt>
                <c:pt idx="4">
                  <c:v>6.7</c:v>
                </c:pt>
                <c:pt idx="5">
                  <c:v>6.7</c:v>
                </c:pt>
              </c:numCache>
            </c:numRef>
          </c:val>
          <c:extLst>
            <c:ext xmlns:c16="http://schemas.microsoft.com/office/drawing/2014/chart" uri="{C3380CC4-5D6E-409C-BE32-E72D297353CC}">
              <c16:uniqueId val="{00000002-13D3-5449-B2BA-F2B570E1DA39}"/>
            </c:ext>
          </c:extLst>
        </c:ser>
        <c:ser>
          <c:idx val="3"/>
          <c:order val="3"/>
          <c:tx>
            <c:strRef>
              <c:f>'N aziende sotto settori'!$I$20</c:f>
              <c:strCache>
                <c:ptCount val="1"/>
                <c:pt idx="0">
                  <c:v>2021</c:v>
                </c:pt>
              </c:strCache>
            </c:strRef>
          </c:tx>
          <c:spPr>
            <a:solidFill>
              <a:schemeClr val="accent2">
                <a:shade val="76000"/>
              </a:schemeClr>
            </a:solidFill>
            <a:ln>
              <a:noFill/>
            </a:ln>
            <a:effectLst/>
          </c:spPr>
          <c:invertIfNegative val="0"/>
          <c:cat>
            <c:strRef>
              <c:f>'N aziende sotto settori'!$E$21:$E$26</c:f>
              <c:strCache>
                <c:ptCount val="6"/>
                <c:pt idx="0">
                  <c:v>PR</c:v>
                </c:pt>
                <c:pt idx="1">
                  <c:v>Media Center</c:v>
                </c:pt>
                <c:pt idx="2">
                  <c:v>Digital ADV</c:v>
                </c:pt>
                <c:pt idx="3">
                  <c:v>ADV (gen)</c:v>
                </c:pt>
                <c:pt idx="4">
                  <c:v>Events</c:v>
                </c:pt>
                <c:pt idx="5">
                  <c:v>Media Prod</c:v>
                </c:pt>
              </c:strCache>
            </c:strRef>
          </c:cat>
          <c:val>
            <c:numRef>
              <c:f>'N aziende sotto settori'!$I$21:$I$26</c:f>
              <c:numCache>
                <c:formatCode>General</c:formatCode>
                <c:ptCount val="6"/>
                <c:pt idx="0">
                  <c:v>11.4</c:v>
                </c:pt>
                <c:pt idx="1">
                  <c:v>3.5</c:v>
                </c:pt>
                <c:pt idx="2">
                  <c:v>42.5</c:v>
                </c:pt>
                <c:pt idx="3">
                  <c:v>35.299999999999997</c:v>
                </c:pt>
                <c:pt idx="4">
                  <c:v>5.4</c:v>
                </c:pt>
                <c:pt idx="5">
                  <c:v>7.4</c:v>
                </c:pt>
              </c:numCache>
            </c:numRef>
          </c:val>
          <c:extLst>
            <c:ext xmlns:c16="http://schemas.microsoft.com/office/drawing/2014/chart" uri="{C3380CC4-5D6E-409C-BE32-E72D297353CC}">
              <c16:uniqueId val="{00000003-13D3-5449-B2BA-F2B570E1DA39}"/>
            </c:ext>
          </c:extLst>
        </c:ser>
        <c:ser>
          <c:idx val="4"/>
          <c:order val="4"/>
          <c:tx>
            <c:strRef>
              <c:f>'N aziende sotto settori'!$J$20</c:f>
              <c:strCache>
                <c:ptCount val="1"/>
                <c:pt idx="0">
                  <c:v>2022</c:v>
                </c:pt>
              </c:strCache>
            </c:strRef>
          </c:tx>
          <c:spPr>
            <a:solidFill>
              <a:schemeClr val="accent2">
                <a:shade val="53000"/>
              </a:schemeClr>
            </a:solidFill>
            <a:ln>
              <a:noFill/>
            </a:ln>
            <a:effectLst/>
          </c:spPr>
          <c:invertIfNegative val="0"/>
          <c:cat>
            <c:strRef>
              <c:f>'N aziende sotto settori'!$E$21:$E$26</c:f>
              <c:strCache>
                <c:ptCount val="6"/>
                <c:pt idx="0">
                  <c:v>PR</c:v>
                </c:pt>
                <c:pt idx="1">
                  <c:v>Media Center</c:v>
                </c:pt>
                <c:pt idx="2">
                  <c:v>Digital ADV</c:v>
                </c:pt>
                <c:pt idx="3">
                  <c:v>ADV (gen)</c:v>
                </c:pt>
                <c:pt idx="4">
                  <c:v>Events</c:v>
                </c:pt>
                <c:pt idx="5">
                  <c:v>Media Prod</c:v>
                </c:pt>
              </c:strCache>
            </c:strRef>
          </c:cat>
          <c:val>
            <c:numRef>
              <c:f>'N aziende sotto settori'!$J$21:$J$26</c:f>
              <c:numCache>
                <c:formatCode>General</c:formatCode>
                <c:ptCount val="6"/>
                <c:pt idx="0">
                  <c:v>10.9</c:v>
                </c:pt>
                <c:pt idx="1">
                  <c:v>3.6</c:v>
                </c:pt>
                <c:pt idx="2">
                  <c:v>45.3</c:v>
                </c:pt>
                <c:pt idx="3">
                  <c:v>33.1</c:v>
                </c:pt>
                <c:pt idx="4">
                  <c:v>5.9</c:v>
                </c:pt>
                <c:pt idx="5">
                  <c:v>7.5</c:v>
                </c:pt>
              </c:numCache>
            </c:numRef>
          </c:val>
          <c:extLst>
            <c:ext xmlns:c16="http://schemas.microsoft.com/office/drawing/2014/chart" uri="{C3380CC4-5D6E-409C-BE32-E72D297353CC}">
              <c16:uniqueId val="{00000004-13D3-5449-B2BA-F2B570E1DA39}"/>
            </c:ext>
          </c:extLst>
        </c:ser>
        <c:dLbls>
          <c:showLegendKey val="0"/>
          <c:showVal val="0"/>
          <c:showCatName val="0"/>
          <c:showSerName val="0"/>
          <c:showPercent val="0"/>
          <c:showBubbleSize val="0"/>
        </c:dLbls>
        <c:gapWidth val="182"/>
        <c:axId val="1648533840"/>
        <c:axId val="1648885248"/>
      </c:barChart>
      <c:catAx>
        <c:axId val="16485338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648885248"/>
        <c:crosses val="autoZero"/>
        <c:auto val="1"/>
        <c:lblAlgn val="ctr"/>
        <c:lblOffset val="100"/>
        <c:noMultiLvlLbl val="0"/>
      </c:catAx>
      <c:valAx>
        <c:axId val="16488852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648533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baseline="0">
                <a:solidFill>
                  <a:schemeClr val="tx1">
                    <a:lumMod val="65000"/>
                    <a:lumOff val="35000"/>
                  </a:schemeClr>
                </a:solidFill>
                <a:latin typeface="+mn-lt"/>
                <a:ea typeface="+mn-ea"/>
                <a:cs typeface="+mn-cs"/>
              </a:defRPr>
            </a:pPr>
            <a:r>
              <a:rPr lang="it-IT" sz="1400" b="0" i="0" u="none" strike="noStrike" baseline="0" dirty="0">
                <a:solidFill>
                  <a:sysClr val="windowText" lastClr="000000">
                    <a:lumMod val="65000"/>
                    <a:lumOff val="35000"/>
                  </a:sysClr>
                </a:solidFill>
                <a:latin typeface="Calibri" panose="020F0502020204030204"/>
              </a:rPr>
              <a:t>Distribuzione insediamento imprese per dimensione rilevazione 2023</a:t>
            </a:r>
          </a:p>
        </c:rich>
      </c:tx>
      <c:overlay val="0"/>
      <c:spPr>
        <a:noFill/>
        <a:ln>
          <a:noFill/>
        </a:ln>
        <a:effectLst/>
      </c:spPr>
      <c:txPr>
        <a:bodyPr rot="0" spcFirstLastPara="1" vertOverflow="ellipsis" vert="horz" wrap="square" anchor="ctr" anchorCtr="1"/>
        <a:lstStyle/>
        <a:p>
          <a:pPr>
            <a:defRPr sz="1400" b="0" i="0" u="none" strike="noStrike"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0"/>
        <c:ser>
          <c:idx val="0"/>
          <c:order val="0"/>
          <c:tx>
            <c:strRef>
              <c:f>'imprese insediate'!$B$5</c:f>
              <c:strCache>
                <c:ptCount val="1"/>
                <c:pt idx="0">
                  <c:v>micro</c:v>
                </c:pt>
              </c:strCache>
            </c:strRef>
          </c:tx>
          <c:spPr>
            <a:solidFill>
              <a:schemeClr val="accent2">
                <a:shade val="58000"/>
              </a:schemeClr>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baseline="0">
                    <a:solidFill>
                      <a:schemeClr val="lt1"/>
                    </a:solidFill>
                    <a:latin typeface="+mn-lt"/>
                    <a:ea typeface="+mn-ea"/>
                    <a:cs typeface="+mn-cs"/>
                  </a:defRPr>
                </a:pPr>
                <a:endParaRPr lang="it-IT"/>
              </a:p>
            </c:txPr>
            <c:showLegendKey val="0"/>
            <c:showVal val="0"/>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'imprese insediate'!$C$4:$K$4</c:f>
              <c:strCache>
                <c:ptCount val="9"/>
                <c:pt idx="0">
                  <c:v>Lombardia</c:v>
                </c:pt>
                <c:pt idx="1">
                  <c:v>Lazio</c:v>
                </c:pt>
                <c:pt idx="2">
                  <c:v>Em. Rom</c:v>
                </c:pt>
                <c:pt idx="3">
                  <c:v>Piemonte</c:v>
                </c:pt>
                <c:pt idx="4">
                  <c:v>Toscana </c:v>
                </c:pt>
                <c:pt idx="5">
                  <c:v>Veneto</c:v>
                </c:pt>
                <c:pt idx="6">
                  <c:v>Puglia</c:v>
                </c:pt>
                <c:pt idx="7">
                  <c:v>Campania</c:v>
                </c:pt>
                <c:pt idx="8">
                  <c:v>Altre</c:v>
                </c:pt>
              </c:strCache>
            </c:strRef>
          </c:cat>
          <c:val>
            <c:numRef>
              <c:f>'imprese insediate'!$C$5:$K$5</c:f>
              <c:numCache>
                <c:formatCode>General</c:formatCode>
                <c:ptCount val="9"/>
                <c:pt idx="0">
                  <c:v>11</c:v>
                </c:pt>
                <c:pt idx="1">
                  <c:v>13</c:v>
                </c:pt>
                <c:pt idx="2">
                  <c:v>9</c:v>
                </c:pt>
                <c:pt idx="3">
                  <c:v>11</c:v>
                </c:pt>
                <c:pt idx="4">
                  <c:v>7</c:v>
                </c:pt>
                <c:pt idx="5">
                  <c:v>12</c:v>
                </c:pt>
                <c:pt idx="6">
                  <c:v>6</c:v>
                </c:pt>
                <c:pt idx="7">
                  <c:v>9</c:v>
                </c:pt>
                <c:pt idx="8">
                  <c:v>22</c:v>
                </c:pt>
              </c:numCache>
            </c:numRef>
          </c:val>
          <c:extLst>
            <c:ext xmlns:c16="http://schemas.microsoft.com/office/drawing/2014/chart" uri="{C3380CC4-5D6E-409C-BE32-E72D297353CC}">
              <c16:uniqueId val="{00000000-CCDC-F14C-A9C8-A345C11BC317}"/>
            </c:ext>
          </c:extLst>
        </c:ser>
        <c:ser>
          <c:idx val="1"/>
          <c:order val="1"/>
          <c:tx>
            <c:strRef>
              <c:f>'imprese insediate'!$B$6</c:f>
              <c:strCache>
                <c:ptCount val="1"/>
                <c:pt idx="0">
                  <c:v>small</c:v>
                </c:pt>
              </c:strCache>
            </c:strRef>
          </c:tx>
          <c:spPr>
            <a:solidFill>
              <a:schemeClr val="accent2">
                <a:shade val="86000"/>
              </a:schemeClr>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baseline="0">
                    <a:solidFill>
                      <a:schemeClr val="lt1"/>
                    </a:solidFill>
                    <a:latin typeface="+mn-lt"/>
                    <a:ea typeface="+mn-ea"/>
                    <a:cs typeface="+mn-cs"/>
                  </a:defRPr>
                </a:pPr>
                <a:endParaRPr lang="it-IT"/>
              </a:p>
            </c:txPr>
            <c:showLegendKey val="0"/>
            <c:showVal val="0"/>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'imprese insediate'!$C$4:$K$4</c:f>
              <c:strCache>
                <c:ptCount val="9"/>
                <c:pt idx="0">
                  <c:v>Lombardia</c:v>
                </c:pt>
                <c:pt idx="1">
                  <c:v>Lazio</c:v>
                </c:pt>
                <c:pt idx="2">
                  <c:v>Em. Rom</c:v>
                </c:pt>
                <c:pt idx="3">
                  <c:v>Piemonte</c:v>
                </c:pt>
                <c:pt idx="4">
                  <c:v>Toscana </c:v>
                </c:pt>
                <c:pt idx="5">
                  <c:v>Veneto</c:v>
                </c:pt>
                <c:pt idx="6">
                  <c:v>Puglia</c:v>
                </c:pt>
                <c:pt idx="7">
                  <c:v>Campania</c:v>
                </c:pt>
                <c:pt idx="8">
                  <c:v>Altre</c:v>
                </c:pt>
              </c:strCache>
            </c:strRef>
          </c:cat>
          <c:val>
            <c:numRef>
              <c:f>'imprese insediate'!$C$6:$K$6</c:f>
              <c:numCache>
                <c:formatCode>General</c:formatCode>
                <c:ptCount val="9"/>
                <c:pt idx="0">
                  <c:v>14</c:v>
                </c:pt>
                <c:pt idx="1">
                  <c:v>16</c:v>
                </c:pt>
                <c:pt idx="2">
                  <c:v>13</c:v>
                </c:pt>
                <c:pt idx="3">
                  <c:v>12</c:v>
                </c:pt>
                <c:pt idx="4">
                  <c:v>11</c:v>
                </c:pt>
                <c:pt idx="5">
                  <c:v>14</c:v>
                </c:pt>
                <c:pt idx="6">
                  <c:v>8</c:v>
                </c:pt>
                <c:pt idx="7">
                  <c:v>4</c:v>
                </c:pt>
                <c:pt idx="8">
                  <c:v>7</c:v>
                </c:pt>
              </c:numCache>
            </c:numRef>
          </c:val>
          <c:extLst>
            <c:ext xmlns:c16="http://schemas.microsoft.com/office/drawing/2014/chart" uri="{C3380CC4-5D6E-409C-BE32-E72D297353CC}">
              <c16:uniqueId val="{00000001-CCDC-F14C-A9C8-A345C11BC317}"/>
            </c:ext>
          </c:extLst>
        </c:ser>
        <c:ser>
          <c:idx val="2"/>
          <c:order val="2"/>
          <c:tx>
            <c:strRef>
              <c:f>'imprese insediate'!$B$7</c:f>
              <c:strCache>
                <c:ptCount val="1"/>
                <c:pt idx="0">
                  <c:v>medium large</c:v>
                </c:pt>
              </c:strCache>
            </c:strRef>
          </c:tx>
          <c:spPr>
            <a:solidFill>
              <a:schemeClr val="accent2">
                <a:tint val="86000"/>
              </a:schemeClr>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baseline="0">
                    <a:solidFill>
                      <a:schemeClr val="lt1"/>
                    </a:solidFill>
                    <a:latin typeface="+mn-lt"/>
                    <a:ea typeface="+mn-ea"/>
                    <a:cs typeface="+mn-cs"/>
                  </a:defRPr>
                </a:pPr>
                <a:endParaRPr lang="it-IT"/>
              </a:p>
            </c:txPr>
            <c:showLegendKey val="0"/>
            <c:showVal val="0"/>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'imprese insediate'!$C$4:$K$4</c:f>
              <c:strCache>
                <c:ptCount val="9"/>
                <c:pt idx="0">
                  <c:v>Lombardia</c:v>
                </c:pt>
                <c:pt idx="1">
                  <c:v>Lazio</c:v>
                </c:pt>
                <c:pt idx="2">
                  <c:v>Em. Rom</c:v>
                </c:pt>
                <c:pt idx="3">
                  <c:v>Piemonte</c:v>
                </c:pt>
                <c:pt idx="4">
                  <c:v>Toscana </c:v>
                </c:pt>
                <c:pt idx="5">
                  <c:v>Veneto</c:v>
                </c:pt>
                <c:pt idx="6">
                  <c:v>Puglia</c:v>
                </c:pt>
                <c:pt idx="7">
                  <c:v>Campania</c:v>
                </c:pt>
                <c:pt idx="8">
                  <c:v>Altre</c:v>
                </c:pt>
              </c:strCache>
            </c:strRef>
          </c:cat>
          <c:val>
            <c:numRef>
              <c:f>'imprese insediate'!$C$7:$K$7</c:f>
              <c:numCache>
                <c:formatCode>General</c:formatCode>
                <c:ptCount val="9"/>
                <c:pt idx="0">
                  <c:v>59</c:v>
                </c:pt>
                <c:pt idx="1">
                  <c:v>20</c:v>
                </c:pt>
                <c:pt idx="2">
                  <c:v>3</c:v>
                </c:pt>
                <c:pt idx="3">
                  <c:v>3</c:v>
                </c:pt>
                <c:pt idx="4">
                  <c:v>5</c:v>
                </c:pt>
                <c:pt idx="5">
                  <c:v>3</c:v>
                </c:pt>
                <c:pt idx="6">
                  <c:v>4</c:v>
                </c:pt>
                <c:pt idx="7">
                  <c:v>2</c:v>
                </c:pt>
                <c:pt idx="8">
                  <c:v>1</c:v>
                </c:pt>
              </c:numCache>
            </c:numRef>
          </c:val>
          <c:extLst>
            <c:ext xmlns:c16="http://schemas.microsoft.com/office/drawing/2014/chart" uri="{C3380CC4-5D6E-409C-BE32-E72D297353CC}">
              <c16:uniqueId val="{00000002-CCDC-F14C-A9C8-A345C11BC317}"/>
            </c:ext>
          </c:extLst>
        </c:ser>
        <c:ser>
          <c:idx val="3"/>
          <c:order val="3"/>
          <c:tx>
            <c:strRef>
              <c:f>'imprese insediate'!$B$8</c:f>
              <c:strCache>
                <c:ptCount val="1"/>
                <c:pt idx="0">
                  <c:v>very large</c:v>
                </c:pt>
              </c:strCache>
            </c:strRef>
          </c:tx>
          <c:spPr>
            <a:solidFill>
              <a:schemeClr val="accent2">
                <a:tint val="58000"/>
              </a:schemeClr>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baseline="0">
                    <a:solidFill>
                      <a:schemeClr val="lt1"/>
                    </a:solidFill>
                    <a:latin typeface="+mn-lt"/>
                    <a:ea typeface="+mn-ea"/>
                    <a:cs typeface="+mn-cs"/>
                  </a:defRPr>
                </a:pPr>
                <a:endParaRPr lang="it-IT"/>
              </a:p>
            </c:txPr>
            <c:showLegendKey val="0"/>
            <c:showVal val="0"/>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'imprese insediate'!$C$4:$K$4</c:f>
              <c:strCache>
                <c:ptCount val="9"/>
                <c:pt idx="0">
                  <c:v>Lombardia</c:v>
                </c:pt>
                <c:pt idx="1">
                  <c:v>Lazio</c:v>
                </c:pt>
                <c:pt idx="2">
                  <c:v>Em. Rom</c:v>
                </c:pt>
                <c:pt idx="3">
                  <c:v>Piemonte</c:v>
                </c:pt>
                <c:pt idx="4">
                  <c:v>Toscana </c:v>
                </c:pt>
                <c:pt idx="5">
                  <c:v>Veneto</c:v>
                </c:pt>
                <c:pt idx="6">
                  <c:v>Puglia</c:v>
                </c:pt>
                <c:pt idx="7">
                  <c:v>Campania</c:v>
                </c:pt>
                <c:pt idx="8">
                  <c:v>Altre</c:v>
                </c:pt>
              </c:strCache>
            </c:strRef>
          </c:cat>
          <c:val>
            <c:numRef>
              <c:f>'imprese insediate'!$C$8:$K$8</c:f>
              <c:numCache>
                <c:formatCode>General</c:formatCode>
                <c:ptCount val="9"/>
                <c:pt idx="0">
                  <c:v>94</c:v>
                </c:pt>
                <c:pt idx="1">
                  <c:v>5</c:v>
                </c:pt>
                <c:pt idx="2">
                  <c:v>0</c:v>
                </c:pt>
                <c:pt idx="3">
                  <c:v>0</c:v>
                </c:pt>
                <c:pt idx="4">
                  <c:v>0</c:v>
                </c:pt>
                <c:pt idx="5">
                  <c:v>0</c:v>
                </c:pt>
                <c:pt idx="6">
                  <c:v>0</c:v>
                </c:pt>
                <c:pt idx="7">
                  <c:v>0</c:v>
                </c:pt>
                <c:pt idx="8">
                  <c:v>0</c:v>
                </c:pt>
              </c:numCache>
            </c:numRef>
          </c:val>
          <c:extLst>
            <c:ext xmlns:c16="http://schemas.microsoft.com/office/drawing/2014/chart" uri="{C3380CC4-5D6E-409C-BE32-E72D297353CC}">
              <c16:uniqueId val="{00000003-CCDC-F14C-A9C8-A345C11BC317}"/>
            </c:ext>
          </c:extLst>
        </c:ser>
        <c:dLbls>
          <c:showLegendKey val="0"/>
          <c:showVal val="0"/>
          <c:showCatName val="1"/>
          <c:showSerName val="0"/>
          <c:showPercent val="0"/>
          <c:showBubbleSize val="0"/>
        </c:dLbls>
        <c:gapWidth val="100"/>
        <c:axId val="1648828128"/>
        <c:axId val="1468841520"/>
      </c:barChart>
      <c:catAx>
        <c:axId val="164882812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endParaRPr lang="it-IT"/>
          </a:p>
        </c:txPr>
        <c:crossAx val="1468841520"/>
        <c:crosses val="autoZero"/>
        <c:auto val="1"/>
        <c:lblAlgn val="ctr"/>
        <c:lblOffset val="100"/>
        <c:noMultiLvlLbl val="0"/>
      </c:catAx>
      <c:valAx>
        <c:axId val="14688415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endParaRPr lang="it-IT"/>
          </a:p>
        </c:txPr>
        <c:crossAx val="16488281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baseline="0">
                <a:solidFill>
                  <a:schemeClr val="tx1">
                    <a:lumMod val="65000"/>
                    <a:lumOff val="35000"/>
                  </a:schemeClr>
                </a:solidFill>
                <a:latin typeface="+mn-lt"/>
                <a:ea typeface="+mn-ea"/>
                <a:cs typeface="+mn-cs"/>
              </a:defRPr>
            </a:pPr>
            <a:r>
              <a:rPr lang="it-IT" sz="1400" b="0" i="0" u="none" strike="noStrike" baseline="0">
                <a:solidFill>
                  <a:sysClr val="windowText" lastClr="000000">
                    <a:lumMod val="65000"/>
                    <a:lumOff val="35000"/>
                  </a:sysClr>
                </a:solidFill>
                <a:latin typeface="Calibri" panose="020F0502020204030204"/>
              </a:rPr>
              <a:t>Addetti per regione</a:t>
            </a:r>
          </a:p>
        </c:rich>
      </c:tx>
      <c:overlay val="0"/>
      <c:spPr>
        <a:noFill/>
        <a:ln>
          <a:noFill/>
        </a:ln>
        <a:effectLst/>
      </c:spPr>
      <c:txPr>
        <a:bodyPr rot="0" spcFirstLastPara="1" vertOverflow="ellipsis" vert="horz" wrap="square" anchor="ctr" anchorCtr="1"/>
        <a:lstStyle/>
        <a:p>
          <a:pPr>
            <a:defRPr sz="1400" b="0" i="0" u="none" strike="noStrike" baseline="0">
              <a:solidFill>
                <a:schemeClr val="tx1">
                  <a:lumMod val="65000"/>
                  <a:lumOff val="35000"/>
                </a:schemeClr>
              </a:solidFill>
              <a:latin typeface="+mn-lt"/>
              <a:ea typeface="+mn-ea"/>
              <a:cs typeface="+mn-cs"/>
            </a:defRPr>
          </a:pPr>
          <a:endParaRPr lang="it-IT"/>
        </a:p>
      </c:txPr>
    </c:title>
    <c:autoTitleDeleted val="0"/>
    <c:plotArea>
      <c:layout/>
      <c:barChart>
        <c:barDir val="bar"/>
        <c:grouping val="stacked"/>
        <c:varyColors val="0"/>
        <c:ser>
          <c:idx val="0"/>
          <c:order val="0"/>
          <c:tx>
            <c:strRef>
              <c:f>'Dipendenti per regione'!$D$25</c:f>
              <c:strCache>
                <c:ptCount val="1"/>
                <c:pt idx="0">
                  <c:v>Lombardia</c:v>
                </c:pt>
              </c:strCache>
            </c:strRef>
          </c:tx>
          <c:spPr>
            <a:solidFill>
              <a:schemeClr val="accent1"/>
            </a:solidFill>
            <a:ln>
              <a:solidFill>
                <a:schemeClr val="accent1"/>
              </a:solidFill>
            </a:ln>
            <a:effectLst/>
          </c:spPr>
          <c:invertIfNegative val="0"/>
          <c:cat>
            <c:numRef>
              <c:f>'Dipendenti per regione'!$E$24:$I$24</c:f>
              <c:numCache>
                <c:formatCode>General</c:formatCode>
                <c:ptCount val="5"/>
                <c:pt idx="0">
                  <c:v>2022</c:v>
                </c:pt>
                <c:pt idx="1">
                  <c:v>2021</c:v>
                </c:pt>
                <c:pt idx="2">
                  <c:v>2020</c:v>
                </c:pt>
                <c:pt idx="3">
                  <c:v>2019</c:v>
                </c:pt>
                <c:pt idx="4">
                  <c:v>2018</c:v>
                </c:pt>
              </c:numCache>
            </c:numRef>
          </c:cat>
          <c:val>
            <c:numRef>
              <c:f>'Dipendenti per regione'!$E$25:$I$25</c:f>
              <c:numCache>
                <c:formatCode>General</c:formatCode>
                <c:ptCount val="5"/>
                <c:pt idx="0">
                  <c:v>69</c:v>
                </c:pt>
                <c:pt idx="1">
                  <c:v>67</c:v>
                </c:pt>
                <c:pt idx="2">
                  <c:v>65</c:v>
                </c:pt>
                <c:pt idx="3">
                  <c:v>59</c:v>
                </c:pt>
                <c:pt idx="4">
                  <c:v>67</c:v>
                </c:pt>
              </c:numCache>
            </c:numRef>
          </c:val>
          <c:extLst>
            <c:ext xmlns:c16="http://schemas.microsoft.com/office/drawing/2014/chart" uri="{C3380CC4-5D6E-409C-BE32-E72D297353CC}">
              <c16:uniqueId val="{00000000-F9BC-9F4F-BB82-7A0898680CA7}"/>
            </c:ext>
          </c:extLst>
        </c:ser>
        <c:ser>
          <c:idx val="1"/>
          <c:order val="1"/>
          <c:tx>
            <c:strRef>
              <c:f>'Dipendenti per regione'!$D$26</c:f>
              <c:strCache>
                <c:ptCount val="1"/>
                <c:pt idx="0">
                  <c:v>Lazio</c:v>
                </c:pt>
              </c:strCache>
            </c:strRef>
          </c:tx>
          <c:spPr>
            <a:solidFill>
              <a:schemeClr val="accent2"/>
            </a:solidFill>
            <a:ln>
              <a:solidFill>
                <a:schemeClr val="accent2"/>
              </a:solidFill>
            </a:ln>
            <a:effectLst/>
          </c:spPr>
          <c:invertIfNegative val="0"/>
          <c:cat>
            <c:numRef>
              <c:f>'Dipendenti per regione'!$E$24:$I$24</c:f>
              <c:numCache>
                <c:formatCode>General</c:formatCode>
                <c:ptCount val="5"/>
                <c:pt idx="0">
                  <c:v>2022</c:v>
                </c:pt>
                <c:pt idx="1">
                  <c:v>2021</c:v>
                </c:pt>
                <c:pt idx="2">
                  <c:v>2020</c:v>
                </c:pt>
                <c:pt idx="3">
                  <c:v>2019</c:v>
                </c:pt>
                <c:pt idx="4">
                  <c:v>2018</c:v>
                </c:pt>
              </c:numCache>
            </c:numRef>
          </c:cat>
          <c:val>
            <c:numRef>
              <c:f>'Dipendenti per regione'!$E$26:$I$26</c:f>
              <c:numCache>
                <c:formatCode>General</c:formatCode>
                <c:ptCount val="5"/>
                <c:pt idx="0">
                  <c:v>7</c:v>
                </c:pt>
                <c:pt idx="1">
                  <c:v>7</c:v>
                </c:pt>
                <c:pt idx="2">
                  <c:v>7</c:v>
                </c:pt>
                <c:pt idx="3">
                  <c:v>7</c:v>
                </c:pt>
                <c:pt idx="4">
                  <c:v>6</c:v>
                </c:pt>
              </c:numCache>
            </c:numRef>
          </c:val>
          <c:extLst>
            <c:ext xmlns:c16="http://schemas.microsoft.com/office/drawing/2014/chart" uri="{C3380CC4-5D6E-409C-BE32-E72D297353CC}">
              <c16:uniqueId val="{00000001-F9BC-9F4F-BB82-7A0898680CA7}"/>
            </c:ext>
          </c:extLst>
        </c:ser>
        <c:ser>
          <c:idx val="2"/>
          <c:order val="2"/>
          <c:tx>
            <c:strRef>
              <c:f>'Dipendenti per regione'!$D$27</c:f>
              <c:strCache>
                <c:ptCount val="1"/>
                <c:pt idx="0">
                  <c:v>Piemonte</c:v>
                </c:pt>
              </c:strCache>
            </c:strRef>
          </c:tx>
          <c:spPr>
            <a:solidFill>
              <a:schemeClr val="accent3"/>
            </a:solidFill>
            <a:ln>
              <a:solidFill>
                <a:schemeClr val="accent3"/>
              </a:solidFill>
            </a:ln>
            <a:effectLst/>
          </c:spPr>
          <c:invertIfNegative val="0"/>
          <c:cat>
            <c:numRef>
              <c:f>'Dipendenti per regione'!$E$24:$I$24</c:f>
              <c:numCache>
                <c:formatCode>General</c:formatCode>
                <c:ptCount val="5"/>
                <c:pt idx="0">
                  <c:v>2022</c:v>
                </c:pt>
                <c:pt idx="1">
                  <c:v>2021</c:v>
                </c:pt>
                <c:pt idx="2">
                  <c:v>2020</c:v>
                </c:pt>
                <c:pt idx="3">
                  <c:v>2019</c:v>
                </c:pt>
                <c:pt idx="4">
                  <c:v>2018</c:v>
                </c:pt>
              </c:numCache>
            </c:numRef>
          </c:cat>
          <c:val>
            <c:numRef>
              <c:f>'Dipendenti per regione'!$E$27:$I$27</c:f>
              <c:numCache>
                <c:formatCode>General</c:formatCode>
                <c:ptCount val="5"/>
                <c:pt idx="0">
                  <c:v>6</c:v>
                </c:pt>
                <c:pt idx="1">
                  <c:v>5</c:v>
                </c:pt>
                <c:pt idx="2">
                  <c:v>6</c:v>
                </c:pt>
                <c:pt idx="3">
                  <c:v>5</c:v>
                </c:pt>
                <c:pt idx="4">
                  <c:v>6</c:v>
                </c:pt>
              </c:numCache>
            </c:numRef>
          </c:val>
          <c:extLst>
            <c:ext xmlns:c16="http://schemas.microsoft.com/office/drawing/2014/chart" uri="{C3380CC4-5D6E-409C-BE32-E72D297353CC}">
              <c16:uniqueId val="{00000002-F9BC-9F4F-BB82-7A0898680CA7}"/>
            </c:ext>
          </c:extLst>
        </c:ser>
        <c:ser>
          <c:idx val="3"/>
          <c:order val="3"/>
          <c:tx>
            <c:strRef>
              <c:f>'Dipendenti per regione'!$D$28</c:f>
              <c:strCache>
                <c:ptCount val="1"/>
                <c:pt idx="0">
                  <c:v>Veneto</c:v>
                </c:pt>
              </c:strCache>
            </c:strRef>
          </c:tx>
          <c:spPr>
            <a:solidFill>
              <a:schemeClr val="accent4"/>
            </a:solidFill>
            <a:ln>
              <a:solidFill>
                <a:schemeClr val="accent4"/>
              </a:solidFill>
            </a:ln>
            <a:effectLst/>
          </c:spPr>
          <c:invertIfNegative val="0"/>
          <c:cat>
            <c:numRef>
              <c:f>'Dipendenti per regione'!$E$24:$I$24</c:f>
              <c:numCache>
                <c:formatCode>General</c:formatCode>
                <c:ptCount val="5"/>
                <c:pt idx="0">
                  <c:v>2022</c:v>
                </c:pt>
                <c:pt idx="1">
                  <c:v>2021</c:v>
                </c:pt>
                <c:pt idx="2">
                  <c:v>2020</c:v>
                </c:pt>
                <c:pt idx="3">
                  <c:v>2019</c:v>
                </c:pt>
                <c:pt idx="4">
                  <c:v>2018</c:v>
                </c:pt>
              </c:numCache>
            </c:numRef>
          </c:cat>
          <c:val>
            <c:numRef>
              <c:f>'Dipendenti per regione'!$E$28:$I$28</c:f>
              <c:numCache>
                <c:formatCode>General</c:formatCode>
                <c:ptCount val="5"/>
                <c:pt idx="0">
                  <c:v>3</c:v>
                </c:pt>
                <c:pt idx="1">
                  <c:v>4</c:v>
                </c:pt>
                <c:pt idx="2">
                  <c:v>5</c:v>
                </c:pt>
                <c:pt idx="3">
                  <c:v>4</c:v>
                </c:pt>
                <c:pt idx="4">
                  <c:v>3.8</c:v>
                </c:pt>
              </c:numCache>
            </c:numRef>
          </c:val>
          <c:extLst>
            <c:ext xmlns:c16="http://schemas.microsoft.com/office/drawing/2014/chart" uri="{C3380CC4-5D6E-409C-BE32-E72D297353CC}">
              <c16:uniqueId val="{00000003-F9BC-9F4F-BB82-7A0898680CA7}"/>
            </c:ext>
          </c:extLst>
        </c:ser>
        <c:ser>
          <c:idx val="4"/>
          <c:order val="4"/>
          <c:tx>
            <c:strRef>
              <c:f>'Dipendenti per regione'!$D$29</c:f>
              <c:strCache>
                <c:ptCount val="1"/>
                <c:pt idx="0">
                  <c:v>Campania</c:v>
                </c:pt>
              </c:strCache>
            </c:strRef>
          </c:tx>
          <c:spPr>
            <a:solidFill>
              <a:schemeClr val="accent5"/>
            </a:solidFill>
            <a:ln>
              <a:solidFill>
                <a:schemeClr val="accent5"/>
              </a:solidFill>
            </a:ln>
            <a:effectLst/>
          </c:spPr>
          <c:invertIfNegative val="0"/>
          <c:cat>
            <c:numRef>
              <c:f>'Dipendenti per regione'!$E$24:$I$24</c:f>
              <c:numCache>
                <c:formatCode>General</c:formatCode>
                <c:ptCount val="5"/>
                <c:pt idx="0">
                  <c:v>2022</c:v>
                </c:pt>
                <c:pt idx="1">
                  <c:v>2021</c:v>
                </c:pt>
                <c:pt idx="2">
                  <c:v>2020</c:v>
                </c:pt>
                <c:pt idx="3">
                  <c:v>2019</c:v>
                </c:pt>
                <c:pt idx="4">
                  <c:v>2018</c:v>
                </c:pt>
              </c:numCache>
            </c:numRef>
          </c:cat>
          <c:val>
            <c:numRef>
              <c:f>'Dipendenti per regione'!$E$29:$I$29</c:f>
              <c:numCache>
                <c:formatCode>General</c:formatCode>
                <c:ptCount val="5"/>
                <c:pt idx="0">
                  <c:v>2.7</c:v>
                </c:pt>
                <c:pt idx="1">
                  <c:v>3.5</c:v>
                </c:pt>
                <c:pt idx="2">
                  <c:v>3.5</c:v>
                </c:pt>
                <c:pt idx="3">
                  <c:v>3.5</c:v>
                </c:pt>
                <c:pt idx="4">
                  <c:v>3.5</c:v>
                </c:pt>
              </c:numCache>
            </c:numRef>
          </c:val>
          <c:extLst>
            <c:ext xmlns:c16="http://schemas.microsoft.com/office/drawing/2014/chart" uri="{C3380CC4-5D6E-409C-BE32-E72D297353CC}">
              <c16:uniqueId val="{00000004-F9BC-9F4F-BB82-7A0898680CA7}"/>
            </c:ext>
          </c:extLst>
        </c:ser>
        <c:ser>
          <c:idx val="5"/>
          <c:order val="5"/>
          <c:tx>
            <c:strRef>
              <c:f>'Dipendenti per regione'!$D$30</c:f>
              <c:strCache>
                <c:ptCount val="1"/>
                <c:pt idx="0">
                  <c:v>Toscana</c:v>
                </c:pt>
              </c:strCache>
            </c:strRef>
          </c:tx>
          <c:spPr>
            <a:solidFill>
              <a:schemeClr val="accent6"/>
            </a:solidFill>
            <a:ln>
              <a:solidFill>
                <a:schemeClr val="accent6"/>
              </a:solidFill>
            </a:ln>
            <a:effectLst/>
          </c:spPr>
          <c:invertIfNegative val="0"/>
          <c:cat>
            <c:numRef>
              <c:f>'Dipendenti per regione'!$E$24:$I$24</c:f>
              <c:numCache>
                <c:formatCode>General</c:formatCode>
                <c:ptCount val="5"/>
                <c:pt idx="0">
                  <c:v>2022</c:v>
                </c:pt>
                <c:pt idx="1">
                  <c:v>2021</c:v>
                </c:pt>
                <c:pt idx="2">
                  <c:v>2020</c:v>
                </c:pt>
                <c:pt idx="3">
                  <c:v>2019</c:v>
                </c:pt>
                <c:pt idx="4">
                  <c:v>2018</c:v>
                </c:pt>
              </c:numCache>
            </c:numRef>
          </c:cat>
          <c:val>
            <c:numRef>
              <c:f>'Dipendenti per regione'!$E$30:$I$30</c:f>
              <c:numCache>
                <c:formatCode>General</c:formatCode>
                <c:ptCount val="5"/>
                <c:pt idx="0">
                  <c:v>2</c:v>
                </c:pt>
                <c:pt idx="1">
                  <c:v>2</c:v>
                </c:pt>
                <c:pt idx="2">
                  <c:v>3</c:v>
                </c:pt>
                <c:pt idx="3">
                  <c:v>3</c:v>
                </c:pt>
                <c:pt idx="4">
                  <c:v>3</c:v>
                </c:pt>
              </c:numCache>
            </c:numRef>
          </c:val>
          <c:extLst>
            <c:ext xmlns:c16="http://schemas.microsoft.com/office/drawing/2014/chart" uri="{C3380CC4-5D6E-409C-BE32-E72D297353CC}">
              <c16:uniqueId val="{00000005-F9BC-9F4F-BB82-7A0898680CA7}"/>
            </c:ext>
          </c:extLst>
        </c:ser>
        <c:ser>
          <c:idx val="6"/>
          <c:order val="6"/>
          <c:tx>
            <c:strRef>
              <c:f>'Dipendenti per regione'!$D$31</c:f>
              <c:strCache>
                <c:ptCount val="1"/>
                <c:pt idx="0">
                  <c:v>Puglia</c:v>
                </c:pt>
              </c:strCache>
            </c:strRef>
          </c:tx>
          <c:spPr>
            <a:solidFill>
              <a:schemeClr val="accent1">
                <a:lumMod val="60000"/>
              </a:schemeClr>
            </a:solidFill>
            <a:ln>
              <a:solidFill>
                <a:schemeClr val="accent1">
                  <a:lumMod val="60000"/>
                </a:schemeClr>
              </a:solidFill>
            </a:ln>
            <a:effectLst/>
          </c:spPr>
          <c:invertIfNegative val="0"/>
          <c:cat>
            <c:numRef>
              <c:f>'Dipendenti per regione'!$E$24:$I$24</c:f>
              <c:numCache>
                <c:formatCode>General</c:formatCode>
                <c:ptCount val="5"/>
                <c:pt idx="0">
                  <c:v>2022</c:v>
                </c:pt>
                <c:pt idx="1">
                  <c:v>2021</c:v>
                </c:pt>
                <c:pt idx="2">
                  <c:v>2020</c:v>
                </c:pt>
                <c:pt idx="3">
                  <c:v>2019</c:v>
                </c:pt>
                <c:pt idx="4">
                  <c:v>2018</c:v>
                </c:pt>
              </c:numCache>
            </c:numRef>
          </c:cat>
          <c:val>
            <c:numRef>
              <c:f>'Dipendenti per regione'!$E$31:$I$31</c:f>
              <c:numCache>
                <c:formatCode>General</c:formatCode>
                <c:ptCount val="5"/>
                <c:pt idx="0">
                  <c:v>3.2</c:v>
                </c:pt>
                <c:pt idx="1">
                  <c:v>2.7</c:v>
                </c:pt>
                <c:pt idx="2">
                  <c:v>3.2</c:v>
                </c:pt>
                <c:pt idx="3">
                  <c:v>3.4</c:v>
                </c:pt>
                <c:pt idx="4">
                  <c:v>3.2</c:v>
                </c:pt>
              </c:numCache>
            </c:numRef>
          </c:val>
          <c:extLst>
            <c:ext xmlns:c16="http://schemas.microsoft.com/office/drawing/2014/chart" uri="{C3380CC4-5D6E-409C-BE32-E72D297353CC}">
              <c16:uniqueId val="{00000006-F9BC-9F4F-BB82-7A0898680CA7}"/>
            </c:ext>
          </c:extLst>
        </c:ser>
        <c:ser>
          <c:idx val="7"/>
          <c:order val="7"/>
          <c:tx>
            <c:strRef>
              <c:f>'Dipendenti per regione'!$D$32</c:f>
              <c:strCache>
                <c:ptCount val="1"/>
                <c:pt idx="0">
                  <c:v>Altre</c:v>
                </c:pt>
              </c:strCache>
            </c:strRef>
          </c:tx>
          <c:spPr>
            <a:solidFill>
              <a:schemeClr val="accent2">
                <a:lumMod val="60000"/>
              </a:schemeClr>
            </a:solidFill>
            <a:ln>
              <a:solidFill>
                <a:schemeClr val="accent2">
                  <a:lumMod val="60000"/>
                </a:schemeClr>
              </a:solidFill>
            </a:ln>
            <a:effectLst/>
          </c:spPr>
          <c:invertIfNegative val="0"/>
          <c:cat>
            <c:numRef>
              <c:f>'Dipendenti per regione'!$E$24:$I$24</c:f>
              <c:numCache>
                <c:formatCode>General</c:formatCode>
                <c:ptCount val="5"/>
                <c:pt idx="0">
                  <c:v>2022</c:v>
                </c:pt>
                <c:pt idx="1">
                  <c:v>2021</c:v>
                </c:pt>
                <c:pt idx="2">
                  <c:v>2020</c:v>
                </c:pt>
                <c:pt idx="3">
                  <c:v>2019</c:v>
                </c:pt>
                <c:pt idx="4">
                  <c:v>2018</c:v>
                </c:pt>
              </c:numCache>
            </c:numRef>
          </c:cat>
          <c:val>
            <c:numRef>
              <c:f>'Dipendenti per regione'!$E$32:$I$32</c:f>
              <c:numCache>
                <c:formatCode>General</c:formatCode>
                <c:ptCount val="5"/>
                <c:pt idx="0">
                  <c:v>7.1</c:v>
                </c:pt>
                <c:pt idx="1">
                  <c:v>8.7999999999999972</c:v>
                </c:pt>
                <c:pt idx="2">
                  <c:v>7.2999999999999972</c:v>
                </c:pt>
                <c:pt idx="3">
                  <c:v>15.099999999999994</c:v>
                </c:pt>
                <c:pt idx="4">
                  <c:v>7.5</c:v>
                </c:pt>
              </c:numCache>
            </c:numRef>
          </c:val>
          <c:extLst>
            <c:ext xmlns:c16="http://schemas.microsoft.com/office/drawing/2014/chart" uri="{C3380CC4-5D6E-409C-BE32-E72D297353CC}">
              <c16:uniqueId val="{00000007-F9BC-9F4F-BB82-7A0898680CA7}"/>
            </c:ext>
          </c:extLst>
        </c:ser>
        <c:dLbls>
          <c:showLegendKey val="0"/>
          <c:showVal val="0"/>
          <c:showCatName val="0"/>
          <c:showSerName val="0"/>
          <c:showPercent val="0"/>
          <c:showBubbleSize val="0"/>
        </c:dLbls>
        <c:gapWidth val="100"/>
        <c:overlap val="100"/>
        <c:axId val="1021153279"/>
        <c:axId val="1020525519"/>
      </c:barChart>
      <c:catAx>
        <c:axId val="10211532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endParaRPr lang="it-IT"/>
          </a:p>
        </c:txPr>
        <c:crossAx val="1020525519"/>
        <c:crosses val="autoZero"/>
        <c:auto val="1"/>
        <c:lblAlgn val="ctr"/>
        <c:lblOffset val="100"/>
        <c:noMultiLvlLbl val="0"/>
      </c:catAx>
      <c:valAx>
        <c:axId val="102052551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endParaRPr lang="it-IT"/>
          </a:p>
        </c:txPr>
        <c:crossAx val="1021153279"/>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it-IT" dirty="0"/>
              <a:t>Distribuzione del volume di produzione</a:t>
            </a:r>
          </a:p>
        </c:rich>
      </c:tx>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it-IT"/>
        </a:p>
      </c:txPr>
    </c:title>
    <c:autoTitleDeleted val="0"/>
    <c:plotArea>
      <c:layout/>
      <c:barChart>
        <c:barDir val="bar"/>
        <c:grouping val="percentStacked"/>
        <c:varyColors val="0"/>
        <c:ser>
          <c:idx val="0"/>
          <c:order val="0"/>
          <c:tx>
            <c:strRef>
              <c:f>'Quote fat sotto-settori'!$G$22</c:f>
              <c:strCache>
                <c:ptCount val="1"/>
                <c:pt idx="0">
                  <c:v>2022</c:v>
                </c:pt>
              </c:strCache>
            </c:strRef>
          </c:tx>
          <c:spPr>
            <a:solidFill>
              <a:schemeClr val="accent2">
                <a:shade val="53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'Quote fat sotto-settori'!$F$23:$F$28</c:f>
              <c:strCache>
                <c:ptCount val="6"/>
                <c:pt idx="0">
                  <c:v>PR</c:v>
                </c:pt>
                <c:pt idx="1">
                  <c:v>Media Center</c:v>
                </c:pt>
                <c:pt idx="2">
                  <c:v>Digital ADV</c:v>
                </c:pt>
                <c:pt idx="3">
                  <c:v>ADV (gen)</c:v>
                </c:pt>
                <c:pt idx="4">
                  <c:v>Events</c:v>
                </c:pt>
                <c:pt idx="5">
                  <c:v>Media Prod</c:v>
                </c:pt>
              </c:strCache>
            </c:strRef>
          </c:cat>
          <c:val>
            <c:numRef>
              <c:f>'Quote fat sotto-settori'!$G$23:$G$28</c:f>
              <c:numCache>
                <c:formatCode>General</c:formatCode>
                <c:ptCount val="6"/>
                <c:pt idx="0">
                  <c:v>7.4</c:v>
                </c:pt>
                <c:pt idx="1">
                  <c:v>26.2</c:v>
                </c:pt>
                <c:pt idx="2">
                  <c:v>32.200000000000003</c:v>
                </c:pt>
                <c:pt idx="3">
                  <c:v>20.7</c:v>
                </c:pt>
                <c:pt idx="4">
                  <c:v>5.0999999999999996</c:v>
                </c:pt>
                <c:pt idx="5">
                  <c:v>8.5</c:v>
                </c:pt>
              </c:numCache>
            </c:numRef>
          </c:val>
          <c:extLst>
            <c:ext xmlns:c16="http://schemas.microsoft.com/office/drawing/2014/chart" uri="{C3380CC4-5D6E-409C-BE32-E72D297353CC}">
              <c16:uniqueId val="{00000000-82E7-2F4B-8BD9-B1F6BEE4C976}"/>
            </c:ext>
          </c:extLst>
        </c:ser>
        <c:ser>
          <c:idx val="1"/>
          <c:order val="1"/>
          <c:tx>
            <c:strRef>
              <c:f>'Quote fat sotto-settori'!$H$22</c:f>
              <c:strCache>
                <c:ptCount val="1"/>
                <c:pt idx="0">
                  <c:v>2021</c:v>
                </c:pt>
              </c:strCache>
            </c:strRef>
          </c:tx>
          <c:spPr>
            <a:solidFill>
              <a:schemeClr val="accent2">
                <a:shade val="7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'Quote fat sotto-settori'!$F$23:$F$28</c:f>
              <c:strCache>
                <c:ptCount val="6"/>
                <c:pt idx="0">
                  <c:v>PR</c:v>
                </c:pt>
                <c:pt idx="1">
                  <c:v>Media Center</c:v>
                </c:pt>
                <c:pt idx="2">
                  <c:v>Digital ADV</c:v>
                </c:pt>
                <c:pt idx="3">
                  <c:v>ADV (gen)</c:v>
                </c:pt>
                <c:pt idx="4">
                  <c:v>Events</c:v>
                </c:pt>
                <c:pt idx="5">
                  <c:v>Media Prod</c:v>
                </c:pt>
              </c:strCache>
            </c:strRef>
          </c:cat>
          <c:val>
            <c:numRef>
              <c:f>'Quote fat sotto-settori'!$H$23:$H$28</c:f>
              <c:numCache>
                <c:formatCode>General</c:formatCode>
                <c:ptCount val="6"/>
                <c:pt idx="0">
                  <c:v>7.2</c:v>
                </c:pt>
                <c:pt idx="1">
                  <c:v>26.1</c:v>
                </c:pt>
                <c:pt idx="2">
                  <c:v>31.2</c:v>
                </c:pt>
                <c:pt idx="3">
                  <c:v>22.1</c:v>
                </c:pt>
                <c:pt idx="4">
                  <c:v>4.0999999999999996</c:v>
                </c:pt>
                <c:pt idx="5">
                  <c:v>9.4</c:v>
                </c:pt>
              </c:numCache>
            </c:numRef>
          </c:val>
          <c:extLst>
            <c:ext xmlns:c16="http://schemas.microsoft.com/office/drawing/2014/chart" uri="{C3380CC4-5D6E-409C-BE32-E72D297353CC}">
              <c16:uniqueId val="{00000001-82E7-2F4B-8BD9-B1F6BEE4C976}"/>
            </c:ext>
          </c:extLst>
        </c:ser>
        <c:ser>
          <c:idx val="2"/>
          <c:order val="2"/>
          <c:tx>
            <c:strRef>
              <c:f>'Quote fat sotto-settori'!$I$22</c:f>
              <c:strCache>
                <c:ptCount val="1"/>
                <c:pt idx="0">
                  <c:v>2020</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'Quote fat sotto-settori'!$F$23:$F$28</c:f>
              <c:strCache>
                <c:ptCount val="6"/>
                <c:pt idx="0">
                  <c:v>PR</c:v>
                </c:pt>
                <c:pt idx="1">
                  <c:v>Media Center</c:v>
                </c:pt>
                <c:pt idx="2">
                  <c:v>Digital ADV</c:v>
                </c:pt>
                <c:pt idx="3">
                  <c:v>ADV (gen)</c:v>
                </c:pt>
                <c:pt idx="4">
                  <c:v>Events</c:v>
                </c:pt>
                <c:pt idx="5">
                  <c:v>Media Prod</c:v>
                </c:pt>
              </c:strCache>
            </c:strRef>
          </c:cat>
          <c:val>
            <c:numRef>
              <c:f>'Quote fat sotto-settori'!$I$23:$I$28</c:f>
              <c:numCache>
                <c:formatCode>General</c:formatCode>
                <c:ptCount val="6"/>
                <c:pt idx="0">
                  <c:v>6.4</c:v>
                </c:pt>
                <c:pt idx="1">
                  <c:v>26.4</c:v>
                </c:pt>
                <c:pt idx="2">
                  <c:v>27.1</c:v>
                </c:pt>
                <c:pt idx="3">
                  <c:v>24.3</c:v>
                </c:pt>
                <c:pt idx="4">
                  <c:v>5.3</c:v>
                </c:pt>
                <c:pt idx="5">
                  <c:v>10.5</c:v>
                </c:pt>
              </c:numCache>
            </c:numRef>
          </c:val>
          <c:extLst>
            <c:ext xmlns:c16="http://schemas.microsoft.com/office/drawing/2014/chart" uri="{C3380CC4-5D6E-409C-BE32-E72D297353CC}">
              <c16:uniqueId val="{00000002-82E7-2F4B-8BD9-B1F6BEE4C976}"/>
            </c:ext>
          </c:extLst>
        </c:ser>
        <c:ser>
          <c:idx val="3"/>
          <c:order val="3"/>
          <c:tx>
            <c:strRef>
              <c:f>'Quote fat sotto-settori'!$J$22</c:f>
              <c:strCache>
                <c:ptCount val="1"/>
                <c:pt idx="0">
                  <c:v>2019</c:v>
                </c:pt>
              </c:strCache>
            </c:strRef>
          </c:tx>
          <c:spPr>
            <a:solidFill>
              <a:schemeClr val="accent2">
                <a:tint val="7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'Quote fat sotto-settori'!$F$23:$F$28</c:f>
              <c:strCache>
                <c:ptCount val="6"/>
                <c:pt idx="0">
                  <c:v>PR</c:v>
                </c:pt>
                <c:pt idx="1">
                  <c:v>Media Center</c:v>
                </c:pt>
                <c:pt idx="2">
                  <c:v>Digital ADV</c:v>
                </c:pt>
                <c:pt idx="3">
                  <c:v>ADV (gen)</c:v>
                </c:pt>
                <c:pt idx="4">
                  <c:v>Events</c:v>
                </c:pt>
                <c:pt idx="5">
                  <c:v>Media Prod</c:v>
                </c:pt>
              </c:strCache>
            </c:strRef>
          </c:cat>
          <c:val>
            <c:numRef>
              <c:f>'Quote fat sotto-settori'!$J$23:$J$28</c:f>
              <c:numCache>
                <c:formatCode>General</c:formatCode>
                <c:ptCount val="6"/>
                <c:pt idx="0">
                  <c:v>5.9</c:v>
                </c:pt>
                <c:pt idx="1">
                  <c:v>25.7</c:v>
                </c:pt>
                <c:pt idx="2">
                  <c:v>23.1</c:v>
                </c:pt>
                <c:pt idx="3">
                  <c:v>28.2</c:v>
                </c:pt>
                <c:pt idx="4">
                  <c:v>6.9</c:v>
                </c:pt>
                <c:pt idx="5">
                  <c:v>9.8000000000000007</c:v>
                </c:pt>
              </c:numCache>
            </c:numRef>
          </c:val>
          <c:extLst>
            <c:ext xmlns:c16="http://schemas.microsoft.com/office/drawing/2014/chart" uri="{C3380CC4-5D6E-409C-BE32-E72D297353CC}">
              <c16:uniqueId val="{00000003-82E7-2F4B-8BD9-B1F6BEE4C976}"/>
            </c:ext>
          </c:extLst>
        </c:ser>
        <c:ser>
          <c:idx val="4"/>
          <c:order val="4"/>
          <c:tx>
            <c:strRef>
              <c:f>'Quote fat sotto-settori'!$K$22</c:f>
              <c:strCache>
                <c:ptCount val="1"/>
                <c:pt idx="0">
                  <c:v>2018</c:v>
                </c:pt>
              </c:strCache>
            </c:strRef>
          </c:tx>
          <c:spPr>
            <a:solidFill>
              <a:schemeClr val="accent2">
                <a:tint val="54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'Quote fat sotto-settori'!$F$23:$F$28</c:f>
              <c:strCache>
                <c:ptCount val="6"/>
                <c:pt idx="0">
                  <c:v>PR</c:v>
                </c:pt>
                <c:pt idx="1">
                  <c:v>Media Center</c:v>
                </c:pt>
                <c:pt idx="2">
                  <c:v>Digital ADV</c:v>
                </c:pt>
                <c:pt idx="3">
                  <c:v>ADV (gen)</c:v>
                </c:pt>
                <c:pt idx="4">
                  <c:v>Events</c:v>
                </c:pt>
                <c:pt idx="5">
                  <c:v>Media Prod</c:v>
                </c:pt>
              </c:strCache>
            </c:strRef>
          </c:cat>
          <c:val>
            <c:numRef>
              <c:f>'Quote fat sotto-settori'!$K$23:$K$28</c:f>
              <c:numCache>
                <c:formatCode>General</c:formatCode>
                <c:ptCount val="6"/>
                <c:pt idx="0">
                  <c:v>6.1</c:v>
                </c:pt>
                <c:pt idx="1">
                  <c:v>27</c:v>
                </c:pt>
                <c:pt idx="2">
                  <c:v>24.3</c:v>
                </c:pt>
                <c:pt idx="3">
                  <c:v>27.6</c:v>
                </c:pt>
                <c:pt idx="4">
                  <c:v>6.8</c:v>
                </c:pt>
                <c:pt idx="5">
                  <c:v>8.1999999999999993</c:v>
                </c:pt>
              </c:numCache>
            </c:numRef>
          </c:val>
          <c:extLst>
            <c:ext xmlns:c16="http://schemas.microsoft.com/office/drawing/2014/chart" uri="{C3380CC4-5D6E-409C-BE32-E72D297353CC}">
              <c16:uniqueId val="{00000004-82E7-2F4B-8BD9-B1F6BEE4C976}"/>
            </c:ext>
          </c:extLst>
        </c:ser>
        <c:dLbls>
          <c:dLblPos val="ctr"/>
          <c:showLegendKey val="0"/>
          <c:showVal val="1"/>
          <c:showCatName val="0"/>
          <c:showSerName val="0"/>
          <c:showPercent val="0"/>
          <c:showBubbleSize val="0"/>
        </c:dLbls>
        <c:gapWidth val="150"/>
        <c:overlap val="100"/>
        <c:axId val="2101829216"/>
        <c:axId val="2127679904"/>
      </c:barChart>
      <c:catAx>
        <c:axId val="2101829216"/>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it-IT"/>
          </a:p>
        </c:txPr>
        <c:crossAx val="2127679904"/>
        <c:crosses val="autoZero"/>
        <c:auto val="1"/>
        <c:lblAlgn val="ctr"/>
        <c:lblOffset val="100"/>
        <c:noMultiLvlLbl val="0"/>
      </c:catAx>
      <c:valAx>
        <c:axId val="2127679904"/>
        <c:scaling>
          <c:orientation val="minMax"/>
        </c:scaling>
        <c:delete val="0"/>
        <c:axPos val="b"/>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it-IT"/>
          </a:p>
        </c:txPr>
        <c:crossAx val="2101829216"/>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it-I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it-IT"/>
              <a:t>Andamenti della marginalità media di profitto</a:t>
            </a:r>
            <a:r>
              <a:rPr lang="it-IT" baseline="0"/>
              <a:t> per sotto settore</a:t>
            </a:r>
          </a:p>
        </c:rich>
      </c:tx>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it-IT"/>
        </a:p>
      </c:txPr>
    </c:title>
    <c:autoTitleDeleted val="0"/>
    <c:plotArea>
      <c:layout/>
      <c:lineChart>
        <c:grouping val="standard"/>
        <c:varyColors val="0"/>
        <c:ser>
          <c:idx val="0"/>
          <c:order val="0"/>
          <c:tx>
            <c:strRef>
              <c:f>'Margine profitto sotto-settori'!$E$29</c:f>
              <c:strCache>
                <c:ptCount val="1"/>
                <c:pt idx="0">
                  <c:v>PR</c:v>
                </c:pt>
              </c:strCache>
            </c:strRef>
          </c:tx>
          <c:spPr>
            <a:ln w="22225" cap="rnd">
              <a:solidFill>
                <a:schemeClr val="accent2">
                  <a:shade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numRef>
              <c:f>'Margine profitto sotto-settori'!$F$28:$J$28</c:f>
              <c:numCache>
                <c:formatCode>General</c:formatCode>
                <c:ptCount val="5"/>
                <c:pt idx="0">
                  <c:v>2018</c:v>
                </c:pt>
                <c:pt idx="1">
                  <c:v>2019</c:v>
                </c:pt>
                <c:pt idx="2">
                  <c:v>2020</c:v>
                </c:pt>
                <c:pt idx="3">
                  <c:v>2021</c:v>
                </c:pt>
                <c:pt idx="4">
                  <c:v>2022</c:v>
                </c:pt>
              </c:numCache>
            </c:numRef>
          </c:cat>
          <c:val>
            <c:numRef>
              <c:f>'Margine profitto sotto-settori'!$F$29:$J$29</c:f>
              <c:numCache>
                <c:formatCode>General</c:formatCode>
                <c:ptCount val="5"/>
                <c:pt idx="0">
                  <c:v>9.8000000000000007</c:v>
                </c:pt>
                <c:pt idx="1">
                  <c:v>9.6999999999999993</c:v>
                </c:pt>
                <c:pt idx="2">
                  <c:v>7.3</c:v>
                </c:pt>
                <c:pt idx="3">
                  <c:v>8.9</c:v>
                </c:pt>
                <c:pt idx="4">
                  <c:v>17.100000000000001</c:v>
                </c:pt>
              </c:numCache>
            </c:numRef>
          </c:val>
          <c:smooth val="0"/>
          <c:extLst>
            <c:ext xmlns:c16="http://schemas.microsoft.com/office/drawing/2014/chart" uri="{C3380CC4-5D6E-409C-BE32-E72D297353CC}">
              <c16:uniqueId val="{00000000-6BE9-384F-889D-A6AB6BE1EA33}"/>
            </c:ext>
          </c:extLst>
        </c:ser>
        <c:ser>
          <c:idx val="1"/>
          <c:order val="1"/>
          <c:tx>
            <c:strRef>
              <c:f>'Margine profitto sotto-settori'!$E$30</c:f>
              <c:strCache>
                <c:ptCount val="1"/>
                <c:pt idx="0">
                  <c:v>Media Center</c:v>
                </c:pt>
              </c:strCache>
            </c:strRef>
          </c:tx>
          <c:spPr>
            <a:ln w="22225" cap="rnd">
              <a:solidFill>
                <a:schemeClr val="accent2">
                  <a:shade val="7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numRef>
              <c:f>'Margine profitto sotto-settori'!$F$28:$J$28</c:f>
              <c:numCache>
                <c:formatCode>General</c:formatCode>
                <c:ptCount val="5"/>
                <c:pt idx="0">
                  <c:v>2018</c:v>
                </c:pt>
                <c:pt idx="1">
                  <c:v>2019</c:v>
                </c:pt>
                <c:pt idx="2">
                  <c:v>2020</c:v>
                </c:pt>
                <c:pt idx="3">
                  <c:v>2021</c:v>
                </c:pt>
                <c:pt idx="4">
                  <c:v>2022</c:v>
                </c:pt>
              </c:numCache>
            </c:numRef>
          </c:cat>
          <c:val>
            <c:numRef>
              <c:f>'Margine profitto sotto-settori'!$F$30:$J$30</c:f>
              <c:numCache>
                <c:formatCode>General</c:formatCode>
                <c:ptCount val="5"/>
                <c:pt idx="0">
                  <c:v>6.3</c:v>
                </c:pt>
                <c:pt idx="1">
                  <c:v>6.9</c:v>
                </c:pt>
                <c:pt idx="2">
                  <c:v>7.1</c:v>
                </c:pt>
                <c:pt idx="3">
                  <c:v>7.1</c:v>
                </c:pt>
                <c:pt idx="4">
                  <c:v>10.9</c:v>
                </c:pt>
              </c:numCache>
            </c:numRef>
          </c:val>
          <c:smooth val="0"/>
          <c:extLst>
            <c:ext xmlns:c16="http://schemas.microsoft.com/office/drawing/2014/chart" uri="{C3380CC4-5D6E-409C-BE32-E72D297353CC}">
              <c16:uniqueId val="{00000001-6BE9-384F-889D-A6AB6BE1EA33}"/>
            </c:ext>
          </c:extLst>
        </c:ser>
        <c:ser>
          <c:idx val="2"/>
          <c:order val="2"/>
          <c:tx>
            <c:strRef>
              <c:f>'Margine profitto sotto-settori'!$E$31</c:f>
              <c:strCache>
                <c:ptCount val="1"/>
                <c:pt idx="0">
                  <c:v>Digital ADV</c:v>
                </c:pt>
              </c:strCache>
            </c:strRef>
          </c:tx>
          <c:spPr>
            <a:ln w="22225" cap="rnd">
              <a:solidFill>
                <a:schemeClr val="accent2">
                  <a:shade val="9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numRef>
              <c:f>'Margine profitto sotto-settori'!$F$28:$J$28</c:f>
              <c:numCache>
                <c:formatCode>General</c:formatCode>
                <c:ptCount val="5"/>
                <c:pt idx="0">
                  <c:v>2018</c:v>
                </c:pt>
                <c:pt idx="1">
                  <c:v>2019</c:v>
                </c:pt>
                <c:pt idx="2">
                  <c:v>2020</c:v>
                </c:pt>
                <c:pt idx="3">
                  <c:v>2021</c:v>
                </c:pt>
                <c:pt idx="4">
                  <c:v>2022</c:v>
                </c:pt>
              </c:numCache>
            </c:numRef>
          </c:cat>
          <c:val>
            <c:numRef>
              <c:f>'Margine profitto sotto-settori'!$F$31:$J$31</c:f>
              <c:numCache>
                <c:formatCode>General</c:formatCode>
                <c:ptCount val="5"/>
                <c:pt idx="0">
                  <c:v>6.9</c:v>
                </c:pt>
                <c:pt idx="1">
                  <c:v>7.6</c:v>
                </c:pt>
                <c:pt idx="2">
                  <c:v>5.9</c:v>
                </c:pt>
                <c:pt idx="3">
                  <c:v>8.1</c:v>
                </c:pt>
                <c:pt idx="4">
                  <c:v>15.1</c:v>
                </c:pt>
              </c:numCache>
            </c:numRef>
          </c:val>
          <c:smooth val="0"/>
          <c:extLst>
            <c:ext xmlns:c16="http://schemas.microsoft.com/office/drawing/2014/chart" uri="{C3380CC4-5D6E-409C-BE32-E72D297353CC}">
              <c16:uniqueId val="{00000002-6BE9-384F-889D-A6AB6BE1EA33}"/>
            </c:ext>
          </c:extLst>
        </c:ser>
        <c:ser>
          <c:idx val="3"/>
          <c:order val="3"/>
          <c:tx>
            <c:strRef>
              <c:f>'Margine profitto sotto-settori'!$E$32</c:f>
              <c:strCache>
                <c:ptCount val="1"/>
                <c:pt idx="0">
                  <c:v>ADV (gen)</c:v>
                </c:pt>
              </c:strCache>
            </c:strRef>
          </c:tx>
          <c:spPr>
            <a:ln w="22225" cap="rnd">
              <a:solidFill>
                <a:schemeClr val="accent2">
                  <a:tint val="9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numRef>
              <c:f>'Margine profitto sotto-settori'!$F$28:$J$28</c:f>
              <c:numCache>
                <c:formatCode>General</c:formatCode>
                <c:ptCount val="5"/>
                <c:pt idx="0">
                  <c:v>2018</c:v>
                </c:pt>
                <c:pt idx="1">
                  <c:v>2019</c:v>
                </c:pt>
                <c:pt idx="2">
                  <c:v>2020</c:v>
                </c:pt>
                <c:pt idx="3">
                  <c:v>2021</c:v>
                </c:pt>
                <c:pt idx="4">
                  <c:v>2022</c:v>
                </c:pt>
              </c:numCache>
            </c:numRef>
          </c:cat>
          <c:val>
            <c:numRef>
              <c:f>'Margine profitto sotto-settori'!$F$32:$J$32</c:f>
              <c:numCache>
                <c:formatCode>General</c:formatCode>
                <c:ptCount val="5"/>
                <c:pt idx="0">
                  <c:v>8.5</c:v>
                </c:pt>
                <c:pt idx="1">
                  <c:v>8.1</c:v>
                </c:pt>
                <c:pt idx="2">
                  <c:v>7.1</c:v>
                </c:pt>
                <c:pt idx="3">
                  <c:v>7.5</c:v>
                </c:pt>
                <c:pt idx="4">
                  <c:v>8.1</c:v>
                </c:pt>
              </c:numCache>
            </c:numRef>
          </c:val>
          <c:smooth val="0"/>
          <c:extLst>
            <c:ext xmlns:c16="http://schemas.microsoft.com/office/drawing/2014/chart" uri="{C3380CC4-5D6E-409C-BE32-E72D297353CC}">
              <c16:uniqueId val="{00000003-6BE9-384F-889D-A6AB6BE1EA33}"/>
            </c:ext>
          </c:extLst>
        </c:ser>
        <c:ser>
          <c:idx val="4"/>
          <c:order val="4"/>
          <c:tx>
            <c:strRef>
              <c:f>'Margine profitto sotto-settori'!$E$33</c:f>
              <c:strCache>
                <c:ptCount val="1"/>
                <c:pt idx="0">
                  <c:v>Events</c:v>
                </c:pt>
              </c:strCache>
            </c:strRef>
          </c:tx>
          <c:spPr>
            <a:ln w="22225" cap="rnd">
              <a:solidFill>
                <a:schemeClr val="accent2">
                  <a:tint val="7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numRef>
              <c:f>'Margine profitto sotto-settori'!$F$28:$J$28</c:f>
              <c:numCache>
                <c:formatCode>General</c:formatCode>
                <c:ptCount val="5"/>
                <c:pt idx="0">
                  <c:v>2018</c:v>
                </c:pt>
                <c:pt idx="1">
                  <c:v>2019</c:v>
                </c:pt>
                <c:pt idx="2">
                  <c:v>2020</c:v>
                </c:pt>
                <c:pt idx="3">
                  <c:v>2021</c:v>
                </c:pt>
                <c:pt idx="4">
                  <c:v>2022</c:v>
                </c:pt>
              </c:numCache>
            </c:numRef>
          </c:cat>
          <c:val>
            <c:numRef>
              <c:f>'Margine profitto sotto-settori'!$F$33:$J$33</c:f>
              <c:numCache>
                <c:formatCode>General</c:formatCode>
                <c:ptCount val="5"/>
                <c:pt idx="0">
                  <c:v>7.2</c:v>
                </c:pt>
                <c:pt idx="1">
                  <c:v>7.4</c:v>
                </c:pt>
                <c:pt idx="2">
                  <c:v>5.8</c:v>
                </c:pt>
                <c:pt idx="3">
                  <c:v>6.4</c:v>
                </c:pt>
                <c:pt idx="4">
                  <c:v>12.7</c:v>
                </c:pt>
              </c:numCache>
            </c:numRef>
          </c:val>
          <c:smooth val="0"/>
          <c:extLst>
            <c:ext xmlns:c16="http://schemas.microsoft.com/office/drawing/2014/chart" uri="{C3380CC4-5D6E-409C-BE32-E72D297353CC}">
              <c16:uniqueId val="{00000004-6BE9-384F-889D-A6AB6BE1EA33}"/>
            </c:ext>
          </c:extLst>
        </c:ser>
        <c:ser>
          <c:idx val="5"/>
          <c:order val="5"/>
          <c:tx>
            <c:strRef>
              <c:f>'Margine profitto sotto-settori'!$E$34</c:f>
              <c:strCache>
                <c:ptCount val="1"/>
                <c:pt idx="0">
                  <c:v>Media Prod</c:v>
                </c:pt>
              </c:strCache>
            </c:strRef>
          </c:tx>
          <c:spPr>
            <a:ln w="22225" cap="rnd">
              <a:solidFill>
                <a:schemeClr val="accent2">
                  <a:tint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numRef>
              <c:f>'Margine profitto sotto-settori'!$F$28:$J$28</c:f>
              <c:numCache>
                <c:formatCode>General</c:formatCode>
                <c:ptCount val="5"/>
                <c:pt idx="0">
                  <c:v>2018</c:v>
                </c:pt>
                <c:pt idx="1">
                  <c:v>2019</c:v>
                </c:pt>
                <c:pt idx="2">
                  <c:v>2020</c:v>
                </c:pt>
                <c:pt idx="3">
                  <c:v>2021</c:v>
                </c:pt>
                <c:pt idx="4">
                  <c:v>2022</c:v>
                </c:pt>
              </c:numCache>
            </c:numRef>
          </c:cat>
          <c:val>
            <c:numRef>
              <c:f>'Margine profitto sotto-settori'!$F$34:$J$34</c:f>
              <c:numCache>
                <c:formatCode>General</c:formatCode>
                <c:ptCount val="5"/>
                <c:pt idx="0">
                  <c:v>8.4</c:v>
                </c:pt>
                <c:pt idx="1">
                  <c:v>8.6</c:v>
                </c:pt>
                <c:pt idx="2">
                  <c:v>6.6</c:v>
                </c:pt>
                <c:pt idx="3">
                  <c:v>7.8</c:v>
                </c:pt>
                <c:pt idx="4">
                  <c:v>12.3</c:v>
                </c:pt>
              </c:numCache>
            </c:numRef>
          </c:val>
          <c:smooth val="0"/>
          <c:extLst>
            <c:ext xmlns:c16="http://schemas.microsoft.com/office/drawing/2014/chart" uri="{C3380CC4-5D6E-409C-BE32-E72D297353CC}">
              <c16:uniqueId val="{00000005-6BE9-384F-889D-A6AB6BE1EA33}"/>
            </c:ext>
          </c:extLst>
        </c:ser>
        <c:dLbls>
          <c:dLblPos val="ctr"/>
          <c:showLegendKey val="0"/>
          <c:showVal val="1"/>
          <c:showCatName val="0"/>
          <c:showSerName val="0"/>
          <c:showPercent val="0"/>
          <c:showBubbleSize val="0"/>
        </c:dLbls>
        <c:smooth val="0"/>
        <c:axId val="136819631"/>
        <c:axId val="230634047"/>
      </c:lineChart>
      <c:catAx>
        <c:axId val="136819631"/>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it-IT"/>
          </a:p>
        </c:txPr>
        <c:crossAx val="230634047"/>
        <c:crosses val="autoZero"/>
        <c:auto val="1"/>
        <c:lblAlgn val="ctr"/>
        <c:lblOffset val="100"/>
        <c:noMultiLvlLbl val="0"/>
      </c:catAx>
      <c:valAx>
        <c:axId val="230634047"/>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it-IT"/>
          </a:p>
        </c:txPr>
        <c:crossAx val="136819631"/>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it-IT"/>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r>
              <a:rPr lang="it-IT"/>
              <a:t>Margini di profitto medi per classe di fatturato BvD</a:t>
            </a:r>
          </a:p>
        </c:rich>
      </c:tx>
      <c:overlay val="0"/>
      <c:spPr>
        <a:noFill/>
        <a:ln>
          <a:noFill/>
        </a:ln>
        <a:effectLst/>
      </c:spPr>
      <c:txPr>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endParaRPr lang="it-IT"/>
        </a:p>
      </c:txPr>
    </c:title>
    <c:autoTitleDeleted val="0"/>
    <c:plotArea>
      <c:layout/>
      <c:lineChart>
        <c:grouping val="standard"/>
        <c:varyColors val="0"/>
        <c:ser>
          <c:idx val="0"/>
          <c:order val="0"/>
          <c:tx>
            <c:strRef>
              <c:f>'Margine profitto per DImen'!$D$31</c:f>
              <c:strCache>
                <c:ptCount val="1"/>
                <c:pt idx="0">
                  <c:v>Very large company</c:v>
                </c:pt>
              </c:strCache>
            </c:strRef>
          </c:tx>
          <c:spPr>
            <a:ln w="38100" cap="rnd">
              <a:solidFill>
                <a:schemeClr val="accent2">
                  <a:shade val="58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'Margine profitto per DImen'!$E$30:$I$30</c:f>
              <c:numCache>
                <c:formatCode>General</c:formatCode>
                <c:ptCount val="5"/>
                <c:pt idx="0">
                  <c:v>2018</c:v>
                </c:pt>
                <c:pt idx="1">
                  <c:v>2019</c:v>
                </c:pt>
                <c:pt idx="2">
                  <c:v>2020</c:v>
                </c:pt>
                <c:pt idx="3">
                  <c:v>2021</c:v>
                </c:pt>
                <c:pt idx="4">
                  <c:v>2022</c:v>
                </c:pt>
              </c:numCache>
            </c:numRef>
          </c:cat>
          <c:val>
            <c:numRef>
              <c:f>'Margine profitto per DImen'!$E$31:$I$31</c:f>
              <c:numCache>
                <c:formatCode>0.0</c:formatCode>
                <c:ptCount val="5"/>
                <c:pt idx="0">
                  <c:v>4.1686818181818097</c:v>
                </c:pt>
                <c:pt idx="1">
                  <c:v>4.2196190476190401</c:v>
                </c:pt>
                <c:pt idx="2">
                  <c:v>5.6010869565217298</c:v>
                </c:pt>
                <c:pt idx="3">
                  <c:v>7.1</c:v>
                </c:pt>
                <c:pt idx="4">
                  <c:v>10.5</c:v>
                </c:pt>
              </c:numCache>
            </c:numRef>
          </c:val>
          <c:smooth val="0"/>
          <c:extLst>
            <c:ext xmlns:c16="http://schemas.microsoft.com/office/drawing/2014/chart" uri="{C3380CC4-5D6E-409C-BE32-E72D297353CC}">
              <c16:uniqueId val="{00000000-7BBF-6C44-8839-B6346E2DF6E4}"/>
            </c:ext>
          </c:extLst>
        </c:ser>
        <c:ser>
          <c:idx val="1"/>
          <c:order val="1"/>
          <c:tx>
            <c:strRef>
              <c:f>'Margine profitto per DImen'!$D$32</c:f>
              <c:strCache>
                <c:ptCount val="1"/>
                <c:pt idx="0">
                  <c:v>Large company</c:v>
                </c:pt>
              </c:strCache>
            </c:strRef>
          </c:tx>
          <c:spPr>
            <a:ln w="38100" cap="rnd">
              <a:solidFill>
                <a:schemeClr val="accent2">
                  <a:shade val="86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'Margine profitto per DImen'!$E$30:$I$30</c:f>
              <c:numCache>
                <c:formatCode>General</c:formatCode>
                <c:ptCount val="5"/>
                <c:pt idx="0">
                  <c:v>2018</c:v>
                </c:pt>
                <c:pt idx="1">
                  <c:v>2019</c:v>
                </c:pt>
                <c:pt idx="2">
                  <c:v>2020</c:v>
                </c:pt>
                <c:pt idx="3">
                  <c:v>2021</c:v>
                </c:pt>
                <c:pt idx="4">
                  <c:v>2022</c:v>
                </c:pt>
              </c:numCache>
            </c:numRef>
          </c:cat>
          <c:val>
            <c:numRef>
              <c:f>'Margine profitto per DImen'!$E$32:$I$32</c:f>
              <c:numCache>
                <c:formatCode>0.0</c:formatCode>
                <c:ptCount val="5"/>
                <c:pt idx="0">
                  <c:v>8.28023958333333</c:v>
                </c:pt>
                <c:pt idx="1">
                  <c:v>7.7054795918367303</c:v>
                </c:pt>
                <c:pt idx="2">
                  <c:v>8.3221584158415904</c:v>
                </c:pt>
                <c:pt idx="3">
                  <c:v>8.6999999999999993</c:v>
                </c:pt>
                <c:pt idx="4" formatCode="General">
                  <c:v>14.9</c:v>
                </c:pt>
              </c:numCache>
            </c:numRef>
          </c:val>
          <c:smooth val="0"/>
          <c:extLst>
            <c:ext xmlns:c16="http://schemas.microsoft.com/office/drawing/2014/chart" uri="{C3380CC4-5D6E-409C-BE32-E72D297353CC}">
              <c16:uniqueId val="{00000001-7BBF-6C44-8839-B6346E2DF6E4}"/>
            </c:ext>
          </c:extLst>
        </c:ser>
        <c:ser>
          <c:idx val="2"/>
          <c:order val="2"/>
          <c:tx>
            <c:strRef>
              <c:f>'Margine profitto per DImen'!$D$33</c:f>
              <c:strCache>
                <c:ptCount val="1"/>
                <c:pt idx="0">
                  <c:v>Medium sized company</c:v>
                </c:pt>
              </c:strCache>
            </c:strRef>
          </c:tx>
          <c:spPr>
            <a:ln w="38100" cap="rnd">
              <a:solidFill>
                <a:schemeClr val="accent2">
                  <a:tint val="86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'Margine profitto per DImen'!$E$30:$I$30</c:f>
              <c:numCache>
                <c:formatCode>General</c:formatCode>
                <c:ptCount val="5"/>
                <c:pt idx="0">
                  <c:v>2018</c:v>
                </c:pt>
                <c:pt idx="1">
                  <c:v>2019</c:v>
                </c:pt>
                <c:pt idx="2">
                  <c:v>2020</c:v>
                </c:pt>
                <c:pt idx="3">
                  <c:v>2021</c:v>
                </c:pt>
                <c:pt idx="4">
                  <c:v>2022</c:v>
                </c:pt>
              </c:numCache>
            </c:numRef>
          </c:cat>
          <c:val>
            <c:numRef>
              <c:f>'Margine profitto per DImen'!$E$33:$I$33</c:f>
              <c:numCache>
                <c:formatCode>0.0</c:formatCode>
                <c:ptCount val="5"/>
                <c:pt idx="0">
                  <c:v>7.6501822985468904</c:v>
                </c:pt>
                <c:pt idx="1">
                  <c:v>7.2673541927409202</c:v>
                </c:pt>
                <c:pt idx="2">
                  <c:v>5.6439028290282804</c:v>
                </c:pt>
                <c:pt idx="3">
                  <c:v>8.3000000000000007</c:v>
                </c:pt>
                <c:pt idx="4">
                  <c:v>17.3</c:v>
                </c:pt>
              </c:numCache>
            </c:numRef>
          </c:val>
          <c:smooth val="0"/>
          <c:extLst>
            <c:ext xmlns:c16="http://schemas.microsoft.com/office/drawing/2014/chart" uri="{C3380CC4-5D6E-409C-BE32-E72D297353CC}">
              <c16:uniqueId val="{00000002-7BBF-6C44-8839-B6346E2DF6E4}"/>
            </c:ext>
          </c:extLst>
        </c:ser>
        <c:ser>
          <c:idx val="3"/>
          <c:order val="3"/>
          <c:tx>
            <c:strRef>
              <c:f>'Margine profitto per DImen'!$D$34</c:f>
              <c:strCache>
                <c:ptCount val="1"/>
                <c:pt idx="0">
                  <c:v>Small company</c:v>
                </c:pt>
              </c:strCache>
            </c:strRef>
          </c:tx>
          <c:spPr>
            <a:ln w="38100" cap="rnd">
              <a:solidFill>
                <a:schemeClr val="accent2">
                  <a:tint val="58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'Margine profitto per DImen'!$E$30:$I$30</c:f>
              <c:numCache>
                <c:formatCode>General</c:formatCode>
                <c:ptCount val="5"/>
                <c:pt idx="0">
                  <c:v>2018</c:v>
                </c:pt>
                <c:pt idx="1">
                  <c:v>2019</c:v>
                </c:pt>
                <c:pt idx="2">
                  <c:v>2020</c:v>
                </c:pt>
                <c:pt idx="3">
                  <c:v>2021</c:v>
                </c:pt>
                <c:pt idx="4">
                  <c:v>2022</c:v>
                </c:pt>
              </c:numCache>
            </c:numRef>
          </c:cat>
          <c:val>
            <c:numRef>
              <c:f>'Margine profitto per DImen'!$E$34:$I$34</c:f>
              <c:numCache>
                <c:formatCode>0.0</c:formatCode>
                <c:ptCount val="5"/>
                <c:pt idx="0">
                  <c:v>9.0766107226107309</c:v>
                </c:pt>
                <c:pt idx="1">
                  <c:v>8.7544613827017503</c:v>
                </c:pt>
                <c:pt idx="2">
                  <c:v>6.1627770897832699</c:v>
                </c:pt>
                <c:pt idx="3">
                  <c:v>8.1</c:v>
                </c:pt>
                <c:pt idx="4">
                  <c:v>10.4</c:v>
                </c:pt>
              </c:numCache>
            </c:numRef>
          </c:val>
          <c:smooth val="0"/>
          <c:extLst>
            <c:ext xmlns:c16="http://schemas.microsoft.com/office/drawing/2014/chart" uri="{C3380CC4-5D6E-409C-BE32-E72D297353CC}">
              <c16:uniqueId val="{00000003-7BBF-6C44-8839-B6346E2DF6E4}"/>
            </c:ext>
          </c:extLst>
        </c:ser>
        <c:dLbls>
          <c:dLblPos val="ctr"/>
          <c:showLegendKey val="0"/>
          <c:showVal val="1"/>
          <c:showCatName val="0"/>
          <c:showSerName val="0"/>
          <c:showPercent val="0"/>
          <c:showBubbleSize val="0"/>
        </c:dLbls>
        <c:smooth val="0"/>
        <c:axId val="1349028608"/>
        <c:axId val="486687247"/>
      </c:lineChart>
      <c:catAx>
        <c:axId val="1349028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tx1">
                    <a:lumMod val="65000"/>
                    <a:lumOff val="35000"/>
                  </a:schemeClr>
                </a:solidFill>
                <a:latin typeface="+mn-lt"/>
                <a:ea typeface="+mn-ea"/>
                <a:cs typeface="+mn-cs"/>
              </a:defRPr>
            </a:pPr>
            <a:endParaRPr lang="it-IT"/>
          </a:p>
        </c:txPr>
        <c:crossAx val="486687247"/>
        <c:crosses val="autoZero"/>
        <c:auto val="1"/>
        <c:lblAlgn val="ctr"/>
        <c:lblOffset val="100"/>
        <c:noMultiLvlLbl val="0"/>
      </c:catAx>
      <c:valAx>
        <c:axId val="486687247"/>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3490286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2">
  <a:schemeClr val="accent2"/>
</cs:colorStyle>
</file>

<file path=ppt/charts/colors4.xml><?xml version="1.0" encoding="utf-8"?>
<cs:colorStyle xmlns:cs="http://schemas.microsoft.com/office/drawing/2012/chartStyle" xmlns:a="http://schemas.openxmlformats.org/drawingml/2006/main" meth="withinLinear" id="15">
  <a:schemeClr val="accent2"/>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withinLinear" id="15">
  <a:schemeClr val="accent2"/>
</cs:colorStyle>
</file>

<file path=ppt/charts/colors7.xml><?xml version="1.0" encoding="utf-8"?>
<cs:colorStyle xmlns:cs="http://schemas.microsoft.com/office/drawing/2012/chartStyle" xmlns:a="http://schemas.openxmlformats.org/drawingml/2006/main" meth="withinLinear" id="15">
  <a:schemeClr val="accent2"/>
</cs:colorStyle>
</file>

<file path=ppt/charts/colors8.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34">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00" kern="120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cs:styleClr val="auto"/>
    </cs:fontRef>
    <cs:spPr/>
    <cs:defRPr sz="900" b="1" i="0" u="none" strike="noStrike" kern="1200" baseline="0"/>
  </cs:dataLabel>
  <cs:dataLabelCallout>
    <cs:lnRef idx="0"/>
    <cs:fillRef idx="0"/>
    <cs:effectRef idx="0"/>
    <cs:fontRef idx="minor">
      <a:schemeClr val="dk1">
        <a:lumMod val="65000"/>
        <a:lumOff val="35000"/>
      </a:schemeClr>
    </cs:fontRef>
    <cs:spPr>
      <a:solidFill>
        <a:schemeClr val="lt1"/>
      </a:solidFill>
      <a:ln w="9575">
        <a:solidFill>
          <a:schemeClr val="lt1">
            <a:lumMod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19050" cap="rnd" cmpd="sng" algn="ctr">
        <a:solidFill>
          <a:schemeClr val="phClr">
            <a:shade val="95000"/>
            <a:satMod val="105000"/>
          </a:schemeClr>
        </a:solidFill>
        <a:round/>
      </a:ln>
    </cs:spPr>
  </cs:dataPointLine>
  <cs:dataPointMarker>
    <cs:lnRef idx="0"/>
    <cs:fillRef idx="0"/>
    <cs:effectRef idx="0"/>
    <cs:fontRef idx="minor">
      <a:schemeClr val="dk1"/>
    </cs:fontRef>
    <cs:spPr>
      <a:solidFill>
        <a:schemeClr val="lt1"/>
      </a:solidFill>
    </cs:spPr>
  </cs:dataPointMarker>
  <cs:dataPointMarkerLayout symbol="circle" size="17"/>
  <cs:dataPointWireframe>
    <cs:lnRef idx="0">
      <cs:styleClr val="auto"/>
    </cs:lnRef>
    <cs:fillRef idx="1"/>
    <cs:effectRef idx="0"/>
    <cs:fontRef idx="minor">
      <a:schemeClr val="dk1"/>
    </cs:fontRef>
    <cs:spPr>
      <a:ln w="9525">
        <a:solidFill>
          <a:schemeClr val="phClr"/>
        </a:solidFill>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35000"/>
            <a:lumOff val="65000"/>
          </a:schemeClr>
        </a:solidFill>
      </a:ln>
    </cs:spPr>
  </cs:dropLine>
  <cs:errorBar>
    <cs:lnRef idx="0"/>
    <cs:fillRef idx="0"/>
    <cs:effectRef idx="0"/>
    <cs:fontRef idx="minor">
      <a:schemeClr val="dk1"/>
    </cs:fontRef>
    <cs:spPr>
      <a:ln w="9525">
        <a:solidFill>
          <a:schemeClr val="dk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ln>
    </cs:spPr>
  </cs:seriesLine>
  <cs:title>
    <cs:lnRef idx="0"/>
    <cs:fillRef idx="0"/>
    <cs:effectRef idx="0"/>
    <cs:fontRef idx="minor">
      <a:schemeClr val="dk1"/>
    </cs:fontRef>
    <cs:defRPr sz="1440" b="0" kern="1200" cap="all" spc="0" baseline="0">
      <a:gradFill>
        <a:gsLst>
          <a:gs pos="0">
            <a:schemeClr val="dk1">
              <a:lumMod val="50000"/>
              <a:lumOff val="50000"/>
            </a:schemeClr>
          </a:gs>
          <a:gs pos="100000">
            <a:schemeClr val="dk1">
              <a:lumMod val="85000"/>
              <a:lumOff val="15000"/>
            </a:schemeClr>
          </a:gs>
        </a:gsLst>
        <a:lin ang="5400000" scaled="0"/>
      </a:gradFill>
    </cs:defRPr>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50000"/>
            <a:lumOff val="50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303">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7.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8.xml><?xml version="1.0" encoding="utf-8"?>
<cs:chartStyle xmlns:cs="http://schemas.microsoft.com/office/drawing/2012/chartStyle" xmlns:a="http://schemas.openxmlformats.org/drawingml/2006/main" id="23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iagrams/_rels/data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image" Target="../media/image5.jpg"/></Relationships>
</file>

<file path=ppt/diagrams/_rels/drawing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image" Target="../media/image5.jp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A460EB-1F05-D042-9DD3-D85EABB4077F}" type="doc">
      <dgm:prSet loTypeId="urn:microsoft.com/office/officeart/2005/8/layout/funnel1" loCatId="" qsTypeId="urn:microsoft.com/office/officeart/2005/8/quickstyle/simple1" qsCatId="simple" csTypeId="urn:microsoft.com/office/officeart/2005/8/colors/colorful3" csCatId="colorful" phldr="1"/>
      <dgm:spPr/>
      <dgm:t>
        <a:bodyPr/>
        <a:lstStyle/>
        <a:p>
          <a:endParaRPr lang="it-IT"/>
        </a:p>
      </dgm:t>
    </dgm:pt>
    <dgm:pt modelId="{7D482A49-0D85-D74C-BA9E-89027CFA56C3}">
      <dgm:prSet phldrT="[Testo]" custT="1"/>
      <dgm:spPr/>
      <dgm:t>
        <a:bodyPr/>
        <a:lstStyle/>
        <a:p>
          <a:r>
            <a:rPr lang="it-IT" sz="2400" dirty="0"/>
            <a:t>R.I.</a:t>
          </a:r>
        </a:p>
      </dgm:t>
    </dgm:pt>
    <dgm:pt modelId="{897C8A31-AB18-5840-8FB1-04C6C121B1F8}" type="parTrans" cxnId="{B1FDAFE9-6176-F34D-8BCA-C2B1764D1AE0}">
      <dgm:prSet/>
      <dgm:spPr/>
      <dgm:t>
        <a:bodyPr/>
        <a:lstStyle/>
        <a:p>
          <a:endParaRPr lang="it-IT"/>
        </a:p>
      </dgm:t>
    </dgm:pt>
    <dgm:pt modelId="{38CAE77B-B305-7945-9BD1-436267C9CC9B}" type="sibTrans" cxnId="{B1FDAFE9-6176-F34D-8BCA-C2B1764D1AE0}">
      <dgm:prSet/>
      <dgm:spPr/>
      <dgm:t>
        <a:bodyPr/>
        <a:lstStyle/>
        <a:p>
          <a:endParaRPr lang="it-IT"/>
        </a:p>
      </dgm:t>
    </dgm:pt>
    <dgm:pt modelId="{EA773803-5D77-AB46-AD09-0A4C939CDD78}">
      <dgm:prSet phldrT="[Testo]"/>
      <dgm:spPr/>
      <dgm:t>
        <a:bodyPr/>
        <a:lstStyle/>
        <a:p>
          <a:r>
            <a:rPr lang="it-IT" dirty="0"/>
            <a:t>INPS</a:t>
          </a:r>
        </a:p>
      </dgm:t>
    </dgm:pt>
    <dgm:pt modelId="{AC96A33A-F513-5548-B36E-E353C53A1875}" type="parTrans" cxnId="{74A0ED17-6D45-AE45-AF7C-8E3A37A544B4}">
      <dgm:prSet/>
      <dgm:spPr/>
      <dgm:t>
        <a:bodyPr/>
        <a:lstStyle/>
        <a:p>
          <a:endParaRPr lang="it-IT"/>
        </a:p>
      </dgm:t>
    </dgm:pt>
    <dgm:pt modelId="{F4A403A0-F524-6B48-881A-F60AA8312E44}" type="sibTrans" cxnId="{74A0ED17-6D45-AE45-AF7C-8E3A37A544B4}">
      <dgm:prSet/>
      <dgm:spPr/>
      <dgm:t>
        <a:bodyPr/>
        <a:lstStyle/>
        <a:p>
          <a:endParaRPr lang="it-IT"/>
        </a:p>
      </dgm:t>
    </dgm:pt>
    <dgm:pt modelId="{A5AF44EE-90B2-A345-9714-E181623F6FD3}">
      <dgm:prSet phldrT="[Testo]"/>
      <dgm:spPr/>
      <dgm:t>
        <a:bodyPr/>
        <a:lstStyle/>
        <a:p>
          <a:r>
            <a:rPr lang="it-IT" dirty="0"/>
            <a:t>Fonti economiche ufficiali ISTAT</a:t>
          </a:r>
        </a:p>
      </dgm:t>
    </dgm:pt>
    <dgm:pt modelId="{B17CEDB5-60E6-CE4F-8BB7-2F3867412967}" type="parTrans" cxnId="{4B4C25F8-3391-514E-9E69-93AF594C4C0C}">
      <dgm:prSet/>
      <dgm:spPr/>
      <dgm:t>
        <a:bodyPr/>
        <a:lstStyle/>
        <a:p>
          <a:endParaRPr lang="it-IT"/>
        </a:p>
      </dgm:t>
    </dgm:pt>
    <dgm:pt modelId="{4A07B213-70B1-114C-A65B-C641ADB13A09}" type="sibTrans" cxnId="{4B4C25F8-3391-514E-9E69-93AF594C4C0C}">
      <dgm:prSet/>
      <dgm:spPr/>
      <dgm:t>
        <a:bodyPr/>
        <a:lstStyle/>
        <a:p>
          <a:endParaRPr lang="it-IT"/>
        </a:p>
      </dgm:t>
    </dgm:pt>
    <dgm:pt modelId="{71141E8D-FB73-F044-91C9-D006291C4B8C}">
      <dgm:prSet phldrT="[Testo]"/>
      <dgm:spPr/>
      <dgm:t>
        <a:bodyPr/>
        <a:lstStyle/>
        <a:p>
          <a:r>
            <a:rPr lang="it-IT" dirty="0"/>
            <a:t>Fonte BVD</a:t>
          </a:r>
        </a:p>
      </dgm:t>
    </dgm:pt>
    <dgm:pt modelId="{7C3EE0F2-0EE2-E34B-8976-9D31E9C875E4}" type="parTrans" cxnId="{5EAAAD8E-A509-CA40-B8BE-195A845C512B}">
      <dgm:prSet/>
      <dgm:spPr/>
      <dgm:t>
        <a:bodyPr/>
        <a:lstStyle/>
        <a:p>
          <a:endParaRPr lang="it-IT"/>
        </a:p>
      </dgm:t>
    </dgm:pt>
    <dgm:pt modelId="{1D6F898C-1D45-BE44-BE71-4717B73518AE}" type="sibTrans" cxnId="{5EAAAD8E-A509-CA40-B8BE-195A845C512B}">
      <dgm:prSet/>
      <dgm:spPr/>
      <dgm:t>
        <a:bodyPr/>
        <a:lstStyle/>
        <a:p>
          <a:endParaRPr lang="it-IT"/>
        </a:p>
      </dgm:t>
    </dgm:pt>
    <dgm:pt modelId="{63C25743-306B-FD43-BAAF-C99ED7582963}" type="pres">
      <dgm:prSet presAssocID="{88A460EB-1F05-D042-9DD3-D85EABB4077F}" presName="Name0" presStyleCnt="0">
        <dgm:presLayoutVars>
          <dgm:chMax val="4"/>
          <dgm:resizeHandles val="exact"/>
        </dgm:presLayoutVars>
      </dgm:prSet>
      <dgm:spPr/>
    </dgm:pt>
    <dgm:pt modelId="{9370BFBC-3E4A-8C4C-AD7F-9E3806EFEFC7}" type="pres">
      <dgm:prSet presAssocID="{88A460EB-1F05-D042-9DD3-D85EABB4077F}" presName="ellipse" presStyleLbl="trBgShp" presStyleIdx="0" presStyleCnt="1" custLinFactNeighborX="-4137" custLinFactNeighborY="2102"/>
      <dgm:spPr/>
    </dgm:pt>
    <dgm:pt modelId="{8C63AEC6-F332-D848-979B-BE12B8D8BE71}" type="pres">
      <dgm:prSet presAssocID="{88A460EB-1F05-D042-9DD3-D85EABB4077F}" presName="arrow1" presStyleLbl="fgShp" presStyleIdx="0" presStyleCnt="1"/>
      <dgm:spPr/>
    </dgm:pt>
    <dgm:pt modelId="{96523BCF-8432-F344-A728-711CD63CBC8E}" type="pres">
      <dgm:prSet presAssocID="{88A460EB-1F05-D042-9DD3-D85EABB4077F}" presName="rectangle" presStyleLbl="revTx" presStyleIdx="0" presStyleCnt="1">
        <dgm:presLayoutVars>
          <dgm:bulletEnabled val="1"/>
        </dgm:presLayoutVars>
      </dgm:prSet>
      <dgm:spPr/>
    </dgm:pt>
    <dgm:pt modelId="{C7BB86B2-A40E-1F4E-A440-27CF826119A3}" type="pres">
      <dgm:prSet presAssocID="{EA773803-5D77-AB46-AD09-0A4C939CDD78}" presName="item1" presStyleLbl="node1" presStyleIdx="0" presStyleCnt="3">
        <dgm:presLayoutVars>
          <dgm:bulletEnabled val="1"/>
        </dgm:presLayoutVars>
      </dgm:prSet>
      <dgm:spPr/>
    </dgm:pt>
    <dgm:pt modelId="{003BBED5-16A5-564D-BF23-3079D0289503}" type="pres">
      <dgm:prSet presAssocID="{A5AF44EE-90B2-A345-9714-E181623F6FD3}" presName="item2" presStyleLbl="node1" presStyleIdx="1" presStyleCnt="3" custLinFactNeighborX="-10775" custLinFactNeighborY="13468">
        <dgm:presLayoutVars>
          <dgm:bulletEnabled val="1"/>
        </dgm:presLayoutVars>
      </dgm:prSet>
      <dgm:spPr/>
    </dgm:pt>
    <dgm:pt modelId="{73314330-4BB1-1543-B296-E80BD702AD50}" type="pres">
      <dgm:prSet presAssocID="{71141E8D-FB73-F044-91C9-D006291C4B8C}" presName="item3" presStyleLbl="node1" presStyleIdx="2" presStyleCnt="3" custScaleX="186615" custScaleY="166159" custLinFactNeighborX="-6285" custLinFactNeighborY="1353">
        <dgm:presLayoutVars>
          <dgm:bulletEnabled val="1"/>
        </dgm:presLayoutVars>
      </dgm:prSet>
      <dgm:spPr/>
    </dgm:pt>
    <dgm:pt modelId="{3F99CF51-67E4-ED47-AADD-984F32D10C4A}" type="pres">
      <dgm:prSet presAssocID="{88A460EB-1F05-D042-9DD3-D85EABB4077F}" presName="funnel" presStyleLbl="trAlignAcc1" presStyleIdx="0" presStyleCnt="1"/>
      <dgm:spPr/>
    </dgm:pt>
  </dgm:ptLst>
  <dgm:cxnLst>
    <dgm:cxn modelId="{C6A28F04-3FE3-364D-997E-A1D76D429FFF}" type="presOf" srcId="{88A460EB-1F05-D042-9DD3-D85EABB4077F}" destId="{63C25743-306B-FD43-BAAF-C99ED7582963}" srcOrd="0" destOrd="0" presId="urn:microsoft.com/office/officeart/2005/8/layout/funnel1"/>
    <dgm:cxn modelId="{EFA68209-8F3E-7345-BC24-D56DB3ACDFF5}" type="presOf" srcId="{A5AF44EE-90B2-A345-9714-E181623F6FD3}" destId="{C7BB86B2-A40E-1F4E-A440-27CF826119A3}" srcOrd="0" destOrd="0" presId="urn:microsoft.com/office/officeart/2005/8/layout/funnel1"/>
    <dgm:cxn modelId="{74A0ED17-6D45-AE45-AF7C-8E3A37A544B4}" srcId="{88A460EB-1F05-D042-9DD3-D85EABB4077F}" destId="{EA773803-5D77-AB46-AD09-0A4C939CDD78}" srcOrd="1" destOrd="0" parTransId="{AC96A33A-F513-5548-B36E-E353C53A1875}" sibTransId="{F4A403A0-F524-6B48-881A-F60AA8312E44}"/>
    <dgm:cxn modelId="{A05F6770-FD30-184A-BF69-5C7F8822A2E2}" type="presOf" srcId="{EA773803-5D77-AB46-AD09-0A4C939CDD78}" destId="{003BBED5-16A5-564D-BF23-3079D0289503}" srcOrd="0" destOrd="0" presId="urn:microsoft.com/office/officeart/2005/8/layout/funnel1"/>
    <dgm:cxn modelId="{BF256874-ECD1-A04C-A5F7-90BC659682CD}" type="presOf" srcId="{71141E8D-FB73-F044-91C9-D006291C4B8C}" destId="{96523BCF-8432-F344-A728-711CD63CBC8E}" srcOrd="0" destOrd="0" presId="urn:microsoft.com/office/officeart/2005/8/layout/funnel1"/>
    <dgm:cxn modelId="{5EAAAD8E-A509-CA40-B8BE-195A845C512B}" srcId="{88A460EB-1F05-D042-9DD3-D85EABB4077F}" destId="{71141E8D-FB73-F044-91C9-D006291C4B8C}" srcOrd="3" destOrd="0" parTransId="{7C3EE0F2-0EE2-E34B-8976-9D31E9C875E4}" sibTransId="{1D6F898C-1D45-BE44-BE71-4717B73518AE}"/>
    <dgm:cxn modelId="{E5A57EAB-6D10-F34B-BC0B-4F0D29D6128D}" type="presOf" srcId="{7D482A49-0D85-D74C-BA9E-89027CFA56C3}" destId="{73314330-4BB1-1543-B296-E80BD702AD50}" srcOrd="0" destOrd="0" presId="urn:microsoft.com/office/officeart/2005/8/layout/funnel1"/>
    <dgm:cxn modelId="{B1FDAFE9-6176-F34D-8BCA-C2B1764D1AE0}" srcId="{88A460EB-1F05-D042-9DD3-D85EABB4077F}" destId="{7D482A49-0D85-D74C-BA9E-89027CFA56C3}" srcOrd="0" destOrd="0" parTransId="{897C8A31-AB18-5840-8FB1-04C6C121B1F8}" sibTransId="{38CAE77B-B305-7945-9BD1-436267C9CC9B}"/>
    <dgm:cxn modelId="{4B4C25F8-3391-514E-9E69-93AF594C4C0C}" srcId="{88A460EB-1F05-D042-9DD3-D85EABB4077F}" destId="{A5AF44EE-90B2-A345-9714-E181623F6FD3}" srcOrd="2" destOrd="0" parTransId="{B17CEDB5-60E6-CE4F-8BB7-2F3867412967}" sibTransId="{4A07B213-70B1-114C-A65B-C641ADB13A09}"/>
    <dgm:cxn modelId="{8F41870E-E087-E74E-9AF3-B731ADC1ECE5}" type="presParOf" srcId="{63C25743-306B-FD43-BAAF-C99ED7582963}" destId="{9370BFBC-3E4A-8C4C-AD7F-9E3806EFEFC7}" srcOrd="0" destOrd="0" presId="urn:microsoft.com/office/officeart/2005/8/layout/funnel1"/>
    <dgm:cxn modelId="{1EA61501-F7FD-8241-A47A-AD3DCD3E7468}" type="presParOf" srcId="{63C25743-306B-FD43-BAAF-C99ED7582963}" destId="{8C63AEC6-F332-D848-979B-BE12B8D8BE71}" srcOrd="1" destOrd="0" presId="urn:microsoft.com/office/officeart/2005/8/layout/funnel1"/>
    <dgm:cxn modelId="{BB1CF848-D17B-414C-A8A5-923B5034D182}" type="presParOf" srcId="{63C25743-306B-FD43-BAAF-C99ED7582963}" destId="{96523BCF-8432-F344-A728-711CD63CBC8E}" srcOrd="2" destOrd="0" presId="urn:microsoft.com/office/officeart/2005/8/layout/funnel1"/>
    <dgm:cxn modelId="{B03189D9-D335-9940-9A23-F19002203852}" type="presParOf" srcId="{63C25743-306B-FD43-BAAF-C99ED7582963}" destId="{C7BB86B2-A40E-1F4E-A440-27CF826119A3}" srcOrd="3" destOrd="0" presId="urn:microsoft.com/office/officeart/2005/8/layout/funnel1"/>
    <dgm:cxn modelId="{009236D0-7DA0-D84E-AC9B-2D9F9A71722C}" type="presParOf" srcId="{63C25743-306B-FD43-BAAF-C99ED7582963}" destId="{003BBED5-16A5-564D-BF23-3079D0289503}" srcOrd="4" destOrd="0" presId="urn:microsoft.com/office/officeart/2005/8/layout/funnel1"/>
    <dgm:cxn modelId="{479714FE-6022-804A-8547-726014C8690A}" type="presParOf" srcId="{63C25743-306B-FD43-BAAF-C99ED7582963}" destId="{73314330-4BB1-1543-B296-E80BD702AD50}" srcOrd="5" destOrd="0" presId="urn:microsoft.com/office/officeart/2005/8/layout/funnel1"/>
    <dgm:cxn modelId="{21D33D5A-ED5A-EA4B-826C-A47212BCFDC6}" type="presParOf" srcId="{63C25743-306B-FD43-BAAF-C99ED7582963}" destId="{3F99CF51-67E4-ED47-AADD-984F32D10C4A}"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1ABC77-222D-1F40-B27F-0E7B8A5CA312}" type="doc">
      <dgm:prSet loTypeId="urn:microsoft.com/office/officeart/2008/layout/HexagonCluster" loCatId="list" qsTypeId="urn:microsoft.com/office/officeart/2005/8/quickstyle/simple1" qsCatId="simple" csTypeId="urn:microsoft.com/office/officeart/2005/8/colors/accent1_2" csCatId="accent1" phldr="1"/>
      <dgm:spPr/>
      <dgm:t>
        <a:bodyPr/>
        <a:lstStyle/>
        <a:p>
          <a:endParaRPr lang="it-IT"/>
        </a:p>
      </dgm:t>
    </dgm:pt>
    <dgm:pt modelId="{02CFC42C-DFEF-BE45-87E9-D650A65E4D9A}">
      <dgm:prSet phldrT="[Testo]" custT="1"/>
      <dgm:spPr>
        <a:solidFill>
          <a:srgbClr val="B32F55"/>
        </a:solidFill>
      </dgm:spPr>
      <dgm:t>
        <a:bodyPr/>
        <a:lstStyle/>
        <a:p>
          <a:r>
            <a:rPr lang="it-IT" sz="1800" b="1" dirty="0"/>
            <a:t>I soggetti di medie e grandi dimensioni (più di 50 dipendenti) rappresentato poco meno dell’1% e risultano essere del tutto stabili rispetto alla precedente rilevazione. Producono oltre la metà (quasi 60 %) del fatturato complessivo del comparto. Attenzione questa quota è in aumento rispetto all’ultima rilevazione</a:t>
          </a:r>
          <a:endParaRPr lang="it-IT" sz="1800" dirty="0"/>
        </a:p>
      </dgm:t>
    </dgm:pt>
    <dgm:pt modelId="{360EEFE4-8836-FB4C-80B6-66295EE208DE}" type="parTrans" cxnId="{C44EB6FC-45D1-1444-9581-248C516AE7BF}">
      <dgm:prSet/>
      <dgm:spPr/>
      <dgm:t>
        <a:bodyPr/>
        <a:lstStyle/>
        <a:p>
          <a:endParaRPr lang="it-IT"/>
        </a:p>
      </dgm:t>
    </dgm:pt>
    <dgm:pt modelId="{5A77EC83-90DA-E249-9911-6916A3483C9B}" type="sibTrans" cxnId="{C44EB6FC-45D1-1444-9581-248C516AE7BF}">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l="-37000" r="-37000"/>
          </a:stretch>
        </a:blipFill>
      </dgm:spPr>
      <dgm:t>
        <a:bodyPr/>
        <a:lstStyle/>
        <a:p>
          <a:endParaRPr lang="it-IT"/>
        </a:p>
      </dgm:t>
    </dgm:pt>
    <dgm:pt modelId="{EA6FCB8F-17CB-9345-924D-5CF91E0A9B31}">
      <dgm:prSet phldrT="[Testo]" custT="1"/>
      <dgm:spPr>
        <a:solidFill>
          <a:srgbClr val="BD506F"/>
        </a:solidFill>
      </dgm:spPr>
      <dgm:t>
        <a:bodyPr/>
        <a:lstStyle/>
        <a:p>
          <a:r>
            <a:rPr lang="it-IT" sz="1800" b="1" dirty="0"/>
            <a:t>La stragrande maggioranza delle imprese da noi censite ha piccole (da 3 a 5 dipendenti oltre il 47%) o piccolissime dimensioni (meno di 3 dipendenti quasi il 39%). Attenzione anche qui vediamo una questione rilevante. Le imprese micro sono diminuite significativamente rispetto all’ultima rilevazione</a:t>
          </a:r>
          <a:endParaRPr lang="it-IT" sz="1800" dirty="0"/>
        </a:p>
      </dgm:t>
    </dgm:pt>
    <dgm:pt modelId="{5E6EC3A1-B842-A848-A00B-E15D59F13372}" type="parTrans" cxnId="{7799A26D-11CC-8346-913C-79BBBCAAA9CC}">
      <dgm:prSet/>
      <dgm:spPr/>
      <dgm:t>
        <a:bodyPr/>
        <a:lstStyle/>
        <a:p>
          <a:endParaRPr lang="it-IT"/>
        </a:p>
      </dgm:t>
    </dgm:pt>
    <dgm:pt modelId="{69142C3D-FD29-D74D-80E5-D64F2D42294C}" type="sibTrans" cxnId="{7799A26D-11CC-8346-913C-79BBBCAAA9CC}">
      <dgm:prSet/>
      <dgm:spPr>
        <a:blipFill>
          <a:blip xmlns:r="http://schemas.openxmlformats.org/officeDocument/2006/relationships" r:embed="rId2">
            <a:extLst>
              <a:ext uri="{28A0092B-C50C-407E-A947-70E740481C1C}">
                <a14:useLocalDpi xmlns:a14="http://schemas.microsoft.com/office/drawing/2010/main" val="0"/>
              </a:ext>
            </a:extLst>
          </a:blip>
          <a:srcRect/>
          <a:stretch>
            <a:fillRect l="-26000" r="-26000"/>
          </a:stretch>
        </a:blipFill>
      </dgm:spPr>
      <dgm:t>
        <a:bodyPr/>
        <a:lstStyle/>
        <a:p>
          <a:endParaRPr lang="it-IT"/>
        </a:p>
      </dgm:t>
    </dgm:pt>
    <dgm:pt modelId="{49365DA8-8828-5944-BF29-CBB148674939}">
      <dgm:prSet phldrT="[Testo]" custT="1"/>
      <dgm:spPr>
        <a:solidFill>
          <a:srgbClr val="B32F55"/>
        </a:solidFill>
      </dgm:spPr>
      <dgm:t>
        <a:bodyPr/>
        <a:lstStyle/>
        <a:p>
          <a:r>
            <a:rPr lang="it-IT" sz="1600" dirty="0">
              <a:solidFill>
                <a:schemeClr val="bg1"/>
              </a:solidFill>
              <a:latin typeface="Calibri" panose="020F0502020204030204" pitchFamily="34" charset="0"/>
              <a:ea typeface="Calibri" panose="020F0502020204030204" pitchFamily="34" charset="0"/>
              <a:cs typeface="Times New Roman" panose="02020603050405020304" pitchFamily="18" charset="0"/>
            </a:rPr>
            <a:t>Totale della produzione complessivo del tutto rilevante nel 2022 di circa 22 miliardi di euro con un aumento significativo rispetto al 2020 e una ripresa che non si vede nel 2021 (16 mld)</a:t>
          </a:r>
          <a:endParaRPr lang="it-IT" sz="1600" dirty="0"/>
        </a:p>
      </dgm:t>
    </dgm:pt>
    <dgm:pt modelId="{EE967ED4-0227-5847-A119-0D29C40FBCC7}" type="parTrans" cxnId="{9E58A002-DD98-564C-8CBD-B33DE106ACDD}">
      <dgm:prSet/>
      <dgm:spPr/>
      <dgm:t>
        <a:bodyPr/>
        <a:lstStyle/>
        <a:p>
          <a:endParaRPr lang="it-IT"/>
        </a:p>
      </dgm:t>
    </dgm:pt>
    <dgm:pt modelId="{0FD16389-7801-554B-9504-474BDC007666}" type="sibTrans" cxnId="{9E58A002-DD98-564C-8CBD-B33DE106ACDD}">
      <dgm:prSet/>
      <dgm:spPr>
        <a:blipFill>
          <a:blip xmlns:r="http://schemas.openxmlformats.org/officeDocument/2006/relationships" r:embed="rId3">
            <a:extLst>
              <a:ext uri="{28A0092B-C50C-407E-A947-70E740481C1C}">
                <a14:useLocalDpi xmlns:a14="http://schemas.microsoft.com/office/drawing/2010/main" val="0"/>
              </a:ext>
            </a:extLst>
          </a:blip>
          <a:srcRect/>
          <a:stretch>
            <a:fillRect l="-19000" r="-19000"/>
          </a:stretch>
        </a:blipFill>
      </dgm:spPr>
      <dgm:t>
        <a:bodyPr/>
        <a:lstStyle/>
        <a:p>
          <a:endParaRPr lang="it-IT"/>
        </a:p>
      </dgm:t>
    </dgm:pt>
    <dgm:pt modelId="{83165D63-3ABE-F243-8165-016B88931C9F}" type="pres">
      <dgm:prSet presAssocID="{221ABC77-222D-1F40-B27F-0E7B8A5CA312}" presName="Name0" presStyleCnt="0">
        <dgm:presLayoutVars>
          <dgm:chMax val="21"/>
          <dgm:chPref val="21"/>
        </dgm:presLayoutVars>
      </dgm:prSet>
      <dgm:spPr/>
    </dgm:pt>
    <dgm:pt modelId="{92BE65EB-95F9-474D-BA70-D478D1C94C89}" type="pres">
      <dgm:prSet presAssocID="{02CFC42C-DFEF-BE45-87E9-D650A65E4D9A}" presName="text1" presStyleCnt="0"/>
      <dgm:spPr/>
    </dgm:pt>
    <dgm:pt modelId="{6F273F4B-8568-5B44-AE0F-12882ABA7390}" type="pres">
      <dgm:prSet presAssocID="{02CFC42C-DFEF-BE45-87E9-D650A65E4D9A}" presName="textRepeatNode" presStyleLbl="alignNode1" presStyleIdx="0" presStyleCnt="3" custScaleX="172299" custScaleY="129763" custLinFactNeighborX="-29178" custLinFactNeighborY="2863">
        <dgm:presLayoutVars>
          <dgm:chMax val="0"/>
          <dgm:chPref val="0"/>
          <dgm:bulletEnabled val="1"/>
        </dgm:presLayoutVars>
      </dgm:prSet>
      <dgm:spPr/>
    </dgm:pt>
    <dgm:pt modelId="{25479AF3-772F-A24D-B943-4077C0132B92}" type="pres">
      <dgm:prSet presAssocID="{02CFC42C-DFEF-BE45-87E9-D650A65E4D9A}" presName="textaccent1" presStyleCnt="0"/>
      <dgm:spPr/>
    </dgm:pt>
    <dgm:pt modelId="{E78B2825-4049-2F46-AF5E-5B0728C0AB38}" type="pres">
      <dgm:prSet presAssocID="{02CFC42C-DFEF-BE45-87E9-D650A65E4D9A}" presName="accentRepeatNode" presStyleLbl="solidAlignAcc1" presStyleIdx="0" presStyleCnt="6"/>
      <dgm:spPr>
        <a:noFill/>
        <a:ln>
          <a:noFill/>
        </a:ln>
      </dgm:spPr>
    </dgm:pt>
    <dgm:pt modelId="{7D3D1F58-0EB4-8844-9B2A-E8AF939BC214}" type="pres">
      <dgm:prSet presAssocID="{5A77EC83-90DA-E249-9911-6916A3483C9B}" presName="image1" presStyleCnt="0"/>
      <dgm:spPr/>
    </dgm:pt>
    <dgm:pt modelId="{E352BFF7-7D7F-0140-8CFE-FDF3E700DBB2}" type="pres">
      <dgm:prSet presAssocID="{5A77EC83-90DA-E249-9911-6916A3483C9B}" presName="imageRepeatNode" presStyleLbl="alignAcc1" presStyleIdx="0" presStyleCnt="3" custScaleX="78183" custScaleY="76742" custLinFactNeighborX="-48208" custLinFactNeighborY="2605"/>
      <dgm:spPr/>
    </dgm:pt>
    <dgm:pt modelId="{389E8E70-FDBE-C04A-8CDF-085422881E83}" type="pres">
      <dgm:prSet presAssocID="{5A77EC83-90DA-E249-9911-6916A3483C9B}" presName="imageaccent1" presStyleCnt="0"/>
      <dgm:spPr/>
    </dgm:pt>
    <dgm:pt modelId="{E12A49E9-5F53-8547-8593-8FD523521C3C}" type="pres">
      <dgm:prSet presAssocID="{5A77EC83-90DA-E249-9911-6916A3483C9B}" presName="accentRepeatNode" presStyleLbl="solidAlignAcc1" presStyleIdx="1" presStyleCnt="6"/>
      <dgm:spPr>
        <a:noFill/>
        <a:ln>
          <a:noFill/>
        </a:ln>
      </dgm:spPr>
    </dgm:pt>
    <dgm:pt modelId="{63768BBF-E303-1C41-90E4-C227E9BF0608}" type="pres">
      <dgm:prSet presAssocID="{EA6FCB8F-17CB-9345-924D-5CF91E0A9B31}" presName="text2" presStyleCnt="0"/>
      <dgm:spPr/>
    </dgm:pt>
    <dgm:pt modelId="{47D0F692-1381-A94E-AA8E-B4450AD41532}" type="pres">
      <dgm:prSet presAssocID="{EA6FCB8F-17CB-9345-924D-5CF91E0A9B31}" presName="textRepeatNode" presStyleLbl="alignNode1" presStyleIdx="1" presStyleCnt="3" custScaleX="130273" custScaleY="163113" custLinFactNeighborX="22119" custLinFactNeighborY="-4693">
        <dgm:presLayoutVars>
          <dgm:chMax val="0"/>
          <dgm:chPref val="0"/>
          <dgm:bulletEnabled val="1"/>
        </dgm:presLayoutVars>
      </dgm:prSet>
      <dgm:spPr/>
    </dgm:pt>
    <dgm:pt modelId="{32EBAD5E-4365-F246-9BCD-87A5D95D1F82}" type="pres">
      <dgm:prSet presAssocID="{EA6FCB8F-17CB-9345-924D-5CF91E0A9B31}" presName="textaccent2" presStyleCnt="0"/>
      <dgm:spPr/>
    </dgm:pt>
    <dgm:pt modelId="{6F1C89CE-AB83-B448-BC43-B4E6E24D2ABF}" type="pres">
      <dgm:prSet presAssocID="{EA6FCB8F-17CB-9345-924D-5CF91E0A9B31}" presName="accentRepeatNode" presStyleLbl="solidAlignAcc1" presStyleIdx="2" presStyleCnt="6"/>
      <dgm:spPr>
        <a:noFill/>
        <a:ln>
          <a:noFill/>
        </a:ln>
      </dgm:spPr>
    </dgm:pt>
    <dgm:pt modelId="{87DE1D3D-4589-7E46-A0F5-1E6406DDB2C6}" type="pres">
      <dgm:prSet presAssocID="{69142C3D-FD29-D74D-80E5-D64F2D42294C}" presName="image2" presStyleCnt="0"/>
      <dgm:spPr/>
    </dgm:pt>
    <dgm:pt modelId="{5BBA2082-E1EB-3D48-999B-3E153F00F28F}" type="pres">
      <dgm:prSet presAssocID="{69142C3D-FD29-D74D-80E5-D64F2D42294C}" presName="imageRepeatNode" presStyleLbl="alignAcc1" presStyleIdx="1" presStyleCnt="3" custScaleX="85613" custLinFactNeighborX="17849" custLinFactNeighborY="15742"/>
      <dgm:spPr/>
    </dgm:pt>
    <dgm:pt modelId="{407C73CD-E66D-7A45-B587-8EF87F503C72}" type="pres">
      <dgm:prSet presAssocID="{69142C3D-FD29-D74D-80E5-D64F2D42294C}" presName="imageaccent2" presStyleCnt="0"/>
      <dgm:spPr/>
    </dgm:pt>
    <dgm:pt modelId="{1429A57C-4C9A-2F4E-9175-C7B093FDA070}" type="pres">
      <dgm:prSet presAssocID="{69142C3D-FD29-D74D-80E5-D64F2D42294C}" presName="accentRepeatNode" presStyleLbl="solidAlignAcc1" presStyleIdx="3" presStyleCnt="6"/>
      <dgm:spPr>
        <a:noFill/>
        <a:ln>
          <a:noFill/>
        </a:ln>
      </dgm:spPr>
    </dgm:pt>
    <dgm:pt modelId="{56B089E6-C784-FA4B-86A0-22FC15B587CE}" type="pres">
      <dgm:prSet presAssocID="{49365DA8-8828-5944-BF29-CBB148674939}" presName="text3" presStyleCnt="0"/>
      <dgm:spPr/>
    </dgm:pt>
    <dgm:pt modelId="{2A7EE4D9-23E7-EE46-8DE7-6496F5DD5B10}" type="pres">
      <dgm:prSet presAssocID="{49365DA8-8828-5944-BF29-CBB148674939}" presName="textRepeatNode" presStyleLbl="alignNode1" presStyleIdx="2" presStyleCnt="3" custLinFactNeighborX="11053" custLinFactNeighborY="-5244">
        <dgm:presLayoutVars>
          <dgm:chMax val="0"/>
          <dgm:chPref val="0"/>
          <dgm:bulletEnabled val="1"/>
        </dgm:presLayoutVars>
      </dgm:prSet>
      <dgm:spPr/>
    </dgm:pt>
    <dgm:pt modelId="{E24DCE4E-9F96-C140-A82C-5ACC39A49950}" type="pres">
      <dgm:prSet presAssocID="{49365DA8-8828-5944-BF29-CBB148674939}" presName="textaccent3" presStyleCnt="0"/>
      <dgm:spPr/>
    </dgm:pt>
    <dgm:pt modelId="{3C541C21-CE01-5D40-BEA2-A3D3E8E69C6D}" type="pres">
      <dgm:prSet presAssocID="{49365DA8-8828-5944-BF29-CBB148674939}" presName="accentRepeatNode" presStyleLbl="solidAlignAcc1" presStyleIdx="4" presStyleCnt="6"/>
      <dgm:spPr>
        <a:noFill/>
        <a:ln>
          <a:noFill/>
        </a:ln>
      </dgm:spPr>
    </dgm:pt>
    <dgm:pt modelId="{3930BAE0-D4D6-7B4C-B3C5-839A0E84C5D6}" type="pres">
      <dgm:prSet presAssocID="{0FD16389-7801-554B-9504-474BDC007666}" presName="image3" presStyleCnt="0"/>
      <dgm:spPr/>
    </dgm:pt>
    <dgm:pt modelId="{30CC4CA6-706B-FF48-B0E9-EB6FEC0CED08}" type="pres">
      <dgm:prSet presAssocID="{0FD16389-7801-554B-9504-474BDC007666}" presName="imageRepeatNode" presStyleLbl="alignAcc1" presStyleIdx="2" presStyleCnt="3" custScaleX="87493" custScaleY="78246" custLinFactX="8487" custLinFactNeighborX="100000" custLinFactNeighborY="43148"/>
      <dgm:spPr/>
    </dgm:pt>
    <dgm:pt modelId="{F995A4EA-A264-5C41-A3BC-89EC5B4E8B25}" type="pres">
      <dgm:prSet presAssocID="{0FD16389-7801-554B-9504-474BDC007666}" presName="imageaccent3" presStyleCnt="0"/>
      <dgm:spPr/>
    </dgm:pt>
    <dgm:pt modelId="{C845A809-8883-6849-854F-43D9DE527C78}" type="pres">
      <dgm:prSet presAssocID="{0FD16389-7801-554B-9504-474BDC007666}" presName="accentRepeatNode" presStyleLbl="solidAlignAcc1" presStyleIdx="5" presStyleCnt="6" custFlipVert="1" custFlipHor="1" custScaleX="14457" custScaleY="74670"/>
      <dgm:spPr>
        <a:noFill/>
        <a:ln>
          <a:noFill/>
        </a:ln>
      </dgm:spPr>
    </dgm:pt>
  </dgm:ptLst>
  <dgm:cxnLst>
    <dgm:cxn modelId="{9E58A002-DD98-564C-8CBD-B33DE106ACDD}" srcId="{221ABC77-222D-1F40-B27F-0E7B8A5CA312}" destId="{49365DA8-8828-5944-BF29-CBB148674939}" srcOrd="2" destOrd="0" parTransId="{EE967ED4-0227-5847-A119-0D29C40FBCC7}" sibTransId="{0FD16389-7801-554B-9504-474BDC007666}"/>
    <dgm:cxn modelId="{C9BEE01D-94D6-2048-B92B-DB699243306D}" type="presOf" srcId="{5A77EC83-90DA-E249-9911-6916A3483C9B}" destId="{E352BFF7-7D7F-0140-8CFE-FDF3E700DBB2}" srcOrd="0" destOrd="0" presId="urn:microsoft.com/office/officeart/2008/layout/HexagonCluster"/>
    <dgm:cxn modelId="{54E97132-296F-BD47-B02F-B23A0C6C5662}" type="presOf" srcId="{0FD16389-7801-554B-9504-474BDC007666}" destId="{30CC4CA6-706B-FF48-B0E9-EB6FEC0CED08}" srcOrd="0" destOrd="0" presId="urn:microsoft.com/office/officeart/2008/layout/HexagonCluster"/>
    <dgm:cxn modelId="{92B36363-4DEB-824D-AFA9-6872780D6AC1}" type="presOf" srcId="{49365DA8-8828-5944-BF29-CBB148674939}" destId="{2A7EE4D9-23E7-EE46-8DE7-6496F5DD5B10}" srcOrd="0" destOrd="0" presId="urn:microsoft.com/office/officeart/2008/layout/HexagonCluster"/>
    <dgm:cxn modelId="{20BD1F6A-39A2-C245-A88F-15436EE880E0}" type="presOf" srcId="{EA6FCB8F-17CB-9345-924D-5CF91E0A9B31}" destId="{47D0F692-1381-A94E-AA8E-B4450AD41532}" srcOrd="0" destOrd="0" presId="urn:microsoft.com/office/officeart/2008/layout/HexagonCluster"/>
    <dgm:cxn modelId="{7799A26D-11CC-8346-913C-79BBBCAAA9CC}" srcId="{221ABC77-222D-1F40-B27F-0E7B8A5CA312}" destId="{EA6FCB8F-17CB-9345-924D-5CF91E0A9B31}" srcOrd="1" destOrd="0" parTransId="{5E6EC3A1-B842-A848-A00B-E15D59F13372}" sibTransId="{69142C3D-FD29-D74D-80E5-D64F2D42294C}"/>
    <dgm:cxn modelId="{CBEBD37A-84A9-A645-B167-76A9ED27D088}" type="presOf" srcId="{02CFC42C-DFEF-BE45-87E9-D650A65E4D9A}" destId="{6F273F4B-8568-5B44-AE0F-12882ABA7390}" srcOrd="0" destOrd="0" presId="urn:microsoft.com/office/officeart/2008/layout/HexagonCluster"/>
    <dgm:cxn modelId="{E62E70CC-614D-D54C-9874-8893FA28AD33}" type="presOf" srcId="{69142C3D-FD29-D74D-80E5-D64F2D42294C}" destId="{5BBA2082-E1EB-3D48-999B-3E153F00F28F}" srcOrd="0" destOrd="0" presId="urn:microsoft.com/office/officeart/2008/layout/HexagonCluster"/>
    <dgm:cxn modelId="{125D12D9-8533-BD4F-92DF-C737A8F04079}" type="presOf" srcId="{221ABC77-222D-1F40-B27F-0E7B8A5CA312}" destId="{83165D63-3ABE-F243-8165-016B88931C9F}" srcOrd="0" destOrd="0" presId="urn:microsoft.com/office/officeart/2008/layout/HexagonCluster"/>
    <dgm:cxn modelId="{C44EB6FC-45D1-1444-9581-248C516AE7BF}" srcId="{221ABC77-222D-1F40-B27F-0E7B8A5CA312}" destId="{02CFC42C-DFEF-BE45-87E9-D650A65E4D9A}" srcOrd="0" destOrd="0" parTransId="{360EEFE4-8836-FB4C-80B6-66295EE208DE}" sibTransId="{5A77EC83-90DA-E249-9911-6916A3483C9B}"/>
    <dgm:cxn modelId="{D1B25864-2B73-8945-8DAA-09583EE95304}" type="presParOf" srcId="{83165D63-3ABE-F243-8165-016B88931C9F}" destId="{92BE65EB-95F9-474D-BA70-D478D1C94C89}" srcOrd="0" destOrd="0" presId="urn:microsoft.com/office/officeart/2008/layout/HexagonCluster"/>
    <dgm:cxn modelId="{66EAE130-91D5-1B48-9CDD-4533F5680AD0}" type="presParOf" srcId="{92BE65EB-95F9-474D-BA70-D478D1C94C89}" destId="{6F273F4B-8568-5B44-AE0F-12882ABA7390}" srcOrd="0" destOrd="0" presId="urn:microsoft.com/office/officeart/2008/layout/HexagonCluster"/>
    <dgm:cxn modelId="{EB5D6004-9949-304B-BCB1-9661E2B713ED}" type="presParOf" srcId="{83165D63-3ABE-F243-8165-016B88931C9F}" destId="{25479AF3-772F-A24D-B943-4077C0132B92}" srcOrd="1" destOrd="0" presId="urn:microsoft.com/office/officeart/2008/layout/HexagonCluster"/>
    <dgm:cxn modelId="{A728898E-5B18-8F44-919A-82D84BA04716}" type="presParOf" srcId="{25479AF3-772F-A24D-B943-4077C0132B92}" destId="{E78B2825-4049-2F46-AF5E-5B0728C0AB38}" srcOrd="0" destOrd="0" presId="urn:microsoft.com/office/officeart/2008/layout/HexagonCluster"/>
    <dgm:cxn modelId="{7D59C157-B19C-604D-B1F7-9984DBAEFD5D}" type="presParOf" srcId="{83165D63-3ABE-F243-8165-016B88931C9F}" destId="{7D3D1F58-0EB4-8844-9B2A-E8AF939BC214}" srcOrd="2" destOrd="0" presId="urn:microsoft.com/office/officeart/2008/layout/HexagonCluster"/>
    <dgm:cxn modelId="{F858DA2F-7B83-164D-BB82-DDFBD8EA4C02}" type="presParOf" srcId="{7D3D1F58-0EB4-8844-9B2A-E8AF939BC214}" destId="{E352BFF7-7D7F-0140-8CFE-FDF3E700DBB2}" srcOrd="0" destOrd="0" presId="urn:microsoft.com/office/officeart/2008/layout/HexagonCluster"/>
    <dgm:cxn modelId="{0E7BAEC2-B5CD-9641-902F-7A8E243A2BA8}" type="presParOf" srcId="{83165D63-3ABE-F243-8165-016B88931C9F}" destId="{389E8E70-FDBE-C04A-8CDF-085422881E83}" srcOrd="3" destOrd="0" presId="urn:microsoft.com/office/officeart/2008/layout/HexagonCluster"/>
    <dgm:cxn modelId="{5B95F21D-4125-D844-8D9B-E4688566A5C7}" type="presParOf" srcId="{389E8E70-FDBE-C04A-8CDF-085422881E83}" destId="{E12A49E9-5F53-8547-8593-8FD523521C3C}" srcOrd="0" destOrd="0" presId="urn:microsoft.com/office/officeart/2008/layout/HexagonCluster"/>
    <dgm:cxn modelId="{21AEB38D-DB0A-184A-A7C3-BD8DB0CD850A}" type="presParOf" srcId="{83165D63-3ABE-F243-8165-016B88931C9F}" destId="{63768BBF-E303-1C41-90E4-C227E9BF0608}" srcOrd="4" destOrd="0" presId="urn:microsoft.com/office/officeart/2008/layout/HexagonCluster"/>
    <dgm:cxn modelId="{E3860F58-B7A0-1B42-BE80-2BCC36BECC7E}" type="presParOf" srcId="{63768BBF-E303-1C41-90E4-C227E9BF0608}" destId="{47D0F692-1381-A94E-AA8E-B4450AD41532}" srcOrd="0" destOrd="0" presId="urn:microsoft.com/office/officeart/2008/layout/HexagonCluster"/>
    <dgm:cxn modelId="{C47EB9A6-C598-DF41-BDE4-8A3CD4854BA6}" type="presParOf" srcId="{83165D63-3ABE-F243-8165-016B88931C9F}" destId="{32EBAD5E-4365-F246-9BCD-87A5D95D1F82}" srcOrd="5" destOrd="0" presId="urn:microsoft.com/office/officeart/2008/layout/HexagonCluster"/>
    <dgm:cxn modelId="{B2BB6186-FFAE-DA4B-A9CF-6697391E0850}" type="presParOf" srcId="{32EBAD5E-4365-F246-9BCD-87A5D95D1F82}" destId="{6F1C89CE-AB83-B448-BC43-B4E6E24D2ABF}" srcOrd="0" destOrd="0" presId="urn:microsoft.com/office/officeart/2008/layout/HexagonCluster"/>
    <dgm:cxn modelId="{ECFADE59-10FC-0F49-A5B5-A5E275E37AAA}" type="presParOf" srcId="{83165D63-3ABE-F243-8165-016B88931C9F}" destId="{87DE1D3D-4589-7E46-A0F5-1E6406DDB2C6}" srcOrd="6" destOrd="0" presId="urn:microsoft.com/office/officeart/2008/layout/HexagonCluster"/>
    <dgm:cxn modelId="{9C9E2323-71CE-8A46-A889-6D9860B0732C}" type="presParOf" srcId="{87DE1D3D-4589-7E46-A0F5-1E6406DDB2C6}" destId="{5BBA2082-E1EB-3D48-999B-3E153F00F28F}" srcOrd="0" destOrd="0" presId="urn:microsoft.com/office/officeart/2008/layout/HexagonCluster"/>
    <dgm:cxn modelId="{55A9FA92-D7C2-E84F-904E-0C88DDBF1CE4}" type="presParOf" srcId="{83165D63-3ABE-F243-8165-016B88931C9F}" destId="{407C73CD-E66D-7A45-B587-8EF87F503C72}" srcOrd="7" destOrd="0" presId="urn:microsoft.com/office/officeart/2008/layout/HexagonCluster"/>
    <dgm:cxn modelId="{A17A7272-4E5E-A947-81FA-83B5B30783FF}" type="presParOf" srcId="{407C73CD-E66D-7A45-B587-8EF87F503C72}" destId="{1429A57C-4C9A-2F4E-9175-C7B093FDA070}" srcOrd="0" destOrd="0" presId="urn:microsoft.com/office/officeart/2008/layout/HexagonCluster"/>
    <dgm:cxn modelId="{82164C45-60B4-294E-874B-16444E8DD36E}" type="presParOf" srcId="{83165D63-3ABE-F243-8165-016B88931C9F}" destId="{56B089E6-C784-FA4B-86A0-22FC15B587CE}" srcOrd="8" destOrd="0" presId="urn:microsoft.com/office/officeart/2008/layout/HexagonCluster"/>
    <dgm:cxn modelId="{AD22C670-B9BB-B548-A69F-4FDB8550F52B}" type="presParOf" srcId="{56B089E6-C784-FA4B-86A0-22FC15B587CE}" destId="{2A7EE4D9-23E7-EE46-8DE7-6496F5DD5B10}" srcOrd="0" destOrd="0" presId="urn:microsoft.com/office/officeart/2008/layout/HexagonCluster"/>
    <dgm:cxn modelId="{B5EFEFD4-8C5B-8547-ABA7-E3B6ADD68108}" type="presParOf" srcId="{83165D63-3ABE-F243-8165-016B88931C9F}" destId="{E24DCE4E-9F96-C140-A82C-5ACC39A49950}" srcOrd="9" destOrd="0" presId="urn:microsoft.com/office/officeart/2008/layout/HexagonCluster"/>
    <dgm:cxn modelId="{103976C1-0BF7-864F-8369-84098111CE6C}" type="presParOf" srcId="{E24DCE4E-9F96-C140-A82C-5ACC39A49950}" destId="{3C541C21-CE01-5D40-BEA2-A3D3E8E69C6D}" srcOrd="0" destOrd="0" presId="urn:microsoft.com/office/officeart/2008/layout/HexagonCluster"/>
    <dgm:cxn modelId="{D06F531F-8C64-3B42-8ED2-9C61D9EE3C92}" type="presParOf" srcId="{83165D63-3ABE-F243-8165-016B88931C9F}" destId="{3930BAE0-D4D6-7B4C-B3C5-839A0E84C5D6}" srcOrd="10" destOrd="0" presId="urn:microsoft.com/office/officeart/2008/layout/HexagonCluster"/>
    <dgm:cxn modelId="{E21A8CDC-DE25-4142-B7E0-AC49D854C111}" type="presParOf" srcId="{3930BAE0-D4D6-7B4C-B3C5-839A0E84C5D6}" destId="{30CC4CA6-706B-FF48-B0E9-EB6FEC0CED08}" srcOrd="0" destOrd="0" presId="urn:microsoft.com/office/officeart/2008/layout/HexagonCluster"/>
    <dgm:cxn modelId="{EA44BBCD-F5F8-0046-99A8-5A0ECC0EDA2F}" type="presParOf" srcId="{83165D63-3ABE-F243-8165-016B88931C9F}" destId="{F995A4EA-A264-5C41-A3BC-89EC5B4E8B25}" srcOrd="11" destOrd="0" presId="urn:microsoft.com/office/officeart/2008/layout/HexagonCluster"/>
    <dgm:cxn modelId="{59F677B3-1485-4742-AEAD-08726257CE6B}" type="presParOf" srcId="{F995A4EA-A264-5C41-A3BC-89EC5B4E8B25}" destId="{C845A809-8883-6849-854F-43D9DE527C78}" srcOrd="0" destOrd="0" presId="urn:microsoft.com/office/officeart/2008/layout/HexagonCluster"/>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70BFBC-3E4A-8C4C-AD7F-9E3806EFEFC7}">
      <dsp:nvSpPr>
        <dsp:cNvPr id="0" name=""/>
        <dsp:cNvSpPr/>
      </dsp:nvSpPr>
      <dsp:spPr>
        <a:xfrm>
          <a:off x="788501" y="975119"/>
          <a:ext cx="3394711" cy="1178938"/>
        </a:xfrm>
        <a:prstGeom prst="ellipse">
          <a:avLst/>
        </a:prstGeom>
        <a:solidFill>
          <a:schemeClr val="accent2">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63AEC6-F332-D848-979B-BE12B8D8BE71}">
      <dsp:nvSpPr>
        <dsp:cNvPr id="0" name=""/>
        <dsp:cNvSpPr/>
      </dsp:nvSpPr>
      <dsp:spPr>
        <a:xfrm>
          <a:off x="2302614" y="3837158"/>
          <a:ext cx="657889" cy="421049"/>
        </a:xfrm>
        <a:prstGeom prst="downArrow">
          <a:avLst/>
        </a:prstGeom>
        <a:solidFill>
          <a:schemeClr val="accent3">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6523BCF-8432-F344-A728-711CD63CBC8E}">
      <dsp:nvSpPr>
        <dsp:cNvPr id="0" name=""/>
        <dsp:cNvSpPr/>
      </dsp:nvSpPr>
      <dsp:spPr>
        <a:xfrm>
          <a:off x="1052623" y="4173998"/>
          <a:ext cx="3157870" cy="789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it-IT" sz="2800" kern="1200" dirty="0"/>
            <a:t>Fonte BVD</a:t>
          </a:r>
        </a:p>
      </dsp:txBody>
      <dsp:txXfrm>
        <a:off x="1052623" y="4173998"/>
        <a:ext cx="3157870" cy="789467"/>
      </dsp:txXfrm>
    </dsp:sp>
    <dsp:sp modelId="{C7BB86B2-A40E-1F4E-A440-27CF826119A3}">
      <dsp:nvSpPr>
        <dsp:cNvPr id="0" name=""/>
        <dsp:cNvSpPr/>
      </dsp:nvSpPr>
      <dsp:spPr>
        <a:xfrm>
          <a:off x="2163141" y="2220328"/>
          <a:ext cx="1184201" cy="1184201"/>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it-IT" sz="1200" kern="1200" dirty="0"/>
            <a:t>Fonti economiche ufficiali ISTAT</a:t>
          </a:r>
        </a:p>
      </dsp:txBody>
      <dsp:txXfrm>
        <a:off x="2336563" y="2393750"/>
        <a:ext cx="837357" cy="837357"/>
      </dsp:txXfrm>
    </dsp:sp>
    <dsp:sp modelId="{003BBED5-16A5-564D-BF23-3079D0289503}">
      <dsp:nvSpPr>
        <dsp:cNvPr id="0" name=""/>
        <dsp:cNvSpPr/>
      </dsp:nvSpPr>
      <dsp:spPr>
        <a:xfrm>
          <a:off x="1188181" y="1491402"/>
          <a:ext cx="1184201" cy="1184201"/>
        </a:xfrm>
        <a:prstGeom prst="ellipse">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it-IT" sz="1200" kern="1200" dirty="0"/>
            <a:t>INPS</a:t>
          </a:r>
        </a:p>
      </dsp:txBody>
      <dsp:txXfrm>
        <a:off x="1361603" y="1664824"/>
        <a:ext cx="837357" cy="837357"/>
      </dsp:txXfrm>
    </dsp:sp>
    <dsp:sp modelId="{73314330-4BB1-1543-B296-E80BD702AD50}">
      <dsp:nvSpPr>
        <dsp:cNvPr id="0" name=""/>
        <dsp:cNvSpPr/>
      </dsp:nvSpPr>
      <dsp:spPr>
        <a:xfrm>
          <a:off x="1939021" y="669895"/>
          <a:ext cx="2209897" cy="1967657"/>
        </a:xfrm>
        <a:prstGeom prst="ellipse">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it-IT" sz="2400" kern="1200" dirty="0"/>
            <a:t>R.I.</a:t>
          </a:r>
        </a:p>
      </dsp:txBody>
      <dsp:txXfrm>
        <a:off x="2262653" y="958052"/>
        <a:ext cx="1562633" cy="1391343"/>
      </dsp:txXfrm>
    </dsp:sp>
    <dsp:sp modelId="{3F99CF51-67E4-ED47-AADD-984F32D10C4A}">
      <dsp:nvSpPr>
        <dsp:cNvPr id="0" name=""/>
        <dsp:cNvSpPr/>
      </dsp:nvSpPr>
      <dsp:spPr>
        <a:xfrm>
          <a:off x="789467" y="805602"/>
          <a:ext cx="3684182" cy="2947346"/>
        </a:xfrm>
        <a:prstGeom prst="funnel">
          <a:avLst/>
        </a:prstGeom>
        <a:solidFill>
          <a:schemeClr val="lt1">
            <a:alpha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73F4B-8568-5B44-AE0F-12882ABA7390}">
      <dsp:nvSpPr>
        <dsp:cNvPr id="0" name=""/>
        <dsp:cNvSpPr/>
      </dsp:nvSpPr>
      <dsp:spPr>
        <a:xfrm>
          <a:off x="1662035" y="3177487"/>
          <a:ext cx="4654035" cy="3021989"/>
        </a:xfrm>
        <a:prstGeom prst="hexagon">
          <a:avLst>
            <a:gd name="adj" fmla="val 25000"/>
            <a:gd name="vf" fmla="val 115470"/>
          </a:avLst>
        </a:prstGeom>
        <a:solidFill>
          <a:srgbClr val="B32F55"/>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2860" rIns="0" bIns="22860" numCol="1" spcCol="1270" anchor="ctr" anchorCtr="0">
          <a:noAutofit/>
        </a:bodyPr>
        <a:lstStyle/>
        <a:p>
          <a:pPr marL="0" lvl="0" indent="0" algn="ctr" defTabSz="800100">
            <a:lnSpc>
              <a:spcPct val="90000"/>
            </a:lnSpc>
            <a:spcBef>
              <a:spcPct val="0"/>
            </a:spcBef>
            <a:spcAft>
              <a:spcPct val="35000"/>
            </a:spcAft>
            <a:buNone/>
          </a:pPr>
          <a:r>
            <a:rPr lang="it-IT" sz="1800" b="1" kern="1200" dirty="0"/>
            <a:t>I soggetti di medie e grandi dimensioni (più di 50 dipendenti) rappresentato poco meno dell’1% e risultano essere del tutto stabili rispetto alla precedente rilevazione. Producono oltre la metà (quasi 60 %) del fatturato complessivo del comparto. Attenzione questa quota è in aumento rispetto all’ultima rilevazione</a:t>
          </a:r>
          <a:endParaRPr lang="it-IT" sz="1800" kern="1200" dirty="0"/>
        </a:p>
      </dsp:txBody>
      <dsp:txXfrm>
        <a:off x="2301704" y="3592841"/>
        <a:ext cx="3374697" cy="2191281"/>
      </dsp:txXfrm>
    </dsp:sp>
    <dsp:sp modelId="{E78B2825-4049-2F46-AF5E-5B0728C0AB38}">
      <dsp:nvSpPr>
        <dsp:cNvPr id="0" name=""/>
        <dsp:cNvSpPr/>
      </dsp:nvSpPr>
      <dsp:spPr>
        <a:xfrm>
          <a:off x="3496794" y="4552197"/>
          <a:ext cx="316254" cy="272571"/>
        </a:xfrm>
        <a:prstGeom prst="hexagon">
          <a:avLst>
            <a:gd name="adj" fmla="val 25000"/>
            <a:gd name="vf" fmla="val 11547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E352BFF7-7D7F-0140-8CFE-FDF3E700DBB2}">
      <dsp:nvSpPr>
        <dsp:cNvPr id="0" name=""/>
        <dsp:cNvSpPr/>
      </dsp:nvSpPr>
      <dsp:spPr>
        <a:xfrm>
          <a:off x="110165" y="2604671"/>
          <a:ext cx="2111831" cy="1787208"/>
        </a:xfrm>
        <a:prstGeom prst="hexagon">
          <a:avLst>
            <a:gd name="adj" fmla="val 25000"/>
            <a:gd name="vf" fmla="val 11547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37000" r="-37000"/>
          </a:stretch>
        </a:blip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12A49E9-5F53-8547-8593-8FD523521C3C}">
      <dsp:nvSpPr>
        <dsp:cNvPr id="0" name=""/>
        <dsp:cNvSpPr/>
      </dsp:nvSpPr>
      <dsp:spPr>
        <a:xfrm>
          <a:off x="2956566" y="4294392"/>
          <a:ext cx="316254" cy="272571"/>
        </a:xfrm>
        <a:prstGeom prst="hexagon">
          <a:avLst>
            <a:gd name="adj" fmla="val 25000"/>
            <a:gd name="vf" fmla="val 11547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47D0F692-1381-A94E-AA8E-B4450AD41532}">
      <dsp:nvSpPr>
        <dsp:cNvPr id="0" name=""/>
        <dsp:cNvSpPr/>
      </dsp:nvSpPr>
      <dsp:spPr>
        <a:xfrm>
          <a:off x="5916484" y="1401296"/>
          <a:ext cx="3518854" cy="3798661"/>
        </a:xfrm>
        <a:prstGeom prst="hexagon">
          <a:avLst>
            <a:gd name="adj" fmla="val 25000"/>
            <a:gd name="vf" fmla="val 115470"/>
          </a:avLst>
        </a:prstGeom>
        <a:solidFill>
          <a:srgbClr val="BD506F"/>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2860" rIns="0" bIns="22860" numCol="1" spcCol="1270" anchor="ctr" anchorCtr="0">
          <a:noAutofit/>
        </a:bodyPr>
        <a:lstStyle/>
        <a:p>
          <a:pPr marL="0" lvl="0" indent="0" algn="ctr" defTabSz="800100">
            <a:lnSpc>
              <a:spcPct val="90000"/>
            </a:lnSpc>
            <a:spcBef>
              <a:spcPct val="0"/>
            </a:spcBef>
            <a:spcAft>
              <a:spcPct val="35000"/>
            </a:spcAft>
            <a:buNone/>
          </a:pPr>
          <a:r>
            <a:rPr lang="it-IT" sz="1800" b="1" kern="1200" dirty="0"/>
            <a:t>La stragrande maggioranza delle imprese da noi censite ha piccole (da 3 a 5 dipendenti oltre il 47%) o piccolissime dimensioni (meno di 3 dipendenti quasi il 39%). Attenzione anche qui vediamo una questione rilevante. Le imprese micro sono diminuite significativamente rispetto all’ultima rilevazione</a:t>
          </a:r>
          <a:endParaRPr lang="it-IT" sz="1800" kern="1200" dirty="0"/>
        </a:p>
      </dsp:txBody>
      <dsp:txXfrm>
        <a:off x="6502960" y="2034406"/>
        <a:ext cx="2345902" cy="2532441"/>
      </dsp:txXfrm>
    </dsp:sp>
    <dsp:sp modelId="{6F1C89CE-AB83-B448-BC43-B4E6E24D2ABF}">
      <dsp:nvSpPr>
        <dsp:cNvPr id="0" name=""/>
        <dsp:cNvSpPr/>
      </dsp:nvSpPr>
      <dsp:spPr>
        <a:xfrm>
          <a:off x="7574456" y="4264243"/>
          <a:ext cx="316254" cy="272571"/>
        </a:xfrm>
        <a:prstGeom prst="hexagon">
          <a:avLst>
            <a:gd name="adj" fmla="val 25000"/>
            <a:gd name="vf" fmla="val 11547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BBA2082-E1EB-3D48-999B-3E153F00F28F}">
      <dsp:nvSpPr>
        <dsp:cNvPr id="0" name=""/>
        <dsp:cNvSpPr/>
      </dsp:nvSpPr>
      <dsp:spPr>
        <a:xfrm>
          <a:off x="8705565" y="3823995"/>
          <a:ext cx="2312526" cy="2328852"/>
        </a:xfrm>
        <a:prstGeom prst="hexagon">
          <a:avLst>
            <a:gd name="adj" fmla="val 25000"/>
            <a:gd name="vf" fmla="val 11547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6000" r="-26000"/>
          </a:stretch>
        </a:blip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29A57C-4C9A-2F4E-9175-C7B093FDA070}">
      <dsp:nvSpPr>
        <dsp:cNvPr id="0" name=""/>
        <dsp:cNvSpPr/>
      </dsp:nvSpPr>
      <dsp:spPr>
        <a:xfrm>
          <a:off x="8099304" y="4552197"/>
          <a:ext cx="316254" cy="272571"/>
        </a:xfrm>
        <a:prstGeom prst="hexagon">
          <a:avLst>
            <a:gd name="adj" fmla="val 25000"/>
            <a:gd name="vf" fmla="val 11547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2A7EE4D9-23E7-EE46-8DE7-6496F5DD5B10}">
      <dsp:nvSpPr>
        <dsp:cNvPr id="0" name=""/>
        <dsp:cNvSpPr/>
      </dsp:nvSpPr>
      <dsp:spPr>
        <a:xfrm>
          <a:off x="3725179" y="850345"/>
          <a:ext cx="2701139" cy="2328852"/>
        </a:xfrm>
        <a:prstGeom prst="hexagon">
          <a:avLst>
            <a:gd name="adj" fmla="val 25000"/>
            <a:gd name="vf" fmla="val 115470"/>
          </a:avLst>
        </a:prstGeom>
        <a:solidFill>
          <a:srgbClr val="B32F55"/>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0320" rIns="0" bIns="2032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Totale della produzione complessivo del tutto rilevante nel 2022 di circa 22 miliardi di euro con un aumento significativo rispetto al 2020 e una ripresa che non si vede nel 2021 (16 mld)</a:t>
          </a:r>
          <a:endParaRPr lang="it-IT" sz="1600" kern="1200" dirty="0"/>
        </a:p>
      </dsp:txBody>
      <dsp:txXfrm>
        <a:off x="4144345" y="1211739"/>
        <a:ext cx="1862807" cy="1606064"/>
      </dsp:txXfrm>
    </dsp:sp>
    <dsp:sp modelId="{3C541C21-CE01-5D40-BEA2-A3D3E8E69C6D}">
      <dsp:nvSpPr>
        <dsp:cNvPr id="0" name=""/>
        <dsp:cNvSpPr/>
      </dsp:nvSpPr>
      <dsp:spPr>
        <a:xfrm>
          <a:off x="5257821" y="1022923"/>
          <a:ext cx="316254" cy="272571"/>
        </a:xfrm>
        <a:prstGeom prst="hexagon">
          <a:avLst>
            <a:gd name="adj" fmla="val 25000"/>
            <a:gd name="vf" fmla="val 11547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30CC4CA6-706B-FF48-B0E9-EB6FEC0CED08}">
      <dsp:nvSpPr>
        <dsp:cNvPr id="0" name=""/>
        <dsp:cNvSpPr/>
      </dsp:nvSpPr>
      <dsp:spPr>
        <a:xfrm>
          <a:off x="8827177" y="958224"/>
          <a:ext cx="2363307" cy="1822234"/>
        </a:xfrm>
        <a:prstGeom prst="hexagon">
          <a:avLst>
            <a:gd name="adj" fmla="val 25000"/>
            <a:gd name="vf" fmla="val 11547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9000" r="-19000"/>
          </a:stretch>
        </a:blip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845A809-8883-6849-854F-43D9DE527C78}">
      <dsp:nvSpPr>
        <dsp:cNvPr id="0" name=""/>
        <dsp:cNvSpPr/>
      </dsp:nvSpPr>
      <dsp:spPr>
        <a:xfrm flipH="1" flipV="1">
          <a:off x="5942928" y="757185"/>
          <a:ext cx="45720" cy="203528"/>
        </a:xfrm>
        <a:prstGeom prst="hexagon">
          <a:avLst>
            <a:gd name="adj" fmla="val 25000"/>
            <a:gd name="vf" fmla="val 11547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4E7960-74BC-C346-B3FF-D0DAE6AE4398}" type="datetimeFigureOut">
              <a:rPr lang="it-IT" smtClean="0"/>
              <a:t>23/11/2023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2AECD2-435F-B44C-A878-9AB1009D5F40}" type="slidenum">
              <a:rPr lang="it-IT" smtClean="0"/>
              <a:t>‹N›</a:t>
            </a:fld>
            <a:endParaRPr lang="it-IT"/>
          </a:p>
        </p:txBody>
      </p:sp>
    </p:spTree>
    <p:extLst>
      <p:ext uri="{BB962C8B-B14F-4D97-AF65-F5344CB8AC3E}">
        <p14:creationId xmlns:p14="http://schemas.microsoft.com/office/powerpoint/2010/main" val="854551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604963"/>
            <a:ext cx="9144000" cy="2387600"/>
          </a:xfrm>
        </p:spPr>
        <p:txBody>
          <a:bodyPr anchor="b"/>
          <a:lstStyle>
            <a:lvl1pPr algn="ctr">
              <a:defRPr sz="6000"/>
            </a:lvl1pPr>
          </a:lstStyle>
          <a:p>
            <a:r>
              <a:rPr lang="it-IT"/>
              <a:t>Fare clic per modificare lo stile del titolo</a:t>
            </a:r>
            <a:endParaRPr lang="en-GB"/>
          </a:p>
        </p:txBody>
      </p:sp>
      <p:sp>
        <p:nvSpPr>
          <p:cNvPr id="3" name="Sottotitolo 2"/>
          <p:cNvSpPr>
            <a:spLocks noGrp="1"/>
          </p:cNvSpPr>
          <p:nvPr>
            <p:ph type="subTitle" idx="1"/>
          </p:nvPr>
        </p:nvSpPr>
        <p:spPr>
          <a:xfrm>
            <a:off x="1524000" y="40846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a:p>
        </p:txBody>
      </p:sp>
      <p:sp>
        <p:nvSpPr>
          <p:cNvPr id="4" name="Segnaposto data 3"/>
          <p:cNvSpPr>
            <a:spLocks noGrp="1"/>
          </p:cNvSpPr>
          <p:nvPr>
            <p:ph type="dt" sz="half" idx="10"/>
          </p:nvPr>
        </p:nvSpPr>
        <p:spPr/>
        <p:txBody>
          <a:bodyPr/>
          <a:lstStyle/>
          <a:p>
            <a:fld id="{EBFEB79B-E2BD-47A7-8E65-1A1C41560528}" type="datetimeFigureOut">
              <a:rPr lang="en-GB" smtClean="0"/>
              <a:t>23/11/2023</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644E6A76-E8E7-4371-AAA3-D16088045E5D}" type="slidenum">
              <a:rPr lang="en-GB" smtClean="0"/>
              <a:t>‹N›</a:t>
            </a:fld>
            <a:endParaRPr lang="en-GB"/>
          </a:p>
        </p:txBody>
      </p:sp>
    </p:spTree>
    <p:extLst>
      <p:ext uri="{BB962C8B-B14F-4D97-AF65-F5344CB8AC3E}">
        <p14:creationId xmlns:p14="http://schemas.microsoft.com/office/powerpoint/2010/main" val="1836427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EBFEB79B-E2BD-47A7-8E65-1A1C41560528}" type="datetimeFigureOut">
              <a:rPr lang="en-GB" smtClean="0"/>
              <a:t>23/11/2023</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644E6A76-E8E7-4371-AAA3-D16088045E5D}" type="slidenum">
              <a:rPr lang="en-GB" smtClean="0"/>
              <a:t>‹N›</a:t>
            </a:fld>
            <a:endParaRPr lang="en-GB"/>
          </a:p>
        </p:txBody>
      </p:sp>
    </p:spTree>
    <p:extLst>
      <p:ext uri="{BB962C8B-B14F-4D97-AF65-F5344CB8AC3E}">
        <p14:creationId xmlns:p14="http://schemas.microsoft.com/office/powerpoint/2010/main" val="3761059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EBFEB79B-E2BD-47A7-8E65-1A1C41560528}" type="datetimeFigureOut">
              <a:rPr lang="en-GB" smtClean="0"/>
              <a:t>23/11/2023</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644E6A76-E8E7-4371-AAA3-D16088045E5D}" type="slidenum">
              <a:rPr lang="en-GB" smtClean="0"/>
              <a:t>‹N›</a:t>
            </a:fld>
            <a:endParaRPr lang="en-GB"/>
          </a:p>
        </p:txBody>
      </p:sp>
    </p:spTree>
    <p:extLst>
      <p:ext uri="{BB962C8B-B14F-4D97-AF65-F5344CB8AC3E}">
        <p14:creationId xmlns:p14="http://schemas.microsoft.com/office/powerpoint/2010/main" val="181281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10"/>
          </p:nvPr>
        </p:nvSpPr>
        <p:spPr/>
        <p:txBody>
          <a:bodyPr/>
          <a:lstStyle/>
          <a:p>
            <a:fld id="{EBFEB79B-E2BD-47A7-8E65-1A1C41560528}" type="datetimeFigureOut">
              <a:rPr lang="en-GB" smtClean="0"/>
              <a:t>23/11/2023</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644E6A76-E8E7-4371-AAA3-D16088045E5D}" type="slidenum">
              <a:rPr lang="en-GB" smtClean="0"/>
              <a:t>‹N›</a:t>
            </a:fld>
            <a:endParaRPr lang="en-GB"/>
          </a:p>
        </p:txBody>
      </p:sp>
    </p:spTree>
    <p:extLst>
      <p:ext uri="{BB962C8B-B14F-4D97-AF65-F5344CB8AC3E}">
        <p14:creationId xmlns:p14="http://schemas.microsoft.com/office/powerpoint/2010/main" val="1423091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EBFEB79B-E2BD-47A7-8E65-1A1C41560528}" type="datetimeFigureOut">
              <a:rPr lang="en-GB" smtClean="0"/>
              <a:t>23/11/2023</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644E6A76-E8E7-4371-AAA3-D16088045E5D}" type="slidenum">
              <a:rPr lang="en-GB" smtClean="0"/>
              <a:t>‹N›</a:t>
            </a:fld>
            <a:endParaRPr lang="en-GB"/>
          </a:p>
        </p:txBody>
      </p:sp>
    </p:spTree>
    <p:extLst>
      <p:ext uri="{BB962C8B-B14F-4D97-AF65-F5344CB8AC3E}">
        <p14:creationId xmlns:p14="http://schemas.microsoft.com/office/powerpoint/2010/main" val="2565886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contenuto 2"/>
          <p:cNvSpPr>
            <a:spLocks noGrp="1"/>
          </p:cNvSpPr>
          <p:nvPr>
            <p:ph sz="half" idx="1"/>
          </p:nvPr>
        </p:nvSpPr>
        <p:spPr>
          <a:xfrm>
            <a:off x="838200" y="1386840"/>
            <a:ext cx="5181600" cy="479012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p:cNvSpPr>
            <a:spLocks noGrp="1"/>
          </p:cNvSpPr>
          <p:nvPr>
            <p:ph sz="half" idx="2"/>
          </p:nvPr>
        </p:nvSpPr>
        <p:spPr>
          <a:xfrm>
            <a:off x="6172200" y="1386840"/>
            <a:ext cx="5181600" cy="479012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p:cNvSpPr>
            <a:spLocks noGrp="1"/>
          </p:cNvSpPr>
          <p:nvPr>
            <p:ph type="dt" sz="half" idx="10"/>
          </p:nvPr>
        </p:nvSpPr>
        <p:spPr/>
        <p:txBody>
          <a:bodyPr/>
          <a:lstStyle/>
          <a:p>
            <a:fld id="{EBFEB79B-E2BD-47A7-8E65-1A1C41560528}" type="datetimeFigureOut">
              <a:rPr lang="en-GB" smtClean="0"/>
              <a:t>23/11/2023</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644E6A76-E8E7-4371-AAA3-D16088045E5D}" type="slidenum">
              <a:rPr lang="en-GB" smtClean="0"/>
              <a:t>‹N›</a:t>
            </a:fld>
            <a:endParaRPr lang="en-GB"/>
          </a:p>
        </p:txBody>
      </p:sp>
    </p:spTree>
    <p:extLst>
      <p:ext uri="{BB962C8B-B14F-4D97-AF65-F5344CB8AC3E}">
        <p14:creationId xmlns:p14="http://schemas.microsoft.com/office/powerpoint/2010/main" val="1149566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154800"/>
            <a:ext cx="10515600" cy="1134000"/>
          </a:xfrm>
        </p:spPr>
        <p:txBody>
          <a:bodyPr/>
          <a:lstStyle/>
          <a:p>
            <a:r>
              <a:rPr lang="it-IT"/>
              <a:t>Fare clic per modificare lo stile del titolo</a:t>
            </a:r>
            <a:endParaRPr lang="en-GB"/>
          </a:p>
        </p:txBody>
      </p:sp>
      <p:sp>
        <p:nvSpPr>
          <p:cNvPr id="3" name="Segnaposto testo 2"/>
          <p:cNvSpPr>
            <a:spLocks noGrp="1"/>
          </p:cNvSpPr>
          <p:nvPr>
            <p:ph type="body" idx="1"/>
          </p:nvPr>
        </p:nvSpPr>
        <p:spPr>
          <a:xfrm>
            <a:off x="839788" y="1371600"/>
            <a:ext cx="5157787" cy="11334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p:cNvSpPr>
            <a:spLocks noGrp="1"/>
          </p:cNvSpPr>
          <p:nvPr>
            <p:ph type="body" sz="quarter" idx="3"/>
          </p:nvPr>
        </p:nvSpPr>
        <p:spPr>
          <a:xfrm>
            <a:off x="6172200" y="1371600"/>
            <a:ext cx="5183188" cy="11334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p:cNvSpPr>
            <a:spLocks noGrp="1"/>
          </p:cNvSpPr>
          <p:nvPr>
            <p:ph type="dt" sz="half" idx="10"/>
          </p:nvPr>
        </p:nvSpPr>
        <p:spPr/>
        <p:txBody>
          <a:bodyPr/>
          <a:lstStyle/>
          <a:p>
            <a:fld id="{EBFEB79B-E2BD-47A7-8E65-1A1C41560528}" type="datetimeFigureOut">
              <a:rPr lang="en-GB" smtClean="0"/>
              <a:t>23/11/2023</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644E6A76-E8E7-4371-AAA3-D16088045E5D}" type="slidenum">
              <a:rPr lang="en-GB" smtClean="0"/>
              <a:t>‹N›</a:t>
            </a:fld>
            <a:endParaRPr lang="en-GB"/>
          </a:p>
        </p:txBody>
      </p:sp>
    </p:spTree>
    <p:extLst>
      <p:ext uri="{BB962C8B-B14F-4D97-AF65-F5344CB8AC3E}">
        <p14:creationId xmlns:p14="http://schemas.microsoft.com/office/powerpoint/2010/main" val="251425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GB"/>
          </a:p>
        </p:txBody>
      </p:sp>
      <p:sp>
        <p:nvSpPr>
          <p:cNvPr id="3" name="Segnaposto data 2"/>
          <p:cNvSpPr>
            <a:spLocks noGrp="1"/>
          </p:cNvSpPr>
          <p:nvPr>
            <p:ph type="dt" sz="half" idx="10"/>
          </p:nvPr>
        </p:nvSpPr>
        <p:spPr/>
        <p:txBody>
          <a:bodyPr/>
          <a:lstStyle/>
          <a:p>
            <a:fld id="{EBFEB79B-E2BD-47A7-8E65-1A1C41560528}" type="datetimeFigureOut">
              <a:rPr lang="en-GB" smtClean="0"/>
              <a:t>23/11/2023</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644E6A76-E8E7-4371-AAA3-D16088045E5D}" type="slidenum">
              <a:rPr lang="en-GB" smtClean="0"/>
              <a:t>‹N›</a:t>
            </a:fld>
            <a:endParaRPr lang="en-GB"/>
          </a:p>
        </p:txBody>
      </p:sp>
    </p:spTree>
    <p:extLst>
      <p:ext uri="{BB962C8B-B14F-4D97-AF65-F5344CB8AC3E}">
        <p14:creationId xmlns:p14="http://schemas.microsoft.com/office/powerpoint/2010/main" val="3421696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BFEB79B-E2BD-47A7-8E65-1A1C41560528}" type="datetimeFigureOut">
              <a:rPr lang="en-GB" smtClean="0"/>
              <a:t>23/11/2023</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644E6A76-E8E7-4371-AAA3-D16088045E5D}" type="slidenum">
              <a:rPr lang="en-GB" smtClean="0"/>
              <a:t>‹N›</a:t>
            </a:fld>
            <a:endParaRPr lang="en-GB"/>
          </a:p>
        </p:txBody>
      </p:sp>
    </p:spTree>
    <p:extLst>
      <p:ext uri="{BB962C8B-B14F-4D97-AF65-F5344CB8AC3E}">
        <p14:creationId xmlns:p14="http://schemas.microsoft.com/office/powerpoint/2010/main" val="3657419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EBFEB79B-E2BD-47A7-8E65-1A1C41560528}" type="datetimeFigureOut">
              <a:rPr lang="en-GB" smtClean="0"/>
              <a:t>23/11/2023</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644E6A76-E8E7-4371-AAA3-D16088045E5D}" type="slidenum">
              <a:rPr lang="en-GB" smtClean="0"/>
              <a:t>‹N›</a:t>
            </a:fld>
            <a:endParaRPr lang="en-GB"/>
          </a:p>
        </p:txBody>
      </p:sp>
    </p:spTree>
    <p:extLst>
      <p:ext uri="{BB962C8B-B14F-4D97-AF65-F5344CB8AC3E}">
        <p14:creationId xmlns:p14="http://schemas.microsoft.com/office/powerpoint/2010/main" val="743143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EBFEB79B-E2BD-47A7-8E65-1A1C41560528}" type="datetimeFigureOut">
              <a:rPr lang="en-GB" smtClean="0"/>
              <a:t>23/11/2023</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644E6A76-E8E7-4371-AAA3-D16088045E5D}" type="slidenum">
              <a:rPr lang="en-GB" smtClean="0"/>
              <a:t>‹N›</a:t>
            </a:fld>
            <a:endParaRPr lang="en-GB"/>
          </a:p>
        </p:txBody>
      </p:sp>
    </p:spTree>
    <p:extLst>
      <p:ext uri="{BB962C8B-B14F-4D97-AF65-F5344CB8AC3E}">
        <p14:creationId xmlns:p14="http://schemas.microsoft.com/office/powerpoint/2010/main" val="2924262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151765"/>
            <a:ext cx="10515600" cy="1134000"/>
          </a:xfrm>
          <a:prstGeom prst="rect">
            <a:avLst/>
          </a:prstGeom>
        </p:spPr>
        <p:txBody>
          <a:bodyPr vert="horz" lIns="91440" tIns="45720" rIns="91440" bIns="45720" rtlCol="0" anchor="ctr">
            <a:normAutofit/>
          </a:bodyPr>
          <a:lstStyle/>
          <a:p>
            <a:r>
              <a:rPr lang="it-IT"/>
              <a:t>Fare clic per modificare lo stile del titolo</a:t>
            </a:r>
            <a:endParaRPr lang="en-GB"/>
          </a:p>
        </p:txBody>
      </p:sp>
      <p:sp>
        <p:nvSpPr>
          <p:cNvPr id="3" name="Segnaposto testo 2"/>
          <p:cNvSpPr>
            <a:spLocks noGrp="1"/>
          </p:cNvSpPr>
          <p:nvPr>
            <p:ph type="body" idx="1"/>
          </p:nvPr>
        </p:nvSpPr>
        <p:spPr>
          <a:xfrm>
            <a:off x="838200" y="1371600"/>
            <a:ext cx="10515600" cy="4805363"/>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EB79B-E2BD-47A7-8E65-1A1C41560528}" type="datetimeFigureOut">
              <a:rPr lang="en-GB" smtClean="0"/>
              <a:t>23/11/2023</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E6A76-E8E7-4371-AAA3-D16088045E5D}" type="slidenum">
              <a:rPr lang="en-GB" smtClean="0"/>
              <a:t>‹N›</a:t>
            </a:fld>
            <a:endParaRPr lang="en-GB"/>
          </a:p>
        </p:txBody>
      </p:sp>
      <p:pic>
        <p:nvPicPr>
          <p:cNvPr id="7" name="Immagine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290560" y="5993945"/>
            <a:ext cx="2728396" cy="544015"/>
          </a:xfrm>
          <a:prstGeom prst="rect">
            <a:avLst/>
          </a:prstGeom>
        </p:spPr>
      </p:pic>
      <p:cxnSp>
        <p:nvCxnSpPr>
          <p:cNvPr id="9" name="Connettore diritto 8"/>
          <p:cNvCxnSpPr/>
          <p:nvPr userDrawn="1"/>
        </p:nvCxnSpPr>
        <p:spPr>
          <a:xfrm>
            <a:off x="9144000" y="6174000"/>
            <a:ext cx="2880000" cy="0"/>
          </a:xfrm>
          <a:prstGeom prst="line">
            <a:avLst/>
          </a:prstGeom>
          <a:ln w="25400">
            <a:solidFill>
              <a:srgbClr val="BD506F"/>
            </a:solidFill>
          </a:ln>
        </p:spPr>
        <p:style>
          <a:lnRef idx="1">
            <a:schemeClr val="accent1"/>
          </a:lnRef>
          <a:fillRef idx="0">
            <a:schemeClr val="accent1"/>
          </a:fillRef>
          <a:effectRef idx="0">
            <a:schemeClr val="accent1"/>
          </a:effectRef>
          <a:fontRef idx="minor">
            <a:schemeClr val="tx1"/>
          </a:fontRef>
        </p:style>
      </p:cxnSp>
      <p:pic>
        <p:nvPicPr>
          <p:cNvPr id="10" name="Immagine 9">
            <a:extLst>
              <a:ext uri="{FF2B5EF4-FFF2-40B4-BE49-F238E27FC236}">
                <a16:creationId xmlns:a16="http://schemas.microsoft.com/office/drawing/2014/main" id="{25AA779A-2B6E-4540-B792-AFB3EA59ED42}"/>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191294" y="6196693"/>
            <a:ext cx="1162505" cy="463856"/>
          </a:xfrm>
          <a:prstGeom prst="rect">
            <a:avLst/>
          </a:prstGeom>
        </p:spPr>
      </p:pic>
    </p:spTree>
    <p:extLst>
      <p:ext uri="{BB962C8B-B14F-4D97-AF65-F5344CB8AC3E}">
        <p14:creationId xmlns:p14="http://schemas.microsoft.com/office/powerpoint/2010/main" val="244476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rgbClr val="B32F55"/>
          </a:solidFill>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lavioantonio.ceravolo@unipv.it"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4400" b="1" dirty="0"/>
              <a:t>Osservatorio Aziende della comunicazione</a:t>
            </a:r>
            <a:br>
              <a:rPr lang="it-IT" b="1" dirty="0"/>
            </a:br>
            <a:r>
              <a:rPr lang="it-IT" sz="3600" b="1" dirty="0"/>
              <a:t>Edizione 2023</a:t>
            </a:r>
            <a:br>
              <a:rPr lang="it-IT" b="1" dirty="0"/>
            </a:br>
            <a:r>
              <a:rPr lang="it-IT" b="1" dirty="0"/>
              <a:t>Perimetri, variazioni, tendenze e prospettive</a:t>
            </a:r>
            <a:br>
              <a:rPr lang="it-IT" b="1" dirty="0"/>
            </a:br>
            <a:endParaRPr lang="it-IT" b="1" dirty="0"/>
          </a:p>
        </p:txBody>
      </p:sp>
      <p:sp>
        <p:nvSpPr>
          <p:cNvPr id="3" name="Segnaposto testo 2"/>
          <p:cNvSpPr>
            <a:spLocks noGrp="1"/>
          </p:cNvSpPr>
          <p:nvPr>
            <p:ph type="body" idx="1"/>
          </p:nvPr>
        </p:nvSpPr>
        <p:spPr/>
        <p:txBody>
          <a:bodyPr/>
          <a:lstStyle/>
          <a:p>
            <a:endParaRPr lang="en-GB" dirty="0"/>
          </a:p>
          <a:p>
            <a:r>
              <a:rPr lang="en-GB" dirty="0"/>
              <a:t>Prof. Flavio Antonio </a:t>
            </a:r>
            <a:r>
              <a:rPr lang="en-GB" dirty="0" err="1"/>
              <a:t>Ceravolo</a:t>
            </a:r>
            <a:r>
              <a:rPr lang="en-GB" dirty="0"/>
              <a:t> </a:t>
            </a:r>
          </a:p>
          <a:p>
            <a:r>
              <a:rPr lang="en-GB" sz="1800" dirty="0">
                <a:hlinkClick r:id="rId2"/>
              </a:rPr>
              <a:t>flavioantonio.ceravolo@unipv.it</a:t>
            </a:r>
            <a:endParaRPr lang="en-GB" sz="1800" dirty="0"/>
          </a:p>
        </p:txBody>
      </p:sp>
    </p:spTree>
    <p:extLst>
      <p:ext uri="{BB962C8B-B14F-4D97-AF65-F5344CB8AC3E}">
        <p14:creationId xmlns:p14="http://schemas.microsoft.com/office/powerpoint/2010/main" val="1283296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839C32-3ABB-1D43-F5B1-D1C49D5DE1B0}"/>
              </a:ext>
            </a:extLst>
          </p:cNvPr>
          <p:cNvSpPr>
            <a:spLocks noGrp="1"/>
          </p:cNvSpPr>
          <p:nvPr>
            <p:ph type="title"/>
          </p:nvPr>
        </p:nvSpPr>
        <p:spPr/>
        <p:txBody>
          <a:bodyPr>
            <a:normAutofit fontScale="90000"/>
          </a:bodyPr>
          <a:lstStyle/>
          <a:p>
            <a:r>
              <a:rPr lang="it-IT" dirty="0"/>
              <a:t>Le imprese sono diminuite ma non gli addetti complessivi stimati</a:t>
            </a:r>
          </a:p>
        </p:txBody>
      </p:sp>
      <p:sp>
        <p:nvSpPr>
          <p:cNvPr id="3" name="Segnaposto contenuto 2">
            <a:extLst>
              <a:ext uri="{FF2B5EF4-FFF2-40B4-BE49-F238E27FC236}">
                <a16:creationId xmlns:a16="http://schemas.microsoft.com/office/drawing/2014/main" id="{1F63E43E-6DB8-7684-DA92-E3D72A1FC475}"/>
              </a:ext>
            </a:extLst>
          </p:cNvPr>
          <p:cNvSpPr>
            <a:spLocks noGrp="1"/>
          </p:cNvSpPr>
          <p:nvPr>
            <p:ph idx="1"/>
          </p:nvPr>
        </p:nvSpPr>
        <p:spPr>
          <a:xfrm>
            <a:off x="838200" y="1371600"/>
            <a:ext cx="5315640" cy="4805363"/>
          </a:xfrm>
        </p:spPr>
        <p:txBody>
          <a:bodyPr>
            <a:normAutofit fontScale="92500" lnSpcReduction="10000"/>
          </a:bodyPr>
          <a:lstStyle/>
          <a:p>
            <a:pPr marL="0" indent="0">
              <a:buNone/>
            </a:pPr>
            <a:r>
              <a:rPr lang="it-IT" dirty="0"/>
              <a:t>Le imprese nel loro complesso sono diminuite di quasi 800 unità, ma:</a:t>
            </a:r>
          </a:p>
          <a:p>
            <a:r>
              <a:rPr lang="it-IT" dirty="0"/>
              <a:t>Valutando il numero di addetti, la diminuzione sembra essere del tutto concentrata nelle micro imprese a favore di uno spostamento verso le imprese di dimensioni piccole e intermedie (che invece crescono)</a:t>
            </a:r>
          </a:p>
          <a:p>
            <a:r>
              <a:rPr lang="it-IT" dirty="0"/>
              <a:t>Non diminuiscono gli addetti totali che invece (almeno dai dati </a:t>
            </a:r>
            <a:r>
              <a:rPr lang="it-IT" dirty="0" err="1"/>
              <a:t>BvD</a:t>
            </a:r>
            <a:r>
              <a:rPr lang="it-IT" dirty="0"/>
              <a:t>) sembrano aumentare rispetto all’ultima rilevazione con un picco nel 2022</a:t>
            </a:r>
          </a:p>
        </p:txBody>
      </p:sp>
      <p:graphicFrame>
        <p:nvGraphicFramePr>
          <p:cNvPr id="5" name="Grafico 4">
            <a:extLst>
              <a:ext uri="{FF2B5EF4-FFF2-40B4-BE49-F238E27FC236}">
                <a16:creationId xmlns:a16="http://schemas.microsoft.com/office/drawing/2014/main" id="{BBF82F3D-9671-14F9-B1E7-58BC1B0078F1}"/>
              </a:ext>
            </a:extLst>
          </p:cNvPr>
          <p:cNvGraphicFramePr>
            <a:graphicFrameLocks/>
          </p:cNvGraphicFramePr>
          <p:nvPr>
            <p:extLst>
              <p:ext uri="{D42A27DB-BD31-4B8C-83A1-F6EECF244321}">
                <p14:modId xmlns:p14="http://schemas.microsoft.com/office/powerpoint/2010/main" val="3187481194"/>
              </p:ext>
            </p:extLst>
          </p:nvPr>
        </p:nvGraphicFramePr>
        <p:xfrm>
          <a:off x="6545856" y="1026318"/>
          <a:ext cx="4415928" cy="48053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75558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FE1B4D-0375-B242-813A-056D79EEE489}"/>
              </a:ext>
            </a:extLst>
          </p:cNvPr>
          <p:cNvSpPr>
            <a:spLocks noGrp="1"/>
          </p:cNvSpPr>
          <p:nvPr>
            <p:ph type="title"/>
          </p:nvPr>
        </p:nvSpPr>
        <p:spPr>
          <a:xfrm>
            <a:off x="232272" y="-266877"/>
            <a:ext cx="3981226" cy="3010983"/>
          </a:xfrm>
        </p:spPr>
        <p:txBody>
          <a:bodyPr>
            <a:normAutofit/>
          </a:bodyPr>
          <a:lstStyle/>
          <a:p>
            <a:r>
              <a:rPr lang="it-IT" dirty="0"/>
              <a:t>La distribuzione di frequenza per sotto-settori</a:t>
            </a:r>
          </a:p>
        </p:txBody>
      </p:sp>
      <p:sp>
        <p:nvSpPr>
          <p:cNvPr id="3" name="Rettangolo 2">
            <a:extLst>
              <a:ext uri="{FF2B5EF4-FFF2-40B4-BE49-F238E27FC236}">
                <a16:creationId xmlns:a16="http://schemas.microsoft.com/office/drawing/2014/main" id="{134C543C-8636-2F43-8973-6D31767A6E20}"/>
              </a:ext>
            </a:extLst>
          </p:cNvPr>
          <p:cNvSpPr/>
          <p:nvPr/>
        </p:nvSpPr>
        <p:spPr>
          <a:xfrm>
            <a:off x="541105" y="2158085"/>
            <a:ext cx="4978345" cy="3416320"/>
          </a:xfrm>
          <a:prstGeom prst="rect">
            <a:avLst/>
          </a:prstGeom>
        </p:spPr>
        <p:txBody>
          <a:bodyPr wrap="square">
            <a:spAutoFit/>
          </a:bodyPr>
          <a:lstStyle/>
          <a:p>
            <a:r>
              <a:rPr lang="it-IT" dirty="0">
                <a:latin typeface="Calibri" panose="020F0502020204030204" pitchFamily="34" charset="0"/>
                <a:ea typeface="Calibri" panose="020F0502020204030204" pitchFamily="34" charset="0"/>
                <a:cs typeface="Times New Roman" panose="02020603050405020304" pitchFamily="18" charset="0"/>
              </a:rPr>
              <a:t>Anche in questo caso i nostri dati non mostrano una variazione così marcata nei sottosettori di riferimento per numero di imprese. Queste stime sono frutto di una piccola «forzatura» della vocazione delle singole imprese attraverso un indice di valutazione dei servizi offerti.</a:t>
            </a:r>
          </a:p>
          <a:p>
            <a:r>
              <a:rPr lang="it-IT" dirty="0">
                <a:latin typeface="Calibri" panose="020F0502020204030204" pitchFamily="34" charset="0"/>
                <a:ea typeface="Calibri" panose="020F0502020204030204" pitchFamily="34" charset="0"/>
                <a:cs typeface="Times New Roman" panose="02020603050405020304" pitchFamily="18" charset="0"/>
              </a:rPr>
              <a:t>Come già detto l’affidabilità dell’indice è un po’ diminuita perché è cresciuta l’incidenza di operatori che offrono servizi che afferiscono a differenti categorie.</a:t>
            </a:r>
          </a:p>
          <a:p>
            <a:r>
              <a:rPr lang="it-IT" dirty="0">
                <a:latin typeface="Calibri" panose="020F0502020204030204" pitchFamily="34" charset="0"/>
                <a:ea typeface="Calibri" panose="020F0502020204030204" pitchFamily="34" charset="0"/>
                <a:cs typeface="Times New Roman" panose="02020603050405020304" pitchFamily="18" charset="0"/>
              </a:rPr>
              <a:t>Certamente è evidente il continuo tasso di crescita del mondo digital</a:t>
            </a:r>
          </a:p>
        </p:txBody>
      </p:sp>
      <p:graphicFrame>
        <p:nvGraphicFramePr>
          <p:cNvPr id="4" name="Grafico 3">
            <a:extLst>
              <a:ext uri="{FF2B5EF4-FFF2-40B4-BE49-F238E27FC236}">
                <a16:creationId xmlns:a16="http://schemas.microsoft.com/office/drawing/2014/main" id="{D3C3EA85-2581-3C66-FD24-9BC0A9DFB46E}"/>
              </a:ext>
            </a:extLst>
          </p:cNvPr>
          <p:cNvGraphicFramePr>
            <a:graphicFrameLocks/>
          </p:cNvGraphicFramePr>
          <p:nvPr>
            <p:extLst>
              <p:ext uri="{D42A27DB-BD31-4B8C-83A1-F6EECF244321}">
                <p14:modId xmlns:p14="http://schemas.microsoft.com/office/powerpoint/2010/main" val="3887159602"/>
              </p:ext>
            </p:extLst>
          </p:nvPr>
        </p:nvGraphicFramePr>
        <p:xfrm>
          <a:off x="5828282" y="1178805"/>
          <a:ext cx="6213153" cy="49355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9407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6774AC-5A3E-6E4D-ABFC-47D8A44625A0}"/>
              </a:ext>
            </a:extLst>
          </p:cNvPr>
          <p:cNvSpPr>
            <a:spLocks noGrp="1"/>
          </p:cNvSpPr>
          <p:nvPr>
            <p:ph type="title"/>
          </p:nvPr>
        </p:nvSpPr>
        <p:spPr>
          <a:xfrm>
            <a:off x="624113" y="231067"/>
            <a:ext cx="11450373" cy="1134000"/>
          </a:xfrm>
        </p:spPr>
        <p:txBody>
          <a:bodyPr>
            <a:normAutofit fontScale="90000"/>
          </a:bodyPr>
          <a:lstStyle/>
          <a:p>
            <a:r>
              <a:rPr lang="it-IT" dirty="0"/>
              <a:t>Le imprese della comunicazione si distribuiscono attorno a due poli principali, mentre le micro imprese sono molto diffuse sul territorio</a:t>
            </a:r>
          </a:p>
        </p:txBody>
      </p:sp>
      <p:sp>
        <p:nvSpPr>
          <p:cNvPr id="3" name="Rettangolo 2">
            <a:extLst>
              <a:ext uri="{FF2B5EF4-FFF2-40B4-BE49-F238E27FC236}">
                <a16:creationId xmlns:a16="http://schemas.microsoft.com/office/drawing/2014/main" id="{2F595738-4CBC-4C4F-AC80-516FBC2BCB54}"/>
              </a:ext>
            </a:extLst>
          </p:cNvPr>
          <p:cNvSpPr/>
          <p:nvPr/>
        </p:nvSpPr>
        <p:spPr>
          <a:xfrm>
            <a:off x="624113" y="1695530"/>
            <a:ext cx="10680764" cy="1477328"/>
          </a:xfrm>
          <a:prstGeom prst="rect">
            <a:avLst/>
          </a:prstGeom>
        </p:spPr>
        <p:txBody>
          <a:bodyPr wrap="square">
            <a:spAutoFit/>
          </a:bodyPr>
          <a:lstStyle/>
          <a:p>
            <a:pPr algn="just"/>
            <a:r>
              <a:rPr lang="it-IT" dirty="0">
                <a:latin typeface="Calibri" panose="020F0502020204030204" pitchFamily="34" charset="0"/>
                <a:ea typeface="Calibri" panose="020F0502020204030204" pitchFamily="34" charset="0"/>
                <a:cs typeface="Times New Roman" panose="02020603050405020304" pitchFamily="18" charset="0"/>
              </a:rPr>
              <a:t>La Lombardia (e soprattutto il milanese), ospita la quasi totalità di imprese di grandi dimensioni (91%) e una quota maggioritaria di medie dimensioni (59%), mentre le imprese di piccole e soprattutto quelle di di dimensioni micro sembrano essere molto diffuse sul territorio.</a:t>
            </a:r>
          </a:p>
          <a:p>
            <a:pPr algn="just"/>
            <a:r>
              <a:rPr lang="it-IT" dirty="0">
                <a:latin typeface="Calibri" panose="020F0502020204030204" pitchFamily="34" charset="0"/>
                <a:ea typeface="Calibri" panose="020F0502020204030204" pitchFamily="34" charset="0"/>
                <a:cs typeface="Times New Roman" panose="02020603050405020304" pitchFamily="18" charset="0"/>
              </a:rPr>
              <a:t>Le altre grandi città con Roma in testa rappresentano poli di attrazione per imprese di medie dimensioni</a:t>
            </a:r>
          </a:p>
          <a:p>
            <a:pPr algn="just"/>
            <a:r>
              <a:rPr lang="it-IT" dirty="0">
                <a:latin typeface="Calibri" panose="020F0502020204030204" pitchFamily="34" charset="0"/>
                <a:ea typeface="Calibri" panose="020F0502020204030204" pitchFamily="34" charset="0"/>
                <a:cs typeface="Times New Roman" panose="02020603050405020304" pitchFamily="18" charset="0"/>
              </a:rPr>
              <a:t>Le proporzioni rispetto all’ultima rilevazione del 2021 non paiono essere cambiate significativamente</a:t>
            </a:r>
          </a:p>
        </p:txBody>
      </p:sp>
      <p:graphicFrame>
        <p:nvGraphicFramePr>
          <p:cNvPr id="5" name="Grafico 4">
            <a:extLst>
              <a:ext uri="{FF2B5EF4-FFF2-40B4-BE49-F238E27FC236}">
                <a16:creationId xmlns:a16="http://schemas.microsoft.com/office/drawing/2014/main" id="{0FC51E06-5A1F-D898-CAD0-873F749C7B70}"/>
              </a:ext>
            </a:extLst>
          </p:cNvPr>
          <p:cNvGraphicFramePr>
            <a:graphicFrameLocks/>
          </p:cNvGraphicFramePr>
          <p:nvPr>
            <p:extLst>
              <p:ext uri="{D42A27DB-BD31-4B8C-83A1-F6EECF244321}">
                <p14:modId xmlns:p14="http://schemas.microsoft.com/office/powerpoint/2010/main" val="440633888"/>
              </p:ext>
            </p:extLst>
          </p:nvPr>
        </p:nvGraphicFramePr>
        <p:xfrm>
          <a:off x="517793" y="3172858"/>
          <a:ext cx="10680764" cy="27421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52194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6774AC-5A3E-6E4D-ABFC-47D8A44625A0}"/>
              </a:ext>
            </a:extLst>
          </p:cNvPr>
          <p:cNvSpPr>
            <a:spLocks noGrp="1"/>
          </p:cNvSpPr>
          <p:nvPr>
            <p:ph type="title"/>
          </p:nvPr>
        </p:nvSpPr>
        <p:spPr>
          <a:xfrm>
            <a:off x="1676400" y="153708"/>
            <a:ext cx="10515600" cy="1134000"/>
          </a:xfrm>
        </p:spPr>
        <p:txBody>
          <a:bodyPr>
            <a:normAutofit fontScale="90000"/>
          </a:bodyPr>
          <a:lstStyle/>
          <a:p>
            <a:r>
              <a:rPr lang="it-IT" dirty="0"/>
              <a:t>La distribuzione di frequenza degli addetti per regione di insediamento dell’azienda</a:t>
            </a:r>
          </a:p>
        </p:txBody>
      </p:sp>
      <p:sp>
        <p:nvSpPr>
          <p:cNvPr id="3" name="Rettangolo 2">
            <a:extLst>
              <a:ext uri="{FF2B5EF4-FFF2-40B4-BE49-F238E27FC236}">
                <a16:creationId xmlns:a16="http://schemas.microsoft.com/office/drawing/2014/main" id="{2F595738-4CBC-4C4F-AC80-516FBC2BCB54}"/>
              </a:ext>
            </a:extLst>
          </p:cNvPr>
          <p:cNvSpPr/>
          <p:nvPr/>
        </p:nvSpPr>
        <p:spPr>
          <a:xfrm>
            <a:off x="477811" y="1792224"/>
            <a:ext cx="3899118" cy="3693319"/>
          </a:xfrm>
          <a:prstGeom prst="rect">
            <a:avLst/>
          </a:prstGeom>
        </p:spPr>
        <p:txBody>
          <a:bodyPr wrap="square">
            <a:spAutoFit/>
          </a:bodyPr>
          <a:lstStyle/>
          <a:p>
            <a:pPr algn="just"/>
            <a:r>
              <a:rPr lang="it-IT" dirty="0">
                <a:latin typeface="Calibri" panose="020F0502020204030204" pitchFamily="34" charset="0"/>
                <a:ea typeface="Calibri" panose="020F0502020204030204" pitchFamily="34" charset="0"/>
                <a:cs typeface="Times New Roman" panose="02020603050405020304" pitchFamily="18" charset="0"/>
              </a:rPr>
              <a:t>Anche la distribuzione degli addetti pare essere del tutto in linea con la chiara centralità lombarda nel comparto della comunicazione. La maggioranza dei circa 2500 nuovi addetti è concentrata in Lombardia (oltre il 77%) e si localizza in assunzioni o nuovi rapporti di collaborazione coordinata con imprese di dimensioni medie o grandi.</a:t>
            </a:r>
          </a:p>
          <a:p>
            <a:pPr algn="just"/>
            <a:r>
              <a:rPr lang="it-IT" dirty="0">
                <a:latin typeface="Calibri" panose="020F0502020204030204" pitchFamily="34" charset="0"/>
                <a:ea typeface="Calibri" panose="020F0502020204030204" pitchFamily="34" charset="0"/>
                <a:cs typeface="Times New Roman" panose="02020603050405020304" pitchFamily="18" charset="0"/>
              </a:rPr>
              <a:t>Mentre la distribuzione generale degli addetti peraltro non sembra cambiare significativamente negli ultimi 5 anni.</a:t>
            </a:r>
          </a:p>
        </p:txBody>
      </p:sp>
      <p:graphicFrame>
        <p:nvGraphicFramePr>
          <p:cNvPr id="5" name="Grafico 4">
            <a:extLst>
              <a:ext uri="{FF2B5EF4-FFF2-40B4-BE49-F238E27FC236}">
                <a16:creationId xmlns:a16="http://schemas.microsoft.com/office/drawing/2014/main" id="{13EB3325-7D69-3A7D-1E14-8A9A398096F7}"/>
              </a:ext>
            </a:extLst>
          </p:cNvPr>
          <p:cNvGraphicFramePr>
            <a:graphicFrameLocks/>
          </p:cNvGraphicFramePr>
          <p:nvPr>
            <p:extLst>
              <p:ext uri="{D42A27DB-BD31-4B8C-83A1-F6EECF244321}">
                <p14:modId xmlns:p14="http://schemas.microsoft.com/office/powerpoint/2010/main" val="3446135886"/>
              </p:ext>
            </p:extLst>
          </p:nvPr>
        </p:nvGraphicFramePr>
        <p:xfrm>
          <a:off x="5181600" y="1389888"/>
          <a:ext cx="6737350" cy="47350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86069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6774AC-5A3E-6E4D-ABFC-47D8A44625A0}"/>
              </a:ext>
            </a:extLst>
          </p:cNvPr>
          <p:cNvSpPr>
            <a:spLocks noGrp="1"/>
          </p:cNvSpPr>
          <p:nvPr>
            <p:ph type="title"/>
          </p:nvPr>
        </p:nvSpPr>
        <p:spPr/>
        <p:txBody>
          <a:bodyPr>
            <a:normAutofit fontScale="90000"/>
          </a:bodyPr>
          <a:lstStyle/>
          <a:p>
            <a:r>
              <a:rPr lang="it-IT" dirty="0"/>
              <a:t>La distribuzione di frequenza (con settori confronto) per classi di fatturato (BVD</a:t>
            </a:r>
            <a:r>
              <a:rPr lang="it-IT" dirty="0">
                <a:sym typeface="Wingdings" pitchFamily="2" charset="2"/>
              </a:rPr>
              <a:t>)</a:t>
            </a:r>
            <a:endParaRPr lang="it-IT" dirty="0"/>
          </a:p>
        </p:txBody>
      </p:sp>
      <p:graphicFrame>
        <p:nvGraphicFramePr>
          <p:cNvPr id="3" name="Grafico 2">
            <a:extLst>
              <a:ext uri="{FF2B5EF4-FFF2-40B4-BE49-F238E27FC236}">
                <a16:creationId xmlns:a16="http://schemas.microsoft.com/office/drawing/2014/main" id="{A0E863EF-CD56-1AFF-3DDA-6D2BB3924BD8}"/>
              </a:ext>
            </a:extLst>
          </p:cNvPr>
          <p:cNvGraphicFramePr>
            <a:graphicFrameLocks/>
          </p:cNvGraphicFramePr>
          <p:nvPr>
            <p:extLst>
              <p:ext uri="{D42A27DB-BD31-4B8C-83A1-F6EECF244321}">
                <p14:modId xmlns:p14="http://schemas.microsoft.com/office/powerpoint/2010/main" val="1579399463"/>
              </p:ext>
            </p:extLst>
          </p:nvPr>
        </p:nvGraphicFramePr>
        <p:xfrm>
          <a:off x="1035586" y="1575412"/>
          <a:ext cx="6841474" cy="4296578"/>
        </p:xfrm>
        <a:graphic>
          <a:graphicData uri="http://schemas.openxmlformats.org/drawingml/2006/chart">
            <c:chart xmlns:c="http://schemas.openxmlformats.org/drawingml/2006/chart" xmlns:r="http://schemas.openxmlformats.org/officeDocument/2006/relationships" r:id="rId2"/>
          </a:graphicData>
        </a:graphic>
      </p:graphicFrame>
      <p:sp>
        <p:nvSpPr>
          <p:cNvPr id="5" name="Rettangolo 4">
            <a:extLst>
              <a:ext uri="{FF2B5EF4-FFF2-40B4-BE49-F238E27FC236}">
                <a16:creationId xmlns:a16="http://schemas.microsoft.com/office/drawing/2014/main" id="{C5150516-7920-B311-4A72-5A1A9F7B2941}"/>
              </a:ext>
            </a:extLst>
          </p:cNvPr>
          <p:cNvSpPr/>
          <p:nvPr/>
        </p:nvSpPr>
        <p:spPr>
          <a:xfrm>
            <a:off x="7994398" y="1575412"/>
            <a:ext cx="4107543" cy="3693319"/>
          </a:xfrm>
          <a:prstGeom prst="rect">
            <a:avLst/>
          </a:prstGeom>
        </p:spPr>
        <p:txBody>
          <a:bodyPr wrap="square">
            <a:spAutoFit/>
          </a:bodyPr>
          <a:lstStyle/>
          <a:p>
            <a:pPr algn="just"/>
            <a:r>
              <a:rPr lang="it-IT" dirty="0">
                <a:latin typeface="Calibri" panose="020F0502020204030204" pitchFamily="34" charset="0"/>
                <a:ea typeface="Calibri" panose="020F0502020204030204" pitchFamily="34" charset="0"/>
                <a:cs typeface="Times New Roman" panose="02020603050405020304" pitchFamily="18" charset="0"/>
              </a:rPr>
              <a:t>Nel tempo abbiamo potuto osservare una crescita di due sotto comparti in termini di volume di produzione, quello PR e soprattutto quello del Digital ADV che di fatto tuttavia configura un effetto di sostituzione rispetto al </a:t>
            </a:r>
            <a:r>
              <a:rPr lang="it-IT" dirty="0" err="1">
                <a:latin typeface="Calibri" panose="020F0502020204030204" pitchFamily="34" charset="0"/>
                <a:ea typeface="Calibri" panose="020F0502020204030204" pitchFamily="34" charset="0"/>
                <a:cs typeface="Times New Roman" panose="02020603050405020304" pitchFamily="18" charset="0"/>
              </a:rPr>
              <a:t>tradizional</a:t>
            </a:r>
            <a:r>
              <a:rPr lang="it-IT" dirty="0">
                <a:latin typeface="Calibri" panose="020F0502020204030204" pitchFamily="34" charset="0"/>
                <a:ea typeface="Calibri" panose="020F0502020204030204" pitchFamily="34" charset="0"/>
                <a:cs typeface="Times New Roman" panose="02020603050405020304" pitchFamily="18" charset="0"/>
              </a:rPr>
              <a:t> ADV sempre meno rappresentato anche in termini di numero di aziende.</a:t>
            </a:r>
          </a:p>
          <a:p>
            <a:pPr algn="just"/>
            <a:r>
              <a:rPr lang="it-IT" dirty="0">
                <a:latin typeface="Calibri" panose="020F0502020204030204" pitchFamily="34" charset="0"/>
                <a:ea typeface="Calibri" panose="020F0502020204030204" pitchFamily="34" charset="0"/>
                <a:cs typeface="Times New Roman" panose="02020603050405020304" pitchFamily="18" charset="0"/>
              </a:rPr>
              <a:t>Molto interessante che esattamente come per la precedente rilevazione eliminando dalle stime le piccole aziende la quota di volume che ricade sui grandi media center raggiunge quasi il 50 %.</a:t>
            </a:r>
          </a:p>
        </p:txBody>
      </p:sp>
    </p:spTree>
    <p:extLst>
      <p:ext uri="{BB962C8B-B14F-4D97-AF65-F5344CB8AC3E}">
        <p14:creationId xmlns:p14="http://schemas.microsoft.com/office/powerpoint/2010/main" val="109115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58A32D-BF92-794A-A05B-AD663097B60B}"/>
              </a:ext>
            </a:extLst>
          </p:cNvPr>
          <p:cNvSpPr>
            <a:spLocks noGrp="1"/>
          </p:cNvSpPr>
          <p:nvPr>
            <p:ph type="title"/>
          </p:nvPr>
        </p:nvSpPr>
        <p:spPr>
          <a:xfrm>
            <a:off x="604284" y="364416"/>
            <a:ext cx="10515600" cy="1134000"/>
          </a:xfrm>
        </p:spPr>
        <p:txBody>
          <a:bodyPr>
            <a:normAutofit fontScale="90000"/>
          </a:bodyPr>
          <a:lstStyle/>
          <a:p>
            <a:r>
              <a:rPr lang="it-IT" dirty="0"/>
              <a:t>La distribuzione di frequenza per margine di profitto secondo i sotto settori (BVD</a:t>
            </a:r>
            <a:r>
              <a:rPr lang="it-IT" dirty="0">
                <a:sym typeface="Wingdings" pitchFamily="2" charset="2"/>
              </a:rPr>
              <a:t>)</a:t>
            </a:r>
            <a:endParaRPr lang="it-IT" dirty="0"/>
          </a:p>
        </p:txBody>
      </p:sp>
      <p:sp>
        <p:nvSpPr>
          <p:cNvPr id="3" name="Rettangolo 2">
            <a:extLst>
              <a:ext uri="{FF2B5EF4-FFF2-40B4-BE49-F238E27FC236}">
                <a16:creationId xmlns:a16="http://schemas.microsoft.com/office/drawing/2014/main" id="{C9D6720B-7EC9-DE4A-832F-F110D03AB51D}"/>
              </a:ext>
            </a:extLst>
          </p:cNvPr>
          <p:cNvSpPr/>
          <p:nvPr/>
        </p:nvSpPr>
        <p:spPr>
          <a:xfrm>
            <a:off x="785223" y="1498416"/>
            <a:ext cx="10621554" cy="1754326"/>
          </a:xfrm>
          <a:prstGeom prst="rect">
            <a:avLst/>
          </a:prstGeom>
        </p:spPr>
        <p:txBody>
          <a:bodyPr wrap="square">
            <a:spAutoFit/>
          </a:bodyPr>
          <a:lstStyle/>
          <a:p>
            <a:pPr algn="just"/>
            <a:r>
              <a:rPr lang="it-IT" dirty="0">
                <a:latin typeface="Calibri" panose="020F0502020204030204" pitchFamily="34" charset="0"/>
                <a:ea typeface="Calibri" panose="020F0502020204030204" pitchFamily="34" charset="0"/>
                <a:cs typeface="Times New Roman" panose="02020603050405020304" pitchFamily="18" charset="0"/>
              </a:rPr>
              <a:t>Che il 2020 fosse </a:t>
            </a:r>
            <a:r>
              <a:rPr lang="it-IT" dirty="0" err="1">
                <a:latin typeface="Calibri" panose="020F0502020204030204" pitchFamily="34" charset="0"/>
                <a:ea typeface="Calibri" panose="020F0502020204030204" pitchFamily="34" charset="0"/>
                <a:cs typeface="Times New Roman" panose="02020603050405020304" pitchFamily="18" charset="0"/>
              </a:rPr>
              <a:t>l’</a:t>
            </a:r>
            <a:r>
              <a:rPr lang="it-IT" i="1" dirty="0" err="1">
                <a:latin typeface="Calibri" panose="020F0502020204030204" pitchFamily="34" charset="0"/>
                <a:ea typeface="Calibri" panose="020F0502020204030204" pitchFamily="34" charset="0"/>
                <a:cs typeface="Times New Roman" panose="02020603050405020304" pitchFamily="18" charset="0"/>
              </a:rPr>
              <a:t>annus</a:t>
            </a:r>
            <a:r>
              <a:rPr lang="it-IT" i="1" dirty="0">
                <a:latin typeface="Calibri" panose="020F0502020204030204" pitchFamily="34" charset="0"/>
                <a:ea typeface="Calibri" panose="020F0502020204030204" pitchFamily="34" charset="0"/>
                <a:cs typeface="Times New Roman" panose="02020603050405020304" pitchFamily="18" charset="0"/>
              </a:rPr>
              <a:t> </a:t>
            </a:r>
            <a:r>
              <a:rPr lang="it-IT" i="1" dirty="0" err="1">
                <a:latin typeface="Calibri" panose="020F0502020204030204" pitchFamily="34" charset="0"/>
                <a:ea typeface="Calibri" panose="020F0502020204030204" pitchFamily="34" charset="0"/>
                <a:cs typeface="Times New Roman" panose="02020603050405020304" pitchFamily="18" charset="0"/>
              </a:rPr>
              <a:t>horribilis</a:t>
            </a:r>
            <a:r>
              <a:rPr lang="it-IT" dirty="0">
                <a:latin typeface="Calibri" panose="020F0502020204030204" pitchFamily="34" charset="0"/>
                <a:ea typeface="Calibri" panose="020F0502020204030204" pitchFamily="34" charset="0"/>
                <a:cs typeface="Times New Roman" panose="02020603050405020304" pitchFamily="18" charset="0"/>
              </a:rPr>
              <a:t> per tutto il comparto di pari passo con tutta l’economia italiana lo avevamo già ben raccontato nella precedente edizione. Ma in realtà meno scontato era che il 2021 non rappresentasse una vera ripresa. I valori marginali medi sono timidi e solo nel 2022 finalmente vediamo una ripresa convinta che appare in alcuni casi quasi esplosiva. In particolare il mondo Pr e quello del Digital ADV fanno segnare risultati veramente importanti, in un quadro che delinea una generale tendenza molto positiva per tutto il comparto</a:t>
            </a:r>
          </a:p>
        </p:txBody>
      </p:sp>
      <p:graphicFrame>
        <p:nvGraphicFramePr>
          <p:cNvPr id="5" name="Grafico 4">
            <a:extLst>
              <a:ext uri="{FF2B5EF4-FFF2-40B4-BE49-F238E27FC236}">
                <a16:creationId xmlns:a16="http://schemas.microsoft.com/office/drawing/2014/main" id="{A3B0CDFC-AAD2-91F1-CC38-0477EF97451D}"/>
              </a:ext>
            </a:extLst>
          </p:cNvPr>
          <p:cNvGraphicFramePr>
            <a:graphicFrameLocks/>
          </p:cNvGraphicFramePr>
          <p:nvPr>
            <p:extLst>
              <p:ext uri="{D42A27DB-BD31-4B8C-83A1-F6EECF244321}">
                <p14:modId xmlns:p14="http://schemas.microsoft.com/office/powerpoint/2010/main" val="1937997505"/>
              </p:ext>
            </p:extLst>
          </p:nvPr>
        </p:nvGraphicFramePr>
        <p:xfrm>
          <a:off x="909084" y="3252742"/>
          <a:ext cx="10515600" cy="27335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9287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58A32D-BF92-794A-A05B-AD663097B60B}"/>
              </a:ext>
            </a:extLst>
          </p:cNvPr>
          <p:cNvSpPr>
            <a:spLocks noGrp="1"/>
          </p:cNvSpPr>
          <p:nvPr>
            <p:ph type="title"/>
          </p:nvPr>
        </p:nvSpPr>
        <p:spPr>
          <a:xfrm>
            <a:off x="604284" y="364416"/>
            <a:ext cx="10515600" cy="1134000"/>
          </a:xfrm>
        </p:spPr>
        <p:txBody>
          <a:bodyPr>
            <a:normAutofit/>
          </a:bodyPr>
          <a:lstStyle/>
          <a:p>
            <a:r>
              <a:rPr lang="it-IT" dirty="0"/>
              <a:t>L’esplosione positiva delle terre di mezzo…</a:t>
            </a:r>
          </a:p>
        </p:txBody>
      </p:sp>
      <p:graphicFrame>
        <p:nvGraphicFramePr>
          <p:cNvPr id="4" name="Grafico 3">
            <a:extLst>
              <a:ext uri="{FF2B5EF4-FFF2-40B4-BE49-F238E27FC236}">
                <a16:creationId xmlns:a16="http://schemas.microsoft.com/office/drawing/2014/main" id="{729402ED-4236-6710-E8A7-0B813179D57A}"/>
              </a:ext>
            </a:extLst>
          </p:cNvPr>
          <p:cNvGraphicFramePr>
            <a:graphicFrameLocks/>
          </p:cNvGraphicFramePr>
          <p:nvPr>
            <p:extLst>
              <p:ext uri="{D42A27DB-BD31-4B8C-83A1-F6EECF244321}">
                <p14:modId xmlns:p14="http://schemas.microsoft.com/office/powerpoint/2010/main" val="1814469346"/>
              </p:ext>
            </p:extLst>
          </p:nvPr>
        </p:nvGraphicFramePr>
        <p:xfrm>
          <a:off x="4857242" y="1454150"/>
          <a:ext cx="7017766" cy="39497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ttangolo 6">
            <a:extLst>
              <a:ext uri="{FF2B5EF4-FFF2-40B4-BE49-F238E27FC236}">
                <a16:creationId xmlns:a16="http://schemas.microsoft.com/office/drawing/2014/main" id="{D8E6197F-A421-9194-92F1-95D1B2245885}"/>
              </a:ext>
            </a:extLst>
          </p:cNvPr>
          <p:cNvSpPr/>
          <p:nvPr/>
        </p:nvSpPr>
        <p:spPr>
          <a:xfrm>
            <a:off x="316992" y="1710531"/>
            <a:ext cx="4107543" cy="3139321"/>
          </a:xfrm>
          <a:prstGeom prst="rect">
            <a:avLst/>
          </a:prstGeom>
        </p:spPr>
        <p:txBody>
          <a:bodyPr wrap="square">
            <a:spAutoFit/>
          </a:bodyPr>
          <a:lstStyle/>
          <a:p>
            <a:pPr algn="just"/>
            <a:r>
              <a:rPr lang="it-IT" dirty="0">
                <a:latin typeface="Calibri" panose="020F0502020204030204" pitchFamily="34" charset="0"/>
                <a:ea typeface="Calibri" panose="020F0502020204030204" pitchFamily="34" charset="0"/>
                <a:cs typeface="Times New Roman" panose="02020603050405020304" pitchFamily="18" charset="0"/>
              </a:rPr>
              <a:t>Se invece concentriamo la nostra attenzione sulla struttura dimensionale delle imprese possiamo mettere ben in evidenza che la maggiore esplosione del 2022 si concentra nelle imprese che sono in mezzo alla gerarchia strutturale. Tutto il settore cresce e cresce in maniera convincente, ma sono le imprese medie che prima delle altre già nel 2021 vedono arrivare la ripresa per poi cavalcarla in maniera davvero molto rapida.</a:t>
            </a:r>
          </a:p>
        </p:txBody>
      </p:sp>
    </p:spTree>
    <p:extLst>
      <p:ext uri="{BB962C8B-B14F-4D97-AF65-F5344CB8AC3E}">
        <p14:creationId xmlns:p14="http://schemas.microsoft.com/office/powerpoint/2010/main" val="1827844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CF43C2-D387-4D89-801D-ACC6492C3BB1}"/>
              </a:ext>
            </a:extLst>
          </p:cNvPr>
          <p:cNvSpPr>
            <a:spLocks noGrp="1"/>
          </p:cNvSpPr>
          <p:nvPr>
            <p:ph type="title"/>
          </p:nvPr>
        </p:nvSpPr>
        <p:spPr/>
        <p:txBody>
          <a:bodyPr/>
          <a:lstStyle/>
          <a:p>
            <a:r>
              <a:rPr lang="it-IT" dirty="0"/>
              <a:t>Uno sguardo agli obiettivi della ricerca</a:t>
            </a:r>
          </a:p>
        </p:txBody>
      </p:sp>
      <p:sp>
        <p:nvSpPr>
          <p:cNvPr id="3" name="Segnaposto contenuto 2">
            <a:extLst>
              <a:ext uri="{FF2B5EF4-FFF2-40B4-BE49-F238E27FC236}">
                <a16:creationId xmlns:a16="http://schemas.microsoft.com/office/drawing/2014/main" id="{E426194B-ED38-4958-A53B-A15C67B85A2E}"/>
              </a:ext>
            </a:extLst>
          </p:cNvPr>
          <p:cNvSpPr>
            <a:spLocks noGrp="1"/>
          </p:cNvSpPr>
          <p:nvPr>
            <p:ph idx="1"/>
          </p:nvPr>
        </p:nvSpPr>
        <p:spPr>
          <a:xfrm>
            <a:off x="838200" y="1129554"/>
            <a:ext cx="10515600" cy="5047410"/>
          </a:xfrm>
        </p:spPr>
        <p:txBody>
          <a:bodyPr>
            <a:normAutofit/>
          </a:bodyPr>
          <a:lstStyle/>
          <a:p>
            <a:pPr marL="0" lvl="0" indent="0">
              <a:buNone/>
            </a:pPr>
            <a:r>
              <a:rPr lang="it-IT" dirty="0"/>
              <a:t>Gli obiettivi generali fin dalla prima </a:t>
            </a:r>
            <a:r>
              <a:rPr lang="it-IT" dirty="0" err="1"/>
              <a:t>wave</a:t>
            </a:r>
            <a:r>
              <a:rPr lang="it-IT" dirty="0"/>
              <a:t> del 2021 erano:</a:t>
            </a:r>
          </a:p>
          <a:p>
            <a:pPr lvl="0"/>
            <a:r>
              <a:rPr lang="it-IT" dirty="0"/>
              <a:t>riordinare in maniera sistematica tutte le conoscenze che possono essere tratte delle fonti esistenti (istituzionali e non); </a:t>
            </a:r>
          </a:p>
          <a:p>
            <a:pPr lvl="0"/>
            <a:r>
              <a:rPr lang="it-IT" dirty="0"/>
              <a:t>produrne di nuove e originali percorsi di costruzione di dati. </a:t>
            </a:r>
          </a:p>
          <a:p>
            <a:pPr lvl="0"/>
            <a:endParaRPr lang="it-IT" dirty="0"/>
          </a:p>
          <a:p>
            <a:pPr marL="0" lvl="0" indent="0">
              <a:buNone/>
            </a:pPr>
            <a:r>
              <a:rPr lang="it-IT" dirty="0"/>
              <a:t>Al fine di:</a:t>
            </a:r>
          </a:p>
          <a:p>
            <a:r>
              <a:rPr lang="it-IT" dirty="0"/>
              <a:t>Stimare il peso del comparto comunicazione (e delle sue sotto-articolazioni) e di quelli immediatamente contigui</a:t>
            </a:r>
          </a:p>
          <a:p>
            <a:r>
              <a:rPr lang="it-IT" dirty="0"/>
              <a:t>Istituire modelli per studiare i possibili scenari evolutivi</a:t>
            </a:r>
          </a:p>
          <a:p>
            <a:endParaRPr lang="it-IT" dirty="0"/>
          </a:p>
        </p:txBody>
      </p:sp>
    </p:spTree>
    <p:extLst>
      <p:ext uri="{BB962C8B-B14F-4D97-AF65-F5344CB8AC3E}">
        <p14:creationId xmlns:p14="http://schemas.microsoft.com/office/powerpoint/2010/main" val="445939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CF43C2-D387-4D89-801D-ACC6492C3BB1}"/>
              </a:ext>
            </a:extLst>
          </p:cNvPr>
          <p:cNvSpPr>
            <a:spLocks noGrp="1"/>
          </p:cNvSpPr>
          <p:nvPr>
            <p:ph type="title"/>
          </p:nvPr>
        </p:nvSpPr>
        <p:spPr/>
        <p:txBody>
          <a:bodyPr>
            <a:normAutofit fontScale="90000"/>
          </a:bodyPr>
          <a:lstStyle/>
          <a:p>
            <a:r>
              <a:rPr lang="it-IT" dirty="0"/>
              <a:t>Che cosa abbiamo fatto in questa II </a:t>
            </a:r>
            <a:r>
              <a:rPr lang="it-IT" dirty="0" err="1"/>
              <a:t>wave</a:t>
            </a:r>
            <a:r>
              <a:rPr lang="it-IT" dirty="0"/>
              <a:t> 2023 </a:t>
            </a:r>
          </a:p>
        </p:txBody>
      </p:sp>
      <p:sp>
        <p:nvSpPr>
          <p:cNvPr id="3" name="Segnaposto contenuto 2">
            <a:extLst>
              <a:ext uri="{FF2B5EF4-FFF2-40B4-BE49-F238E27FC236}">
                <a16:creationId xmlns:a16="http://schemas.microsoft.com/office/drawing/2014/main" id="{E426194B-ED38-4958-A53B-A15C67B85A2E}"/>
              </a:ext>
            </a:extLst>
          </p:cNvPr>
          <p:cNvSpPr>
            <a:spLocks noGrp="1"/>
          </p:cNvSpPr>
          <p:nvPr>
            <p:ph idx="1"/>
          </p:nvPr>
        </p:nvSpPr>
        <p:spPr>
          <a:xfrm>
            <a:off x="838200" y="1129554"/>
            <a:ext cx="10515600" cy="5047410"/>
          </a:xfrm>
        </p:spPr>
        <p:txBody>
          <a:bodyPr>
            <a:normAutofit/>
          </a:bodyPr>
          <a:lstStyle/>
          <a:p>
            <a:pPr marL="0" lvl="0" indent="0">
              <a:buNone/>
            </a:pPr>
            <a:r>
              <a:rPr lang="it-IT" dirty="0"/>
              <a:t>In questa seconda edizione abbiamo:</a:t>
            </a:r>
          </a:p>
          <a:p>
            <a:pPr lvl="1"/>
            <a:r>
              <a:rPr lang="it-IT" dirty="0"/>
              <a:t>Calcolato nuovamente le stime dell’andamento del comparto e dei sotto-settori utilizzando la stessa tecnica adottata nella </a:t>
            </a:r>
            <a:r>
              <a:rPr lang="it-IT" dirty="0" err="1"/>
              <a:t>wave</a:t>
            </a:r>
            <a:r>
              <a:rPr lang="it-IT" dirty="0"/>
              <a:t> precedente</a:t>
            </a:r>
          </a:p>
          <a:p>
            <a:pPr lvl="2"/>
            <a:r>
              <a:rPr lang="it-IT" dirty="0"/>
              <a:t>Costruzione del </a:t>
            </a:r>
            <a:r>
              <a:rPr lang="it-IT" dirty="0" err="1"/>
              <a:t>dataware</a:t>
            </a:r>
            <a:r>
              <a:rPr lang="it-IT" dirty="0"/>
              <a:t> house con una struttura di </a:t>
            </a:r>
            <a:r>
              <a:rPr lang="it-IT" dirty="0" err="1"/>
              <a:t>scraping</a:t>
            </a:r>
            <a:r>
              <a:rPr lang="it-IT" dirty="0"/>
              <a:t> poi combinata con le informazioni provenienti dal database di </a:t>
            </a:r>
            <a:r>
              <a:rPr lang="it-IT" dirty="0" err="1"/>
              <a:t>BvD</a:t>
            </a:r>
            <a:endParaRPr lang="it-IT" dirty="0"/>
          </a:p>
          <a:p>
            <a:pPr lvl="2"/>
            <a:r>
              <a:rPr lang="it-IT" dirty="0"/>
              <a:t>Calcolato le stime rispetto ai principali indici di posizionamento</a:t>
            </a:r>
          </a:p>
          <a:p>
            <a:pPr lvl="1"/>
            <a:r>
              <a:rPr lang="it-IT" dirty="0"/>
              <a:t>Fatto il primo carotaggio qualitativo su uno dei sotto-settore quello delle PR</a:t>
            </a:r>
          </a:p>
          <a:p>
            <a:pPr lvl="2"/>
            <a:r>
              <a:rPr lang="it-IT" dirty="0"/>
              <a:t>25 interviste in profondità a clienti di aziende PR (segnalati dalle aziende stesse sulla base di un disegno di campionamento fattoriale che teneva conto del settore merceologico, del posizionamento territoriale, del tipo di interlocutore all’interno dell’azienda e del tipo di servizi richiesti)</a:t>
            </a:r>
          </a:p>
          <a:p>
            <a:pPr lvl="2"/>
            <a:r>
              <a:rPr lang="it-IT" dirty="0"/>
              <a:t>Stiamo completando le interviste con aziende del settore sono previste alla fine del percorso 15 aziende coinvolte scelte sulla base di un disegno fattoriale di campionamento che tiene conto della classe dimensionale e del posizionamento geografico oltre ad altri fattori di controllo di secondo livello</a:t>
            </a:r>
          </a:p>
          <a:p>
            <a:pPr lvl="0"/>
            <a:endParaRPr lang="it-IT" dirty="0"/>
          </a:p>
        </p:txBody>
      </p:sp>
    </p:spTree>
    <p:extLst>
      <p:ext uri="{BB962C8B-B14F-4D97-AF65-F5344CB8AC3E}">
        <p14:creationId xmlns:p14="http://schemas.microsoft.com/office/powerpoint/2010/main" val="2549796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8F8CA6-09CB-45DD-B4A7-180F91F5A992}"/>
              </a:ext>
            </a:extLst>
          </p:cNvPr>
          <p:cNvSpPr>
            <a:spLocks noGrp="1"/>
          </p:cNvSpPr>
          <p:nvPr>
            <p:ph type="title"/>
          </p:nvPr>
        </p:nvSpPr>
        <p:spPr>
          <a:xfrm>
            <a:off x="838199" y="520995"/>
            <a:ext cx="10515600" cy="1134000"/>
          </a:xfrm>
        </p:spPr>
        <p:txBody>
          <a:bodyPr>
            <a:normAutofit fontScale="90000"/>
          </a:bodyPr>
          <a:lstStyle/>
          <a:p>
            <a:r>
              <a:rPr lang="it-IT" dirty="0"/>
              <a:t>Perché abbiamo scelto di utilizzare come fonte </a:t>
            </a:r>
            <a:r>
              <a:rPr lang="it-IT" dirty="0" err="1"/>
              <a:t>Orbis</a:t>
            </a:r>
            <a:r>
              <a:rPr lang="it-IT" dirty="0"/>
              <a:t> di Bureau Van Dyck come fonte di confronto per le stime?</a:t>
            </a:r>
          </a:p>
        </p:txBody>
      </p:sp>
      <p:sp>
        <p:nvSpPr>
          <p:cNvPr id="3" name="Segnaposto contenuto 2">
            <a:extLst>
              <a:ext uri="{FF2B5EF4-FFF2-40B4-BE49-F238E27FC236}">
                <a16:creationId xmlns:a16="http://schemas.microsoft.com/office/drawing/2014/main" id="{EF25DAEC-B179-4C8C-9A33-7AE98E363F72}"/>
              </a:ext>
            </a:extLst>
          </p:cNvPr>
          <p:cNvSpPr>
            <a:spLocks noGrp="1"/>
          </p:cNvSpPr>
          <p:nvPr>
            <p:ph idx="1"/>
          </p:nvPr>
        </p:nvSpPr>
        <p:spPr>
          <a:xfrm>
            <a:off x="838199" y="2122714"/>
            <a:ext cx="6966858" cy="4054249"/>
          </a:xfrm>
        </p:spPr>
        <p:txBody>
          <a:bodyPr>
            <a:normAutofit/>
          </a:bodyPr>
          <a:lstStyle/>
          <a:p>
            <a:pPr marL="0" indent="0">
              <a:buNone/>
            </a:pPr>
            <a:r>
              <a:rPr lang="it-IT" dirty="0"/>
              <a:t>La scelta è stata operata sulla base di </a:t>
            </a:r>
          </a:p>
          <a:p>
            <a:r>
              <a:rPr lang="it-IT" dirty="0"/>
              <a:t>Completezza e solidità statistica delle informazioni fornite (con merge di differenti fonti amministrative)</a:t>
            </a:r>
          </a:p>
          <a:p>
            <a:r>
              <a:rPr lang="it-IT" dirty="0"/>
              <a:t>Disponibilità di indici standardizzati giuridici e finanziari normalizzati e certificati </a:t>
            </a:r>
          </a:p>
          <a:p>
            <a:r>
              <a:rPr lang="it-IT" dirty="0"/>
              <a:t>Ultimo esercizio di bilancio disponibile 2022</a:t>
            </a:r>
          </a:p>
        </p:txBody>
      </p:sp>
      <p:graphicFrame>
        <p:nvGraphicFramePr>
          <p:cNvPr id="4" name="Diagramma 3">
            <a:extLst>
              <a:ext uri="{FF2B5EF4-FFF2-40B4-BE49-F238E27FC236}">
                <a16:creationId xmlns:a16="http://schemas.microsoft.com/office/drawing/2014/main" id="{2F1C7A6A-C0C4-CC44-9359-F0421E43B628}"/>
              </a:ext>
            </a:extLst>
          </p:cNvPr>
          <p:cNvGraphicFramePr/>
          <p:nvPr>
            <p:extLst>
              <p:ext uri="{D42A27DB-BD31-4B8C-83A1-F6EECF244321}">
                <p14:modId xmlns:p14="http://schemas.microsoft.com/office/powerpoint/2010/main" val="1014412747"/>
              </p:ext>
            </p:extLst>
          </p:nvPr>
        </p:nvGraphicFramePr>
        <p:xfrm>
          <a:off x="6928882" y="989081"/>
          <a:ext cx="5263118" cy="5617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9539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68C0BB-4427-4278-A546-9D50E917804A}"/>
              </a:ext>
            </a:extLst>
          </p:cNvPr>
          <p:cNvSpPr>
            <a:spLocks noGrp="1"/>
          </p:cNvSpPr>
          <p:nvPr>
            <p:ph type="title"/>
          </p:nvPr>
        </p:nvSpPr>
        <p:spPr/>
        <p:txBody>
          <a:bodyPr/>
          <a:lstStyle/>
          <a:p>
            <a:r>
              <a:rPr lang="it-IT" dirty="0"/>
              <a:t>Come funziona il modello di WEB SCRAPING </a:t>
            </a:r>
          </a:p>
        </p:txBody>
      </p:sp>
      <p:sp>
        <p:nvSpPr>
          <p:cNvPr id="8" name="Rettangolo 7">
            <a:extLst>
              <a:ext uri="{FF2B5EF4-FFF2-40B4-BE49-F238E27FC236}">
                <a16:creationId xmlns:a16="http://schemas.microsoft.com/office/drawing/2014/main" id="{860FFE76-6E43-7446-8C6F-009F1E3CBD75}"/>
              </a:ext>
            </a:extLst>
          </p:cNvPr>
          <p:cNvSpPr/>
          <p:nvPr/>
        </p:nvSpPr>
        <p:spPr>
          <a:xfrm>
            <a:off x="457200" y="1285765"/>
            <a:ext cx="10685721" cy="4832092"/>
          </a:xfrm>
          <a:prstGeom prst="rect">
            <a:avLst/>
          </a:prstGeom>
        </p:spPr>
        <p:txBody>
          <a:bodyPr wrap="square">
            <a:spAutoFit/>
          </a:bodyPr>
          <a:lstStyle/>
          <a:p>
            <a:r>
              <a:rPr lang="it-IT" sz="2800" dirty="0"/>
              <a:t>L’utilizzo dello </a:t>
            </a:r>
            <a:r>
              <a:rPr lang="it-IT" sz="2800" dirty="0" err="1"/>
              <a:t>scraping</a:t>
            </a:r>
            <a:r>
              <a:rPr lang="it-IT" sz="2800" dirty="0"/>
              <a:t> come tecnica si basa su una serie di ipotesi fondanti:</a:t>
            </a:r>
          </a:p>
          <a:p>
            <a:pPr marL="457200" indent="-457200">
              <a:buFont typeface="Arial" panose="020B0604020202020204" pitchFamily="34" charset="0"/>
              <a:buChar char="•"/>
            </a:pPr>
            <a:r>
              <a:rPr lang="it-IT" sz="2800" dirty="0"/>
              <a:t>Tutti coloro che vogliono offrire servizi professionali di comunicazione voglio farsi trovare dai clienti</a:t>
            </a:r>
          </a:p>
          <a:p>
            <a:pPr marL="457200" indent="-457200">
              <a:buFont typeface="Arial" panose="020B0604020202020204" pitchFamily="34" charset="0"/>
              <a:buChar char="•"/>
            </a:pPr>
            <a:r>
              <a:rPr lang="it-IT" sz="2800" dirty="0"/>
              <a:t>Vogliono rendere il loro catalogo di servizi evidente</a:t>
            </a:r>
          </a:p>
          <a:p>
            <a:pPr marL="457200" indent="-457200">
              <a:buFont typeface="Arial" panose="020B0604020202020204" pitchFamily="34" charset="0"/>
              <a:buChar char="•"/>
            </a:pPr>
            <a:r>
              <a:rPr lang="it-IT" sz="2800" dirty="0"/>
              <a:t>Il web è una vetrina cruciale per questo tipo di attività (per ovvie ragioni)</a:t>
            </a:r>
          </a:p>
          <a:p>
            <a:endParaRPr lang="it-IT" sz="2800" dirty="0"/>
          </a:p>
          <a:p>
            <a:r>
              <a:rPr lang="it-IT" sz="2800" dirty="0"/>
              <a:t>Ovviamente anche in questo senso abbiamo limitazioni…</a:t>
            </a:r>
          </a:p>
          <a:p>
            <a:pPr marL="457200" indent="-457200">
              <a:buFont typeface="Arial" panose="020B0604020202020204" pitchFamily="34" charset="0"/>
              <a:buChar char="•"/>
            </a:pPr>
            <a:r>
              <a:rPr lang="it-IT" sz="2800" dirty="0"/>
              <a:t>Nessuna garanzia sull’effettiva professionalità offerta</a:t>
            </a:r>
          </a:p>
          <a:p>
            <a:pPr marL="457200" indent="-457200">
              <a:buFont typeface="Arial" panose="020B0604020202020204" pitchFamily="34" charset="0"/>
              <a:buChar char="•"/>
            </a:pPr>
            <a:r>
              <a:rPr lang="it-IT" sz="2800" dirty="0"/>
              <a:t>Informazioni parziali e non accreditate</a:t>
            </a:r>
          </a:p>
        </p:txBody>
      </p:sp>
    </p:spTree>
    <p:extLst>
      <p:ext uri="{BB962C8B-B14F-4D97-AF65-F5344CB8AC3E}">
        <p14:creationId xmlns:p14="http://schemas.microsoft.com/office/powerpoint/2010/main" val="2050476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357AE6-8AE4-BC4D-BBA8-440757A1D09B}"/>
              </a:ext>
            </a:extLst>
          </p:cNvPr>
          <p:cNvSpPr>
            <a:spLocks noGrp="1"/>
          </p:cNvSpPr>
          <p:nvPr>
            <p:ph type="title"/>
          </p:nvPr>
        </p:nvSpPr>
        <p:spPr/>
        <p:txBody>
          <a:bodyPr>
            <a:normAutofit fontScale="90000"/>
          </a:bodyPr>
          <a:lstStyle/>
          <a:p>
            <a:r>
              <a:rPr lang="it-IT" dirty="0"/>
              <a:t>Le caratteristiche dello </a:t>
            </a:r>
            <a:r>
              <a:rPr lang="it-IT" dirty="0" err="1"/>
              <a:t>scraping</a:t>
            </a:r>
            <a:r>
              <a:rPr lang="it-IT" dirty="0"/>
              <a:t> in questa </a:t>
            </a:r>
            <a:r>
              <a:rPr lang="it-IT" dirty="0" err="1"/>
              <a:t>wave</a:t>
            </a:r>
            <a:endParaRPr lang="it-IT" dirty="0"/>
          </a:p>
        </p:txBody>
      </p:sp>
      <p:sp>
        <p:nvSpPr>
          <p:cNvPr id="4" name="Segnaposto contenuto 3">
            <a:extLst>
              <a:ext uri="{FF2B5EF4-FFF2-40B4-BE49-F238E27FC236}">
                <a16:creationId xmlns:a16="http://schemas.microsoft.com/office/drawing/2014/main" id="{D0820D93-D291-4D42-957B-A5DAD7CD2183}"/>
              </a:ext>
            </a:extLst>
          </p:cNvPr>
          <p:cNvSpPr>
            <a:spLocks noGrp="1"/>
          </p:cNvSpPr>
          <p:nvPr>
            <p:ph idx="1"/>
          </p:nvPr>
        </p:nvSpPr>
        <p:spPr>
          <a:xfrm>
            <a:off x="306572" y="1285765"/>
            <a:ext cx="6434470" cy="5964710"/>
          </a:xfrm>
          <a:prstGeom prst="rect">
            <a:avLst/>
          </a:prstGeom>
        </p:spPr>
        <p:txBody>
          <a:bodyPr wrap="square">
            <a:spAutoFit/>
          </a:bodyPr>
          <a:lstStyle/>
          <a:p>
            <a:pPr marL="342900" lvl="0" indent="-342900">
              <a:spcBef>
                <a:spcPts val="0"/>
              </a:spcBef>
              <a:buFont typeface="Arial" panose="020B0604020202020204" pitchFamily="34" charset="0"/>
              <a:buChar char="•"/>
            </a:pPr>
            <a:r>
              <a:rPr lang="it-IT" sz="2600" dirty="0"/>
              <a:t>Abbiamo utilizzato le stesse parole chiave utilizzate nel 2021 massimizzare la confrontabilità diretta dei risultati</a:t>
            </a:r>
          </a:p>
          <a:p>
            <a:pPr marL="342900" indent="-342900">
              <a:spcBef>
                <a:spcPts val="0"/>
              </a:spcBef>
            </a:pPr>
            <a:r>
              <a:rPr lang="it-IT" sz="2600" dirty="0"/>
              <a:t>Le keyword vengono utilizzare per estrarre i risultati forniti da Google Maps (informazioni di Geo-localizzazione delle imprese per garantire la copertura territoriale) </a:t>
            </a:r>
          </a:p>
          <a:p>
            <a:pPr marL="342900" indent="-342900">
              <a:spcBef>
                <a:spcPts val="0"/>
              </a:spcBef>
            </a:pPr>
            <a:r>
              <a:rPr lang="it-IT" sz="2600" dirty="0"/>
              <a:t>Abbiamo usato un modellino di </a:t>
            </a:r>
            <a:r>
              <a:rPr lang="it-IT" sz="2600" dirty="0" err="1"/>
              <a:t>enrichment</a:t>
            </a:r>
            <a:r>
              <a:rPr lang="it-IT" sz="2600" dirty="0"/>
              <a:t> delle informazioni per acquisire (dopo aver individuato le aziende tutte le caratteristiche desumibili dal web)</a:t>
            </a:r>
          </a:p>
          <a:p>
            <a:pPr marL="342900" lvl="0" indent="-342900">
              <a:spcBef>
                <a:spcPts val="0"/>
              </a:spcBef>
              <a:buFont typeface="Arial" panose="020B0604020202020204" pitchFamily="34" charset="0"/>
              <a:buChar char="•"/>
            </a:pPr>
            <a:endParaRPr lang="it-IT" dirty="0"/>
          </a:p>
          <a:p>
            <a:pPr marL="342900" lvl="0" indent="-342900">
              <a:spcBef>
                <a:spcPts val="0"/>
              </a:spcBef>
              <a:buFont typeface="Arial" panose="020B0604020202020204" pitchFamily="34" charset="0"/>
              <a:buChar char="•"/>
            </a:pPr>
            <a:endParaRPr lang="it-IT" sz="2800" dirty="0"/>
          </a:p>
          <a:p>
            <a:pPr marL="342900" lvl="0" indent="-342900">
              <a:spcBef>
                <a:spcPts val="0"/>
              </a:spcBef>
              <a:buFont typeface="Arial" panose="020B0604020202020204" pitchFamily="34" charset="0"/>
              <a:buChar char="•"/>
            </a:pPr>
            <a:endParaRPr lang="it-IT" sz="2800" dirty="0"/>
          </a:p>
          <a:p>
            <a:pPr marL="342900" lvl="0" indent="-342900">
              <a:spcBef>
                <a:spcPts val="0"/>
              </a:spcBef>
              <a:buFont typeface="Arial" panose="020B0604020202020204" pitchFamily="34" charset="0"/>
              <a:buChar char="•"/>
            </a:pPr>
            <a:endParaRPr lang="it-IT" sz="2800" dirty="0"/>
          </a:p>
        </p:txBody>
      </p:sp>
      <p:sp>
        <p:nvSpPr>
          <p:cNvPr id="5" name="CasellaDiTesto 4">
            <a:extLst>
              <a:ext uri="{FF2B5EF4-FFF2-40B4-BE49-F238E27FC236}">
                <a16:creationId xmlns:a16="http://schemas.microsoft.com/office/drawing/2014/main" id="{04F1C1F8-52CD-B94B-9E10-4483DE7BB2B6}"/>
              </a:ext>
            </a:extLst>
          </p:cNvPr>
          <p:cNvSpPr txBox="1"/>
          <p:nvPr/>
        </p:nvSpPr>
        <p:spPr>
          <a:xfrm>
            <a:off x="6857114" y="1285765"/>
            <a:ext cx="4380614" cy="4385816"/>
          </a:xfrm>
          <a:prstGeom prst="rect">
            <a:avLst/>
          </a:prstGeom>
          <a:solidFill>
            <a:srgbClr val="B32F55"/>
          </a:solidFill>
        </p:spPr>
        <p:txBody>
          <a:bodyPr wrap="square" rtlCol="0">
            <a:spAutoFit/>
          </a:bodyPr>
          <a:lstStyle/>
          <a:p>
            <a:pPr lvl="0">
              <a:spcBef>
                <a:spcPts val="0"/>
              </a:spcBef>
            </a:pPr>
            <a:r>
              <a:rPr lang="it-IT" dirty="0">
                <a:solidFill>
                  <a:schemeClr val="bg1"/>
                </a:solidFill>
              </a:rPr>
              <a:t>Le keyword di primo livello utilizzate nella fase di </a:t>
            </a:r>
            <a:r>
              <a:rPr lang="it-IT" dirty="0" err="1">
                <a:solidFill>
                  <a:schemeClr val="bg1"/>
                </a:solidFill>
              </a:rPr>
              <a:t>scraping</a:t>
            </a:r>
            <a:r>
              <a:rPr lang="it-IT" dirty="0">
                <a:solidFill>
                  <a:schemeClr val="bg1"/>
                </a:solidFill>
              </a:rPr>
              <a:t> sono state le seguenti:</a:t>
            </a:r>
          </a:p>
          <a:p>
            <a:pPr lvl="0">
              <a:spcBef>
                <a:spcPts val="0"/>
              </a:spcBef>
            </a:pPr>
            <a:endParaRPr lang="it-IT" dirty="0">
              <a:solidFill>
                <a:schemeClr val="bg1"/>
              </a:solidFill>
            </a:endParaRPr>
          </a:p>
          <a:p>
            <a:pPr marL="342900" indent="-342900">
              <a:spcBef>
                <a:spcPts val="600"/>
              </a:spcBef>
              <a:buFont typeface="Arial" panose="020B0604020202020204" pitchFamily="34" charset="0"/>
              <a:buChar char="•"/>
            </a:pPr>
            <a:r>
              <a:rPr lang="it-IT" dirty="0">
                <a:solidFill>
                  <a:schemeClr val="bg1"/>
                </a:solidFill>
              </a:rPr>
              <a:t>Advertising</a:t>
            </a:r>
          </a:p>
          <a:p>
            <a:pPr marL="342900" indent="-342900">
              <a:spcBef>
                <a:spcPts val="600"/>
              </a:spcBef>
              <a:buFont typeface="Arial" panose="020B0604020202020204" pitchFamily="34" charset="0"/>
              <a:buChar char="•"/>
            </a:pPr>
            <a:r>
              <a:rPr lang="it-IT" dirty="0">
                <a:solidFill>
                  <a:schemeClr val="bg1"/>
                </a:solidFill>
              </a:rPr>
              <a:t>Digital Agency</a:t>
            </a:r>
          </a:p>
          <a:p>
            <a:pPr marL="342900" indent="-342900">
              <a:spcBef>
                <a:spcPts val="600"/>
              </a:spcBef>
              <a:buFont typeface="Arial" panose="020B0604020202020204" pitchFamily="34" charset="0"/>
              <a:buChar char="•"/>
            </a:pPr>
            <a:r>
              <a:rPr lang="it-IT" dirty="0">
                <a:solidFill>
                  <a:schemeClr val="bg1"/>
                </a:solidFill>
              </a:rPr>
              <a:t>Public Relation</a:t>
            </a:r>
          </a:p>
          <a:p>
            <a:pPr marL="342900" indent="-342900">
              <a:spcBef>
                <a:spcPts val="600"/>
              </a:spcBef>
              <a:buFont typeface="Arial" panose="020B0604020202020204" pitchFamily="34" charset="0"/>
              <a:buChar char="•"/>
            </a:pPr>
            <a:r>
              <a:rPr lang="it-IT" dirty="0">
                <a:solidFill>
                  <a:schemeClr val="bg1"/>
                </a:solidFill>
              </a:rPr>
              <a:t>Organizzazione Eventi</a:t>
            </a:r>
          </a:p>
          <a:p>
            <a:pPr marL="342900" indent="-342900">
              <a:spcBef>
                <a:spcPts val="600"/>
              </a:spcBef>
              <a:buFont typeface="Arial" panose="020B0604020202020204" pitchFamily="34" charset="0"/>
              <a:buChar char="•"/>
            </a:pPr>
            <a:r>
              <a:rPr lang="it-IT" dirty="0">
                <a:solidFill>
                  <a:schemeClr val="bg1"/>
                </a:solidFill>
              </a:rPr>
              <a:t>Press Office</a:t>
            </a:r>
          </a:p>
          <a:p>
            <a:pPr marL="342900" indent="-342900">
              <a:spcBef>
                <a:spcPts val="600"/>
              </a:spcBef>
              <a:buFont typeface="Arial" panose="020B0604020202020204" pitchFamily="34" charset="0"/>
              <a:buChar char="•"/>
            </a:pPr>
            <a:r>
              <a:rPr lang="it-IT" dirty="0">
                <a:solidFill>
                  <a:schemeClr val="bg1"/>
                </a:solidFill>
              </a:rPr>
              <a:t>Media</a:t>
            </a:r>
          </a:p>
          <a:p>
            <a:pPr marL="342900" indent="-342900">
              <a:spcBef>
                <a:spcPts val="600"/>
              </a:spcBef>
              <a:buFont typeface="Arial" panose="020B0604020202020204" pitchFamily="34" charset="0"/>
              <a:buChar char="•"/>
            </a:pPr>
            <a:r>
              <a:rPr lang="it-IT" dirty="0">
                <a:solidFill>
                  <a:schemeClr val="bg1"/>
                </a:solidFill>
              </a:rPr>
              <a:t>SEO</a:t>
            </a:r>
          </a:p>
          <a:p>
            <a:pPr marL="342900" indent="-342900">
              <a:spcBef>
                <a:spcPts val="600"/>
              </a:spcBef>
              <a:buFont typeface="Arial" panose="020B0604020202020204" pitchFamily="34" charset="0"/>
              <a:buChar char="•"/>
            </a:pPr>
            <a:r>
              <a:rPr lang="it-IT" dirty="0">
                <a:solidFill>
                  <a:schemeClr val="bg1"/>
                </a:solidFill>
              </a:rPr>
              <a:t>Data Analysis</a:t>
            </a:r>
          </a:p>
          <a:p>
            <a:pPr marL="342900" indent="-342900">
              <a:spcBef>
                <a:spcPts val="600"/>
              </a:spcBef>
              <a:buFont typeface="Arial" panose="020B0604020202020204" pitchFamily="34" charset="0"/>
              <a:buChar char="•"/>
            </a:pPr>
            <a:r>
              <a:rPr lang="it-IT" dirty="0">
                <a:solidFill>
                  <a:schemeClr val="bg1"/>
                </a:solidFill>
              </a:rPr>
              <a:t>Agenzia di Comunicazione</a:t>
            </a:r>
          </a:p>
          <a:p>
            <a:endParaRPr lang="it-IT" dirty="0"/>
          </a:p>
        </p:txBody>
      </p:sp>
    </p:spTree>
    <p:extLst>
      <p:ext uri="{BB962C8B-B14F-4D97-AF65-F5344CB8AC3E}">
        <p14:creationId xmlns:p14="http://schemas.microsoft.com/office/powerpoint/2010/main" val="1040556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6BDC2D-D69B-A84D-9441-8B3023F4CDF1}"/>
              </a:ext>
            </a:extLst>
          </p:cNvPr>
          <p:cNvSpPr>
            <a:spLocks noGrp="1"/>
          </p:cNvSpPr>
          <p:nvPr>
            <p:ph type="title"/>
          </p:nvPr>
        </p:nvSpPr>
        <p:spPr/>
        <p:txBody>
          <a:bodyPr>
            <a:normAutofit/>
          </a:bodyPr>
          <a:lstStyle/>
          <a:p>
            <a:r>
              <a:rPr lang="it-IT" dirty="0"/>
              <a:t>Alcuni cambiamenti macro-strutturali</a:t>
            </a:r>
          </a:p>
        </p:txBody>
      </p:sp>
      <p:sp>
        <p:nvSpPr>
          <p:cNvPr id="13" name="Rettangolo 12">
            <a:extLst>
              <a:ext uri="{FF2B5EF4-FFF2-40B4-BE49-F238E27FC236}">
                <a16:creationId xmlns:a16="http://schemas.microsoft.com/office/drawing/2014/main" id="{6B58EFF6-E2D7-E24B-AA35-66AE92C263A1}"/>
              </a:ext>
            </a:extLst>
          </p:cNvPr>
          <p:cNvSpPr/>
          <p:nvPr/>
        </p:nvSpPr>
        <p:spPr>
          <a:xfrm>
            <a:off x="3312923" y="3678537"/>
            <a:ext cx="1796903" cy="646331"/>
          </a:xfrm>
          <a:prstGeom prst="rect">
            <a:avLst/>
          </a:prstGeom>
        </p:spPr>
        <p:txBody>
          <a:bodyPr wrap="square">
            <a:spAutoFit/>
          </a:bodyPr>
          <a:lstStyle/>
          <a:p>
            <a:r>
              <a:rPr lang="it-IT" dirty="0">
                <a:solidFill>
                  <a:schemeClr val="bg1"/>
                </a:solidFill>
              </a:rPr>
              <a:t>INTERSECT</a:t>
            </a:r>
          </a:p>
          <a:p>
            <a:r>
              <a:rPr lang="it-IT" dirty="0" err="1">
                <a:solidFill>
                  <a:schemeClr val="bg1"/>
                </a:solidFill>
              </a:rPr>
              <a:t>N</a:t>
            </a:r>
            <a:r>
              <a:rPr lang="it-IT" dirty="0">
                <a:solidFill>
                  <a:schemeClr val="bg1"/>
                </a:solidFill>
              </a:rPr>
              <a:t>=10598</a:t>
            </a:r>
          </a:p>
        </p:txBody>
      </p:sp>
      <p:sp>
        <p:nvSpPr>
          <p:cNvPr id="4" name="CasellaDiTesto 3">
            <a:extLst>
              <a:ext uri="{FF2B5EF4-FFF2-40B4-BE49-F238E27FC236}">
                <a16:creationId xmlns:a16="http://schemas.microsoft.com/office/drawing/2014/main" id="{7AE3F944-EED3-A6D7-EAC0-6B547D65D16E}"/>
              </a:ext>
            </a:extLst>
          </p:cNvPr>
          <p:cNvSpPr txBox="1"/>
          <p:nvPr/>
        </p:nvSpPr>
        <p:spPr>
          <a:xfrm>
            <a:off x="437200" y="1382233"/>
            <a:ext cx="10916599" cy="4524315"/>
          </a:xfrm>
          <a:prstGeom prst="rect">
            <a:avLst/>
          </a:prstGeom>
          <a:noFill/>
        </p:spPr>
        <p:txBody>
          <a:bodyPr wrap="square">
            <a:spAutoFit/>
          </a:bodyPr>
          <a:lstStyle/>
          <a:p>
            <a:pPr marL="0" indent="0">
              <a:buNone/>
            </a:pPr>
            <a:r>
              <a:rPr lang="it-IT" sz="2400" dirty="0"/>
              <a:t>La nostra analisi ci ha consentito di apprezzare alcune variazioni prima ancora di effettuare il confronto con i dati di </a:t>
            </a:r>
            <a:r>
              <a:rPr lang="it-IT" sz="2400" dirty="0" err="1"/>
              <a:t>BvD</a:t>
            </a:r>
            <a:endParaRPr lang="it-IT" sz="2400" dirty="0"/>
          </a:p>
          <a:p>
            <a:pPr marL="342900" indent="-342900">
              <a:buFont typeface="Arial" panose="020B0604020202020204" pitchFamily="34" charset="0"/>
              <a:buChar char="•"/>
            </a:pPr>
            <a:r>
              <a:rPr lang="it-IT" sz="2400" dirty="0"/>
              <a:t>Le imprese censite dal nostro modello di </a:t>
            </a:r>
            <a:r>
              <a:rPr lang="it-IT" sz="2400" dirty="0" err="1"/>
              <a:t>scraping</a:t>
            </a:r>
            <a:r>
              <a:rPr lang="it-IT" sz="2400" dirty="0"/>
              <a:t> sono 789 meno di quelle della scorsa edizione, siamo infatti passati da 10538 a 9749, si tratta di una diminuzione significativa di cui diremo fra poco</a:t>
            </a:r>
          </a:p>
          <a:p>
            <a:pPr marL="342900" indent="-342900">
              <a:buFont typeface="Arial" panose="020B0604020202020204" pitchFamily="34" charset="0"/>
              <a:buChar char="•"/>
            </a:pPr>
            <a:r>
              <a:rPr lang="it-IT" sz="2400" dirty="0"/>
              <a:t>Sono aumentate le imprese che il modello ha considerato ibride, cioè fornitrici di servizi che possono afferire a più sotto-settori del mondo della comunicazione nella scorsa </a:t>
            </a:r>
            <a:r>
              <a:rPr lang="it-IT" sz="2400" dirty="0" err="1"/>
              <a:t>wave</a:t>
            </a:r>
            <a:r>
              <a:rPr lang="it-IT" sz="2400" dirty="0"/>
              <a:t> erano circa il 23% (2422 imprese) mentre adesso sono quasi un terzo (31% circa pari a 3019)</a:t>
            </a:r>
          </a:p>
          <a:p>
            <a:pPr marL="342900" indent="-342900">
              <a:buFont typeface="Arial" panose="020B0604020202020204" pitchFamily="34" charset="0"/>
              <a:buChar char="•"/>
            </a:pPr>
            <a:r>
              <a:rPr lang="it-IT" sz="2400" dirty="0"/>
              <a:t>Rimane invece </a:t>
            </a:r>
            <a:r>
              <a:rPr lang="it-IT" sz="2400" dirty="0" err="1"/>
              <a:t>pressochè</a:t>
            </a:r>
            <a:r>
              <a:rPr lang="it-IT" sz="2400" dirty="0"/>
              <a:t> invariata la distribuzione territoriale che vede una concentrazione in alcuni poli e una polverizzazione nelle periferie</a:t>
            </a:r>
          </a:p>
          <a:p>
            <a:pPr marL="342900" indent="-342900">
              <a:buFont typeface="Arial" panose="020B0604020202020204" pitchFamily="34" charset="0"/>
              <a:buChar char="•"/>
            </a:pPr>
            <a:endParaRPr lang="it-IT" sz="2400" dirty="0"/>
          </a:p>
        </p:txBody>
      </p:sp>
    </p:spTree>
    <p:extLst>
      <p:ext uri="{BB962C8B-B14F-4D97-AF65-F5344CB8AC3E}">
        <p14:creationId xmlns:p14="http://schemas.microsoft.com/office/powerpoint/2010/main" val="1820593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6BDC2D-D69B-A84D-9441-8B3023F4CDF1}"/>
              </a:ext>
            </a:extLst>
          </p:cNvPr>
          <p:cNvSpPr>
            <a:spLocks noGrp="1"/>
          </p:cNvSpPr>
          <p:nvPr>
            <p:ph type="title"/>
          </p:nvPr>
        </p:nvSpPr>
        <p:spPr/>
        <p:txBody>
          <a:bodyPr>
            <a:normAutofit fontScale="90000"/>
          </a:bodyPr>
          <a:lstStyle/>
          <a:p>
            <a:r>
              <a:rPr lang="it-IT" dirty="0"/>
              <a:t>La distribuzione di frequenza per parole chiave</a:t>
            </a:r>
          </a:p>
        </p:txBody>
      </p:sp>
      <p:graphicFrame>
        <p:nvGraphicFramePr>
          <p:cNvPr id="4" name="Grafico 3">
            <a:extLst>
              <a:ext uri="{FF2B5EF4-FFF2-40B4-BE49-F238E27FC236}">
                <a16:creationId xmlns:a16="http://schemas.microsoft.com/office/drawing/2014/main" id="{2BDC6C6B-0831-CE83-4CA3-7AB57C50DAD1}"/>
              </a:ext>
            </a:extLst>
          </p:cNvPr>
          <p:cNvGraphicFramePr>
            <a:graphicFrameLocks/>
          </p:cNvGraphicFramePr>
          <p:nvPr>
            <p:extLst>
              <p:ext uri="{D42A27DB-BD31-4B8C-83A1-F6EECF244321}">
                <p14:modId xmlns:p14="http://schemas.microsoft.com/office/powerpoint/2010/main" val="1553080459"/>
              </p:ext>
            </p:extLst>
          </p:nvPr>
        </p:nvGraphicFramePr>
        <p:xfrm>
          <a:off x="5642741" y="1197479"/>
          <a:ext cx="6216650" cy="4586376"/>
        </p:xfrm>
        <a:graphic>
          <a:graphicData uri="http://schemas.openxmlformats.org/drawingml/2006/chart">
            <c:chart xmlns:c="http://schemas.openxmlformats.org/drawingml/2006/chart" xmlns:r="http://schemas.openxmlformats.org/officeDocument/2006/relationships" r:id="rId2"/>
          </a:graphicData>
        </a:graphic>
      </p:graphicFrame>
      <p:sp>
        <p:nvSpPr>
          <p:cNvPr id="6" name="Segnaposto contenuto 3">
            <a:extLst>
              <a:ext uri="{FF2B5EF4-FFF2-40B4-BE49-F238E27FC236}">
                <a16:creationId xmlns:a16="http://schemas.microsoft.com/office/drawing/2014/main" id="{042B689F-4C14-339D-96A9-025387159CB0}"/>
              </a:ext>
            </a:extLst>
          </p:cNvPr>
          <p:cNvSpPr>
            <a:spLocks noGrp="1"/>
          </p:cNvSpPr>
          <p:nvPr>
            <p:ph idx="1"/>
          </p:nvPr>
        </p:nvSpPr>
        <p:spPr>
          <a:xfrm>
            <a:off x="0" y="1197479"/>
            <a:ext cx="5255046" cy="5777992"/>
          </a:xfrm>
          <a:prstGeom prst="rect">
            <a:avLst/>
          </a:prstGeom>
        </p:spPr>
        <p:txBody>
          <a:bodyPr wrap="square">
            <a:spAutoFit/>
          </a:bodyPr>
          <a:lstStyle/>
          <a:p>
            <a:pPr marL="0" indent="0">
              <a:buNone/>
            </a:pPr>
            <a:r>
              <a:rPr lang="it-IT" sz="2000" dirty="0"/>
              <a:t>Un’ analisi sommaria della distribuzione delle parole chiave di primo livello che abbiamo utilizzato nella struttura di </a:t>
            </a:r>
            <a:r>
              <a:rPr lang="it-IT" sz="2000" dirty="0" err="1"/>
              <a:t>scraping</a:t>
            </a:r>
            <a:r>
              <a:rPr lang="it-IT" sz="2000" dirty="0"/>
              <a:t> mostra che:</a:t>
            </a:r>
          </a:p>
          <a:p>
            <a:pPr marL="285750" indent="-285750">
              <a:buFont typeface="Arial" panose="020B0604020202020204" pitchFamily="34" charset="0"/>
              <a:buChar char="•"/>
            </a:pPr>
            <a:r>
              <a:rPr lang="it-IT" sz="2000" dirty="0"/>
              <a:t>Siamo in quadro di sostanziale stabilità e i servizi che erano proposti in passato raramente vengono dismessi, ma al contrario notiamo un allargamento dell’offerta </a:t>
            </a:r>
          </a:p>
          <a:p>
            <a:pPr marL="285750" indent="-285750">
              <a:buFont typeface="Arial" panose="020B0604020202020204" pitchFamily="34" charset="0"/>
              <a:buChar char="•"/>
            </a:pPr>
            <a:r>
              <a:rPr lang="it-IT" sz="2000" dirty="0"/>
              <a:t>Crescono l’incidenza di parole chiave che hanno a che fare con il mondo digitale (ce lo aspettavamo), ma anche con il mondo del press-office (che viene declinato come media office e </a:t>
            </a:r>
            <a:r>
              <a:rPr lang="it-IT" sz="2000" dirty="0" err="1"/>
              <a:t>media&amp;press</a:t>
            </a:r>
            <a:r>
              <a:rPr lang="it-IT" sz="2000" dirty="0"/>
              <a:t> office molto spesso), cresce anche la proposta di servizi di digital </a:t>
            </a:r>
            <a:r>
              <a:rPr lang="it-IT" sz="2000" dirty="0" err="1"/>
              <a:t>analytics</a:t>
            </a:r>
            <a:endParaRPr lang="it-IT" sz="2000" dirty="0"/>
          </a:p>
          <a:p>
            <a:pPr marL="342900" lvl="0" indent="-342900">
              <a:spcBef>
                <a:spcPts val="0"/>
              </a:spcBef>
              <a:buFont typeface="Arial" panose="020B0604020202020204" pitchFamily="34" charset="0"/>
              <a:buChar char="•"/>
            </a:pPr>
            <a:endParaRPr lang="it-IT" dirty="0"/>
          </a:p>
          <a:p>
            <a:pPr marL="342900" lvl="0" indent="-342900">
              <a:spcBef>
                <a:spcPts val="0"/>
              </a:spcBef>
              <a:buFont typeface="Arial" panose="020B0604020202020204" pitchFamily="34" charset="0"/>
              <a:buChar char="•"/>
            </a:pPr>
            <a:endParaRPr lang="it-IT" sz="2800" dirty="0"/>
          </a:p>
          <a:p>
            <a:pPr marL="342900" lvl="0" indent="-342900">
              <a:spcBef>
                <a:spcPts val="0"/>
              </a:spcBef>
              <a:buFont typeface="Arial" panose="020B0604020202020204" pitchFamily="34" charset="0"/>
              <a:buChar char="•"/>
            </a:pPr>
            <a:endParaRPr lang="it-IT" sz="2800" dirty="0"/>
          </a:p>
          <a:p>
            <a:pPr marL="342900" lvl="0" indent="-342900">
              <a:spcBef>
                <a:spcPts val="0"/>
              </a:spcBef>
              <a:buFont typeface="Arial" panose="020B0604020202020204" pitchFamily="34" charset="0"/>
              <a:buChar char="•"/>
            </a:pPr>
            <a:endParaRPr lang="it-IT" sz="2800" dirty="0"/>
          </a:p>
        </p:txBody>
      </p:sp>
    </p:spTree>
    <p:extLst>
      <p:ext uri="{BB962C8B-B14F-4D97-AF65-F5344CB8AC3E}">
        <p14:creationId xmlns:p14="http://schemas.microsoft.com/office/powerpoint/2010/main" val="595840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1D5B9E-3AA3-674E-B548-28814282A88E}"/>
              </a:ext>
            </a:extLst>
          </p:cNvPr>
          <p:cNvSpPr>
            <a:spLocks noGrp="1"/>
          </p:cNvSpPr>
          <p:nvPr>
            <p:ph type="title"/>
          </p:nvPr>
        </p:nvSpPr>
        <p:spPr>
          <a:xfrm>
            <a:off x="0" y="0"/>
            <a:ext cx="10515600" cy="1134000"/>
          </a:xfrm>
        </p:spPr>
        <p:txBody>
          <a:bodyPr/>
          <a:lstStyle/>
          <a:p>
            <a:r>
              <a:rPr lang="it-IT" dirty="0"/>
              <a:t>Quanto pesa il comparto (aziende)</a:t>
            </a:r>
          </a:p>
        </p:txBody>
      </p:sp>
      <p:sp>
        <p:nvSpPr>
          <p:cNvPr id="5" name="Rettangolo 4">
            <a:extLst>
              <a:ext uri="{FF2B5EF4-FFF2-40B4-BE49-F238E27FC236}">
                <a16:creationId xmlns:a16="http://schemas.microsoft.com/office/drawing/2014/main" id="{C0552C7E-146F-5041-A5DC-638400CE09C8}"/>
              </a:ext>
            </a:extLst>
          </p:cNvPr>
          <p:cNvSpPr/>
          <p:nvPr/>
        </p:nvSpPr>
        <p:spPr>
          <a:xfrm>
            <a:off x="170151" y="850338"/>
            <a:ext cx="4194629" cy="1754326"/>
          </a:xfrm>
          <a:prstGeom prst="rect">
            <a:avLst/>
          </a:prstGeom>
          <a:solidFill>
            <a:srgbClr val="B32F55"/>
          </a:solidFill>
          <a:scene3d>
            <a:camera prst="orthographicFront"/>
            <a:lightRig rig="threePt" dir="t"/>
          </a:scene3d>
          <a:sp3d>
            <a:bevelT/>
          </a:sp3d>
        </p:spPr>
        <p:txBody>
          <a:bodyPr wrap="square">
            <a:spAutoFit/>
          </a:bodyPr>
          <a:lstStyle/>
          <a:p>
            <a:r>
              <a:rPr lang="it-IT" dirty="0">
                <a:solidFill>
                  <a:schemeClr val="bg1"/>
                </a:solidFill>
                <a:latin typeface="Calibri" panose="020F0502020204030204" pitchFamily="34" charset="0"/>
                <a:ea typeface="Calibri" panose="020F0502020204030204" pitchFamily="34" charset="0"/>
                <a:cs typeface="Times New Roman" panose="02020603050405020304" pitchFamily="18" charset="0"/>
              </a:rPr>
              <a:t>Caveat: le nostre stime sono volutamente </a:t>
            </a:r>
            <a:r>
              <a:rPr lang="it-IT" b="1" dirty="0">
                <a:solidFill>
                  <a:schemeClr val="bg1"/>
                </a:solidFill>
                <a:latin typeface="Calibri" panose="020F0502020204030204" pitchFamily="34" charset="0"/>
                <a:ea typeface="Calibri" panose="020F0502020204030204" pitchFamily="34" charset="0"/>
                <a:cs typeface="Times New Roman" panose="02020603050405020304" pitchFamily="18" charset="0"/>
              </a:rPr>
              <a:t>conservative </a:t>
            </a:r>
            <a:r>
              <a:rPr lang="it-IT" dirty="0">
                <a:solidFill>
                  <a:schemeClr val="bg1"/>
                </a:solidFill>
                <a:latin typeface="Calibri" panose="020F0502020204030204" pitchFamily="34" charset="0"/>
                <a:ea typeface="Calibri" panose="020F0502020204030204" pitchFamily="34" charset="0"/>
                <a:cs typeface="Times New Roman" panose="02020603050405020304" pitchFamily="18" charset="0"/>
              </a:rPr>
              <a:t>per non esporre il ragionamento a una sovrastima dei fenomeni in oggetto e in ogni caso sono soggette a una quota di indeterminazione stocastica</a:t>
            </a:r>
            <a:endParaRPr lang="it-IT" b="1" dirty="0">
              <a:solidFill>
                <a:schemeClr val="bg1"/>
              </a:solidFill>
            </a:endParaRPr>
          </a:p>
        </p:txBody>
      </p:sp>
      <p:sp>
        <p:nvSpPr>
          <p:cNvPr id="6" name="Rettangolo 5">
            <a:extLst>
              <a:ext uri="{FF2B5EF4-FFF2-40B4-BE49-F238E27FC236}">
                <a16:creationId xmlns:a16="http://schemas.microsoft.com/office/drawing/2014/main" id="{BFFD4B87-1576-CB4B-8F60-C097A33E61DB}"/>
              </a:ext>
            </a:extLst>
          </p:cNvPr>
          <p:cNvSpPr/>
          <p:nvPr/>
        </p:nvSpPr>
        <p:spPr>
          <a:xfrm>
            <a:off x="6003635" y="2967335"/>
            <a:ext cx="184730" cy="923330"/>
          </a:xfrm>
          <a:prstGeom prst="rect">
            <a:avLst/>
          </a:prstGeom>
        </p:spPr>
        <p:style>
          <a:lnRef idx="2">
            <a:schemeClr val="accent2"/>
          </a:lnRef>
          <a:fillRef idx="1">
            <a:schemeClr val="lt1"/>
          </a:fillRef>
          <a:effectRef idx="0">
            <a:schemeClr val="accent2"/>
          </a:effectRef>
          <a:fontRef idx="minor">
            <a:schemeClr val="dk1"/>
          </a:fontRef>
        </p:style>
        <p:txBody>
          <a:bodyPr wrap="none" lIns="91440" tIns="45720" rIns="91440" bIns="45720">
            <a:spAutoFit/>
          </a:bodyPr>
          <a:lstStyle/>
          <a:p>
            <a:pPr algn="ctr"/>
            <a:endParaRPr lang="it-IT"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7" name="Diagramma 6">
            <a:extLst>
              <a:ext uri="{FF2B5EF4-FFF2-40B4-BE49-F238E27FC236}">
                <a16:creationId xmlns:a16="http://schemas.microsoft.com/office/drawing/2014/main" id="{A80FEAA9-01AA-EE4F-A9DC-1973A934609E}"/>
              </a:ext>
            </a:extLst>
          </p:cNvPr>
          <p:cNvGraphicFramePr/>
          <p:nvPr>
            <p:extLst>
              <p:ext uri="{D42A27DB-BD31-4B8C-83A1-F6EECF244321}">
                <p14:modId xmlns:p14="http://schemas.microsoft.com/office/powerpoint/2010/main" val="268002024"/>
              </p:ext>
            </p:extLst>
          </p:nvPr>
        </p:nvGraphicFramePr>
        <p:xfrm>
          <a:off x="506777" y="1"/>
          <a:ext cx="11948296" cy="6152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7177953"/>
      </p:ext>
    </p:extLst>
  </p:cSld>
  <p:clrMapOvr>
    <a:masterClrMapping/>
  </p:clrMapOvr>
</p:sld>
</file>

<file path=ppt/theme/theme1.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7EB92F9ACF1F4C49931053D6BC94BDC8" ma:contentTypeVersion="12" ma:contentTypeDescription="Creare un nuovo documento." ma:contentTypeScope="" ma:versionID="7521d257c4499821dd4815dc3db959e3">
  <xsd:schema xmlns:xsd="http://www.w3.org/2001/XMLSchema" xmlns:xs="http://www.w3.org/2001/XMLSchema" xmlns:p="http://schemas.microsoft.com/office/2006/metadata/properties" xmlns:ns2="5972306c-6f90-47a2-ad2f-30e576796b18" xmlns:ns3="54311c5b-72a1-4086-8ff3-eeecab991a18" targetNamespace="http://schemas.microsoft.com/office/2006/metadata/properties" ma:root="true" ma:fieldsID="cc783cb391f139641bb938ed85252166" ns2:_="" ns3:_="">
    <xsd:import namespace="5972306c-6f90-47a2-ad2f-30e576796b18"/>
    <xsd:import namespace="54311c5b-72a1-4086-8ff3-eeecab991a18"/>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72306c-6f90-47a2-ad2f-30e576796b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Tag immagine" ma:readOnly="false" ma:fieldId="{5cf76f15-5ced-4ddc-b409-7134ff3c332f}" ma:taxonomyMulti="true" ma:sspId="683fb3fe-43b1-4bd5-95ad-d1f0243237a3"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311c5b-72a1-4086-8ff3-eeecab991a1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cc41ed1-aaf3-419d-990a-f2ef3c64182d}" ma:internalName="TaxCatchAll" ma:showField="CatchAllData" ma:web="54311c5b-72a1-4086-8ff3-eeecab991a1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972306c-6f90-47a2-ad2f-30e576796b18">
      <Terms xmlns="http://schemas.microsoft.com/office/infopath/2007/PartnerControls"/>
    </lcf76f155ced4ddcb4097134ff3c332f>
    <TaxCatchAll xmlns="54311c5b-72a1-4086-8ff3-eeecab991a18" xsi:nil="true"/>
  </documentManagement>
</p:properties>
</file>

<file path=customXml/itemProps1.xml><?xml version="1.0" encoding="utf-8"?>
<ds:datastoreItem xmlns:ds="http://schemas.openxmlformats.org/officeDocument/2006/customXml" ds:itemID="{63943E86-4B13-491D-925F-2455DC85AB61}">
  <ds:schemaRefs>
    <ds:schemaRef ds:uri="http://schemas.microsoft.com/sharepoint/v3/contenttype/forms"/>
  </ds:schemaRefs>
</ds:datastoreItem>
</file>

<file path=customXml/itemProps2.xml><?xml version="1.0" encoding="utf-8"?>
<ds:datastoreItem xmlns:ds="http://schemas.openxmlformats.org/officeDocument/2006/customXml" ds:itemID="{42918CE3-88F2-4961-81B0-A851756E59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72306c-6f90-47a2-ad2f-30e576796b18"/>
    <ds:schemaRef ds:uri="54311c5b-72a1-4086-8ff3-eeecab991a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2415CA-22E3-4391-8BD0-E46987304399}">
  <ds:schemaRefs>
    <ds:schemaRef ds:uri="http://schemas.microsoft.com/office/2006/metadata/properties"/>
    <ds:schemaRef ds:uri="http://schemas.microsoft.com/office/infopath/2007/PartnerControls"/>
    <ds:schemaRef ds:uri="5972306c-6f90-47a2-ad2f-30e576796b18"/>
    <ds:schemaRef ds:uri="54311c5b-72a1-4086-8ff3-eeecab991a18"/>
  </ds:schemaRefs>
</ds:datastoreItem>
</file>

<file path=docProps/app.xml><?xml version="1.0" encoding="utf-8"?>
<Properties xmlns="http://schemas.openxmlformats.org/officeDocument/2006/extended-properties" xmlns:vt="http://schemas.openxmlformats.org/officeDocument/2006/docPropsVTypes">
  <Template/>
  <TotalTime>0</TotalTime>
  <Words>1613</Words>
  <Application>Microsoft Office PowerPoint</Application>
  <PresentationFormat>Widescreen</PresentationFormat>
  <Paragraphs>103</Paragraphs>
  <Slides>16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16</vt:i4>
      </vt:variant>
    </vt:vector>
  </HeadingPairs>
  <TitlesOfParts>
    <vt:vector size="20" baseType="lpstr">
      <vt:lpstr>Arial</vt:lpstr>
      <vt:lpstr>Calibri</vt:lpstr>
      <vt:lpstr>Calibri Light</vt:lpstr>
      <vt:lpstr>Personalizza struttura</vt:lpstr>
      <vt:lpstr>Osservatorio Aziende della comunicazione Edizione 2023 Perimetri, variazioni, tendenze e prospettive </vt:lpstr>
      <vt:lpstr>Uno sguardo agli obiettivi della ricerca</vt:lpstr>
      <vt:lpstr>Che cosa abbiamo fatto in questa II wave 2023 </vt:lpstr>
      <vt:lpstr>Perché abbiamo scelto di utilizzare come fonte Orbis di Bureau Van Dyck come fonte di confronto per le stime?</vt:lpstr>
      <vt:lpstr>Come funziona il modello di WEB SCRAPING </vt:lpstr>
      <vt:lpstr>Le caratteristiche dello scraping in questa wave</vt:lpstr>
      <vt:lpstr>Alcuni cambiamenti macro-strutturali</vt:lpstr>
      <vt:lpstr>La distribuzione di frequenza per parole chiave</vt:lpstr>
      <vt:lpstr>Quanto pesa il comparto (aziende)</vt:lpstr>
      <vt:lpstr>Le imprese sono diminuite ma non gli addetti complessivi stimati</vt:lpstr>
      <vt:lpstr>La distribuzione di frequenza per sotto-settori</vt:lpstr>
      <vt:lpstr>Le imprese della comunicazione si distribuiscono attorno a due poli principali, mentre le micro imprese sono molto diffuse sul territorio</vt:lpstr>
      <vt:lpstr>La distribuzione di frequenza degli addetti per regione di insediamento dell’azienda</vt:lpstr>
      <vt:lpstr>La distribuzione di frequenza (con settori confronto) per classi di fatturato (BVD)</vt:lpstr>
      <vt:lpstr>La distribuzione di frequenza per margine di profitto secondo i sotto settori (BVD)</vt:lpstr>
      <vt:lpstr>L’esplosione positiva delle terre di mezzo…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2021-12-13T14:28:22Z</cp:lastPrinted>
  <dcterms:created xsi:type="dcterms:W3CDTF">2019-01-11T20:31:14Z</dcterms:created>
  <dcterms:modified xsi:type="dcterms:W3CDTF">2023-11-23T06:17:50Z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0x0101007EB92F9ACF1F4C49931053D6BC94BDC8</vt:lpwstr>
  </property>
</Properties>
</file>