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94" r:id="rId2"/>
    <p:sldId id="410" r:id="rId3"/>
    <p:sldId id="435" r:id="rId4"/>
    <p:sldId id="412" r:id="rId5"/>
    <p:sldId id="413" r:id="rId6"/>
    <p:sldId id="414" r:id="rId7"/>
    <p:sldId id="415" r:id="rId8"/>
    <p:sldId id="417" r:id="rId9"/>
    <p:sldId id="418" r:id="rId10"/>
    <p:sldId id="421" r:id="rId11"/>
    <p:sldId id="422" r:id="rId12"/>
    <p:sldId id="424" r:id="rId13"/>
    <p:sldId id="425" r:id="rId14"/>
    <p:sldId id="427" r:id="rId15"/>
    <p:sldId id="429" r:id="rId16"/>
    <p:sldId id="432" r:id="rId17"/>
  </p:sldIdLst>
  <p:sldSz cx="9144000" cy="5143500" type="screen16x9"/>
  <p:notesSz cx="6797675" cy="9928225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0000"/>
    <a:srgbClr val="CC0000"/>
    <a:srgbClr val="009999"/>
    <a:srgbClr val="00CCFF"/>
    <a:srgbClr val="FFCC99"/>
    <a:srgbClr val="FFCC66"/>
    <a:srgbClr val="66FF33"/>
    <a:srgbClr val="FF5050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51" autoAdjust="0"/>
    <p:restoredTop sz="86391" autoAdjust="0"/>
  </p:normalViewPr>
  <p:slideViewPr>
    <p:cSldViewPr snapToGrid="0" snapToObjects="1">
      <p:cViewPr varScale="1">
        <p:scale>
          <a:sx n="108" d="100"/>
          <a:sy n="108" d="100"/>
        </p:scale>
        <p:origin x="102" y="65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image" Target="../media/image2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r">
              <a:defRPr sz="1300"/>
            </a:lvl1pPr>
          </a:lstStyle>
          <a:p>
            <a:fld id="{A2443EA6-08EC-47C6-B28B-B31E6DDF59A9}" type="datetimeFigureOut">
              <a:rPr lang="it-IT" smtClean="0"/>
              <a:pPr/>
              <a:t>03/07/2017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71" tIns="47786" rIns="95571" bIns="47786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5571" tIns="47786" rIns="95571" bIns="47786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59" cy="498134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8134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r">
              <a:defRPr sz="1300"/>
            </a:lvl1pPr>
          </a:lstStyle>
          <a:p>
            <a:fld id="{4FEA31A5-8EC6-4223-9272-898C53FD901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3408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A31A5-8EC6-4223-9272-898C53FD9013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04956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A31A5-8EC6-4223-9272-898C53FD9013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65528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A31A5-8EC6-4223-9272-898C53FD9013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6537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DC775-2D35-4140-8F2D-9FCF05092971}" type="datetime1">
              <a:rPr lang="it-IT" smtClean="0"/>
              <a:pPr/>
              <a:t>03/07/2017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5690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A4A1-5655-4DA4-A18D-0C969905A348}" type="datetime1">
              <a:rPr lang="it-IT" smtClean="0"/>
              <a:pPr/>
              <a:t>03/07/2017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26439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0AC1-EB2C-4352-87DF-CDCBC13C1CD9}" type="datetime1">
              <a:rPr lang="it-IT" smtClean="0"/>
              <a:pPr/>
              <a:t>03/07/2017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069680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5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6"/>
            <a:ext cx="397764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183006"/>
            <a:ext cx="397764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3108961" y="4783456"/>
            <a:ext cx="2926079" cy="219785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219785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2789F-6E2F-409A-A71F-E7DA5D44DCE8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03/07/2017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219785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39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9C32F-3400-4743-B31A-B5BC49515CCE}" type="datetime1">
              <a:rPr lang="it-IT" smtClean="0"/>
              <a:pPr/>
              <a:t>03/07/2017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44791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4A89-DCAD-4366-91AB-1257446CAB99}" type="datetime1">
              <a:rPr lang="it-IT" smtClean="0"/>
              <a:pPr/>
              <a:t>03/07/2017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16674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3EE82-8A73-4E87-9662-E626C001734B}" type="datetime1">
              <a:rPr lang="it-IT" smtClean="0"/>
              <a:pPr/>
              <a:t>03/07/2017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42347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6A43-5834-4AE1-9C29-1881B939B3E7}" type="datetime1">
              <a:rPr lang="it-IT" smtClean="0"/>
              <a:pPr/>
              <a:t>03/07/2017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25728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6D876-0755-4ED0-A5D0-2ABE6CF58EE9}" type="datetime1">
              <a:rPr lang="it-IT" smtClean="0"/>
              <a:pPr/>
              <a:t>03/07/2017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38228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1F7F-378F-40BA-8521-FA71A6879078}" type="datetime1">
              <a:rPr lang="it-IT" smtClean="0"/>
              <a:pPr/>
              <a:t>03/07/2017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01402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DE805-73D2-44CA-8896-1DE1BC25D852}" type="datetime1">
              <a:rPr lang="it-IT" smtClean="0"/>
              <a:pPr/>
              <a:t>03/07/2017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07176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5EB66-32BB-4DC8-A547-4C3FC9F4E5C0}" type="datetime1">
              <a:rPr lang="it-IT" smtClean="0"/>
              <a:pPr/>
              <a:t>03/07/2017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99107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0BF65-E1B8-43C9-B265-08119E6BBE37}" type="datetime1">
              <a:rPr lang="it-IT" smtClean="0"/>
              <a:pPr/>
              <a:t>03/07/2017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13E47-7D87-1444-9A76-101074257B5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71874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19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emf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Foglio_di_lavoro_di_Microsoft_Excel_97-20034.xls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png"/><Relationship Id="rId5" Type="http://schemas.openxmlformats.org/officeDocument/2006/relationships/image" Target="../media/image21.emf"/><Relationship Id="rId4" Type="http://schemas.openxmlformats.org/officeDocument/2006/relationships/oleObject" Target="../embeddings/Foglio_di_lavoro_di_Microsoft_Excel_97-20033.xls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oglio_di_lavoro_di_Microsoft_Excel_97-20035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png"/><Relationship Id="rId4" Type="http://schemas.openxmlformats.org/officeDocument/2006/relationships/image" Target="../media/image23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oglio_di_lavoro_di_Microsoft_Excel_97-2003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emf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oglio_di_lavoro_di_Microsoft_Excel_97-2003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png"/><Relationship Id="rId4" Type="http://schemas.openxmlformats.org/officeDocument/2006/relationships/image" Target="../media/image1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png"/><Relationship Id="rId4" Type="http://schemas.openxmlformats.org/officeDocument/2006/relationships/image" Target="../media/image1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1"/>
            <a:ext cx="9144000" cy="5561504"/>
          </a:xfrm>
          <a:prstGeom prst="rect">
            <a:avLst/>
          </a:prstGeom>
          <a:gradFill flip="none" rotWithShape="1">
            <a:gsLst>
              <a:gs pos="100000">
                <a:srgbClr val="F47C20"/>
              </a:gs>
              <a:gs pos="25000">
                <a:srgbClr val="CC0000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CC0000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612129" y="1535160"/>
            <a:ext cx="8409951" cy="653458"/>
          </a:xfrm>
          <a:prstGeom prst="rect">
            <a:avLst/>
          </a:prstGeom>
          <a:noFill/>
        </p:spPr>
        <p:txBody>
          <a:bodyPr wrap="square" tIns="0" bIns="0" rtlCol="0" anchor="t" anchorCtr="0">
            <a:noAutofit/>
          </a:bodyPr>
          <a:lstStyle/>
          <a:p>
            <a:pPr>
              <a:lnSpc>
                <a:spcPct val="70000"/>
              </a:lnSpc>
              <a:spcBef>
                <a:spcPts val="610"/>
              </a:spcBef>
            </a:pPr>
            <a:r>
              <a:rPr lang="it-IT" sz="5400" b="1" dirty="0" smtClean="0">
                <a:solidFill>
                  <a:srgbClr val="FFFFFF"/>
                </a:solidFill>
                <a:latin typeface="Trebuchet MS"/>
                <a:cs typeface="Trebuchet MS"/>
              </a:rPr>
              <a:t>I PUNTI DI FORZA </a:t>
            </a:r>
          </a:p>
          <a:p>
            <a:pPr>
              <a:lnSpc>
                <a:spcPct val="70000"/>
              </a:lnSpc>
              <a:spcBef>
                <a:spcPts val="610"/>
              </a:spcBef>
            </a:pPr>
            <a:r>
              <a:rPr lang="it-IT" sz="5400" b="1" dirty="0" smtClean="0">
                <a:solidFill>
                  <a:srgbClr val="FFFFFF"/>
                </a:solidFill>
                <a:latin typeface="Trebuchet MS"/>
                <a:cs typeface="Trebuchet MS"/>
              </a:rPr>
              <a:t>DEI MEDIA  DEL </a:t>
            </a:r>
          </a:p>
          <a:p>
            <a:pPr>
              <a:lnSpc>
                <a:spcPct val="70000"/>
              </a:lnSpc>
              <a:spcBef>
                <a:spcPts val="610"/>
              </a:spcBef>
            </a:pPr>
            <a:r>
              <a:rPr lang="it-IT" sz="5400" b="1" dirty="0" smtClean="0">
                <a:solidFill>
                  <a:srgbClr val="FFFFFF"/>
                </a:solidFill>
                <a:latin typeface="Trebuchet MS"/>
                <a:cs typeface="Trebuchet MS"/>
              </a:rPr>
              <a:t>GRUPPO SOLE</a:t>
            </a:r>
          </a:p>
        </p:txBody>
      </p:sp>
      <p:cxnSp>
        <p:nvCxnSpPr>
          <p:cNvPr id="7" name="Connettore 1 6"/>
          <p:cNvCxnSpPr/>
          <p:nvPr/>
        </p:nvCxnSpPr>
        <p:spPr>
          <a:xfrm>
            <a:off x="778196" y="3669337"/>
            <a:ext cx="1172819" cy="0"/>
          </a:xfrm>
          <a:prstGeom prst="line">
            <a:avLst/>
          </a:prstGeom>
          <a:ln w="3175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1</a:t>
            </a:fld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765765" y="3925573"/>
            <a:ext cx="2359518" cy="4431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80000"/>
              </a:lnSpc>
            </a:pPr>
            <a:r>
              <a:rPr lang="it-IT" sz="1200" i="1" spc="70" dirty="0" smtClean="0">
                <a:solidFill>
                  <a:srgbClr val="FFFFFF"/>
                </a:solidFill>
                <a:latin typeface="Times New Roman"/>
                <a:cs typeface="Times New Roman"/>
              </a:rPr>
              <a:t>Luglio 2017</a:t>
            </a:r>
          </a:p>
          <a:p>
            <a:pPr>
              <a:lnSpc>
                <a:spcPct val="80000"/>
              </a:lnSpc>
            </a:pPr>
            <a:endParaRPr lang="it-IT" sz="1200" i="1" spc="70" dirty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>
              <a:lnSpc>
                <a:spcPct val="80000"/>
              </a:lnSpc>
            </a:pPr>
            <a:endParaRPr lang="it-IT" sz="1200" i="1" spc="70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pic>
        <p:nvPicPr>
          <p:cNvPr id="11" name="Immagine 10" descr="LOGO 24 OR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571" y="461821"/>
            <a:ext cx="1584004" cy="696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99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63" y="1008458"/>
            <a:ext cx="5132387" cy="354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Connettore 1 12"/>
          <p:cNvCxnSpPr/>
          <p:nvPr/>
        </p:nvCxnSpPr>
        <p:spPr>
          <a:xfrm>
            <a:off x="8382176" y="301070"/>
            <a:ext cx="0" cy="161752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8603379" y="272305"/>
            <a:ext cx="3091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 smtClean="0">
                <a:solidFill>
                  <a:schemeClr val="bg1"/>
                </a:solidFill>
                <a:latin typeface="Trebuchet MS"/>
                <a:cs typeface="Trebuchet MS"/>
              </a:rPr>
              <a:t>i</a:t>
            </a:r>
            <a:endParaRPr lang="it-IT" sz="800" dirty="0">
              <a:solidFill>
                <a:schemeClr val="bg1"/>
              </a:solidFill>
              <a:latin typeface="Trebuchet MS"/>
              <a:cs typeface="Trebuchet MS"/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1050126" y="244475"/>
            <a:ext cx="8136000" cy="273049"/>
          </a:xfrm>
          <a:prstGeom prst="rect">
            <a:avLst/>
          </a:prstGeom>
          <a:gradFill flip="none" rotWithShape="1">
            <a:gsLst>
              <a:gs pos="100000">
                <a:srgbClr val="F47C20"/>
              </a:gs>
              <a:gs pos="25000">
                <a:srgbClr val="CC0000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4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8686800" y="504110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6060189" y="4807807"/>
            <a:ext cx="2391511" cy="192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84212" tIns="42106" rIns="84212" bIns="42106">
            <a:spAutoFit/>
          </a:bodyPr>
          <a:lstStyle>
            <a:lvl1pPr algn="l" defTabSz="841375">
              <a:lnSpc>
                <a:spcPts val="1800"/>
              </a:lnSpc>
              <a:spcBef>
                <a:spcPct val="2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1pPr>
            <a:lvl2pPr marL="742950" indent="-285750" algn="l" defTabSz="841375">
              <a:lnSpc>
                <a:spcPts val="1800"/>
              </a:lnSpc>
              <a:spcBef>
                <a:spcPct val="2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2pPr>
            <a:lvl3pPr marL="1143000" indent="-228600" algn="l" defTabSz="841375">
              <a:lnSpc>
                <a:spcPts val="1800"/>
              </a:lnSpc>
              <a:spcBef>
                <a:spcPct val="2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3pPr>
            <a:lvl4pPr marL="1600200" indent="-228600" algn="l" defTabSz="841375">
              <a:lnSpc>
                <a:spcPts val="1800"/>
              </a:lnSpc>
              <a:spcBef>
                <a:spcPct val="2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4pPr>
            <a:lvl5pPr marL="2057400" indent="-228600" algn="l" defTabSz="841375">
              <a:lnSpc>
                <a:spcPts val="1800"/>
              </a:lnSpc>
              <a:spcBef>
                <a:spcPct val="2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5pPr>
            <a:lvl6pPr marL="2514600" indent="-228600" defTabSz="841375" eaLnBrk="0" fontAlgn="base" hangingPunct="0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6pPr>
            <a:lvl7pPr marL="2971800" indent="-228600" defTabSz="841375" eaLnBrk="0" fontAlgn="base" hangingPunct="0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7pPr>
            <a:lvl8pPr marL="3429000" indent="-228600" defTabSz="841375" eaLnBrk="0" fontAlgn="base" hangingPunct="0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8pPr>
            <a:lvl9pPr marL="3886200" indent="-228600" defTabSz="841375" eaLnBrk="0" fontAlgn="base" hangingPunct="0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it-IT" altLang="it-IT" sz="700" spc="-19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ADS APRILE 2017 </a:t>
            </a:r>
            <a:r>
              <a:rPr lang="it-IT" altLang="it-IT" sz="700" spc="-19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Valori </a:t>
            </a:r>
            <a:r>
              <a:rPr lang="it-IT" altLang="it-IT" sz="700" spc="-19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assoluti (no copie digitali multiple)</a:t>
            </a:r>
            <a:endParaRPr lang="it-IT" altLang="it-IT" sz="700" spc="-19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050126" y="4767263"/>
            <a:ext cx="2172027" cy="192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84212" tIns="42106" rIns="84212" bIns="42106">
            <a:spAutoFit/>
          </a:bodyPr>
          <a:lstStyle>
            <a:lvl1pPr algn="l" defTabSz="841375">
              <a:lnSpc>
                <a:spcPts val="1800"/>
              </a:lnSpc>
              <a:spcBef>
                <a:spcPct val="2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1pPr>
            <a:lvl2pPr marL="742950" indent="-285750" algn="l" defTabSz="841375">
              <a:lnSpc>
                <a:spcPts val="1800"/>
              </a:lnSpc>
              <a:spcBef>
                <a:spcPct val="2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2pPr>
            <a:lvl3pPr marL="1143000" indent="-228600" algn="l" defTabSz="841375">
              <a:lnSpc>
                <a:spcPts val="1800"/>
              </a:lnSpc>
              <a:spcBef>
                <a:spcPct val="2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3pPr>
            <a:lvl4pPr marL="1600200" indent="-228600" algn="l" defTabSz="841375">
              <a:lnSpc>
                <a:spcPts val="1800"/>
              </a:lnSpc>
              <a:spcBef>
                <a:spcPct val="2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4pPr>
            <a:lvl5pPr marL="2057400" indent="-228600" algn="l" defTabSz="841375">
              <a:lnSpc>
                <a:spcPts val="1800"/>
              </a:lnSpc>
              <a:spcBef>
                <a:spcPct val="2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5pPr>
            <a:lvl6pPr marL="2514600" indent="-228600" defTabSz="841375" eaLnBrk="0" fontAlgn="base" hangingPunct="0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6pPr>
            <a:lvl7pPr marL="2971800" indent="-228600" defTabSz="841375" eaLnBrk="0" fontAlgn="base" hangingPunct="0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7pPr>
            <a:lvl8pPr marL="3429000" indent="-228600" defTabSz="841375" eaLnBrk="0" fontAlgn="base" hangingPunct="0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8pPr>
            <a:lvl9pPr marL="3886200" indent="-228600" defTabSz="841375" eaLnBrk="0" fontAlgn="base" hangingPunct="0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it-IT" altLang="it-IT" sz="700" spc="-19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NB – Escluse edizioni del lunedì dei quotidiani sportivi</a:t>
            </a:r>
            <a:endParaRPr lang="it-IT" altLang="it-IT" sz="700" spc="-19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5621275" y="1158901"/>
            <a:ext cx="31578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>
                <a:latin typeface="Franklin Gothic Book" panose="020B0503020102020204" pitchFamily="34" charset="0"/>
              </a:rPr>
              <a:t>Il Sole 24 Ore, al netto delle copie digitali multiple, occupa la terza posizione nel ranking dei quotidiani.</a:t>
            </a:r>
          </a:p>
        </p:txBody>
      </p:sp>
      <p:pic>
        <p:nvPicPr>
          <p:cNvPr id="15" name="Immagine 14" descr="LOGO 24 OR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1" y="138792"/>
            <a:ext cx="1130300" cy="496799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1132259" y="603567"/>
            <a:ext cx="5756221" cy="2215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80000"/>
              </a:lnSpc>
            </a:pPr>
            <a:r>
              <a:rPr lang="it-IT" b="1" dirty="0">
                <a:latin typeface="TrebuchetMS-Bold"/>
                <a:cs typeface="Bauer Bodoni Roman"/>
              </a:rPr>
              <a:t>Il Sole 24 </a:t>
            </a:r>
            <a:r>
              <a:rPr lang="it-IT" b="1" dirty="0" smtClean="0">
                <a:latin typeface="TrebuchetMS-Bold"/>
                <a:cs typeface="Bauer Bodoni Roman"/>
              </a:rPr>
              <a:t>ORE: diffusione totale</a:t>
            </a:r>
            <a:endParaRPr lang="it-IT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59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2596" y="1684796"/>
            <a:ext cx="4255381" cy="3060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Connettore 1 12"/>
          <p:cNvCxnSpPr/>
          <p:nvPr/>
        </p:nvCxnSpPr>
        <p:spPr>
          <a:xfrm>
            <a:off x="8382176" y="301070"/>
            <a:ext cx="0" cy="161752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8603379" y="272305"/>
            <a:ext cx="3091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 smtClean="0">
                <a:solidFill>
                  <a:schemeClr val="bg1"/>
                </a:solidFill>
                <a:latin typeface="Trebuchet MS"/>
                <a:cs typeface="Trebuchet MS"/>
              </a:rPr>
              <a:t>i</a:t>
            </a:r>
            <a:endParaRPr lang="it-IT" sz="800" dirty="0">
              <a:solidFill>
                <a:schemeClr val="bg1"/>
              </a:solidFill>
              <a:latin typeface="Trebuchet MS"/>
              <a:cs typeface="Trebuchet MS"/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1050126" y="244475"/>
            <a:ext cx="8136000" cy="273049"/>
          </a:xfrm>
          <a:prstGeom prst="rect">
            <a:avLst/>
          </a:prstGeom>
          <a:gradFill flip="none" rotWithShape="1">
            <a:gsLst>
              <a:gs pos="100000">
                <a:srgbClr val="F47C20"/>
              </a:gs>
              <a:gs pos="25000">
                <a:srgbClr val="CC0000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4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8686800" y="504110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775" y="1686382"/>
            <a:ext cx="3820216" cy="3059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050126" y="4767263"/>
            <a:ext cx="2172027" cy="192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84212" tIns="42106" rIns="84212" bIns="42106">
            <a:spAutoFit/>
          </a:bodyPr>
          <a:lstStyle>
            <a:lvl1pPr algn="l" defTabSz="841375">
              <a:lnSpc>
                <a:spcPts val="1800"/>
              </a:lnSpc>
              <a:spcBef>
                <a:spcPct val="2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1pPr>
            <a:lvl2pPr marL="742950" indent="-285750" algn="l" defTabSz="841375">
              <a:lnSpc>
                <a:spcPts val="1800"/>
              </a:lnSpc>
              <a:spcBef>
                <a:spcPct val="2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2pPr>
            <a:lvl3pPr marL="1143000" indent="-228600" algn="l" defTabSz="841375">
              <a:lnSpc>
                <a:spcPts val="1800"/>
              </a:lnSpc>
              <a:spcBef>
                <a:spcPct val="2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3pPr>
            <a:lvl4pPr marL="1600200" indent="-228600" algn="l" defTabSz="841375">
              <a:lnSpc>
                <a:spcPts val="1800"/>
              </a:lnSpc>
              <a:spcBef>
                <a:spcPct val="2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4pPr>
            <a:lvl5pPr marL="2057400" indent="-228600" algn="l" defTabSz="841375">
              <a:lnSpc>
                <a:spcPts val="1800"/>
              </a:lnSpc>
              <a:spcBef>
                <a:spcPct val="2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5pPr>
            <a:lvl6pPr marL="2514600" indent="-228600" defTabSz="841375" eaLnBrk="0" fontAlgn="base" hangingPunct="0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6pPr>
            <a:lvl7pPr marL="2971800" indent="-228600" defTabSz="841375" eaLnBrk="0" fontAlgn="base" hangingPunct="0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7pPr>
            <a:lvl8pPr marL="3429000" indent="-228600" defTabSz="841375" eaLnBrk="0" fontAlgn="base" hangingPunct="0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8pPr>
            <a:lvl9pPr marL="3886200" indent="-228600" defTabSz="841375" eaLnBrk="0" fontAlgn="base" hangingPunct="0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it-IT" altLang="it-IT" sz="700" spc="-19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NB – Escluse edizioni del lunedì dei quotidiani sportivi</a:t>
            </a:r>
            <a:endParaRPr lang="it-IT" altLang="it-IT" sz="700" spc="-19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5" name="Immagine 14" descr="LOGO 24 ORE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1" y="138792"/>
            <a:ext cx="1130300" cy="496799"/>
          </a:xfrm>
          <a:prstGeom prst="rect">
            <a:avLst/>
          </a:prstGeom>
        </p:spPr>
      </p:pic>
      <p:sp>
        <p:nvSpPr>
          <p:cNvPr id="20" name="CasellaDiTesto 19"/>
          <p:cNvSpPr txBox="1"/>
          <p:nvPr/>
        </p:nvSpPr>
        <p:spPr>
          <a:xfrm>
            <a:off x="4957676" y="1078106"/>
            <a:ext cx="391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>
                <a:latin typeface="Franklin Gothic Book" panose="020B0503020102020204" pitchFamily="34" charset="0"/>
              </a:rPr>
              <a:t>Il Sole 24 ORE è leader nella vendita di </a:t>
            </a:r>
          </a:p>
          <a:p>
            <a:pPr algn="ctr"/>
            <a:r>
              <a:rPr lang="it-IT" sz="1200" b="1" dirty="0" smtClean="0">
                <a:latin typeface="Franklin Gothic Book" panose="020B0503020102020204" pitchFamily="34" charset="0"/>
              </a:rPr>
              <a:t>copie digitali singole </a:t>
            </a:r>
            <a:r>
              <a:rPr lang="it-IT" sz="1200" dirty="0" smtClean="0">
                <a:latin typeface="Franklin Gothic Book" panose="020B0503020102020204" pitchFamily="34" charset="0"/>
              </a:rPr>
              <a:t> (</a:t>
            </a:r>
            <a:r>
              <a:rPr lang="it-IT" sz="1200" b="1" dirty="0" smtClean="0">
                <a:latin typeface="Franklin Gothic Book" panose="020B0503020102020204" pitchFamily="34" charset="0"/>
              </a:rPr>
              <a:t>54.000 copie </a:t>
            </a:r>
            <a:r>
              <a:rPr lang="it-IT" sz="1200" b="1" dirty="0" err="1" smtClean="0">
                <a:latin typeface="Franklin Gothic Book" panose="020B0503020102020204" pitchFamily="34" charset="0"/>
              </a:rPr>
              <a:t>ca</a:t>
            </a:r>
            <a:r>
              <a:rPr lang="it-IT" sz="1200" b="1" dirty="0" smtClean="0">
                <a:latin typeface="Franklin Gothic Book" panose="020B0503020102020204" pitchFamily="34" charset="0"/>
              </a:rPr>
              <a:t>.</a:t>
            </a:r>
            <a:r>
              <a:rPr lang="it-IT" sz="1200" dirty="0" smtClean="0">
                <a:latin typeface="Franklin Gothic Book" panose="020B0503020102020204" pitchFamily="34" charset="0"/>
              </a:rPr>
              <a:t>).</a:t>
            </a:r>
          </a:p>
        </p:txBody>
      </p:sp>
      <p:sp>
        <p:nvSpPr>
          <p:cNvPr id="22" name="CasellaDiTesto 21"/>
          <p:cNvSpPr txBox="1"/>
          <p:nvPr/>
        </p:nvSpPr>
        <p:spPr>
          <a:xfrm>
            <a:off x="879605" y="1078106"/>
            <a:ext cx="3823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>
                <a:latin typeface="Franklin Gothic Book" panose="020B0503020102020204" pitchFamily="34" charset="0"/>
              </a:rPr>
              <a:t>Il Sole 24 ORE è il primo </a:t>
            </a:r>
            <a:r>
              <a:rPr lang="it-IT" sz="1200" dirty="0" smtClean="0">
                <a:latin typeface="Franklin Gothic Book" panose="020B0503020102020204" pitchFamily="34" charset="0"/>
              </a:rPr>
              <a:t>quotidiano </a:t>
            </a:r>
            <a:r>
              <a:rPr lang="it-IT" sz="1200" dirty="0" smtClean="0">
                <a:latin typeface="Franklin Gothic Book" panose="020B0503020102020204" pitchFamily="34" charset="0"/>
              </a:rPr>
              <a:t>nella vendita delle copie </a:t>
            </a:r>
            <a:r>
              <a:rPr lang="it-IT" sz="1200" dirty="0" smtClean="0">
                <a:latin typeface="Franklin Gothic Book" panose="020B0503020102020204" pitchFamily="34" charset="0"/>
              </a:rPr>
              <a:t>digitali totali </a:t>
            </a:r>
            <a:r>
              <a:rPr lang="it-IT" sz="1200" dirty="0" smtClean="0">
                <a:latin typeface="Franklin Gothic Book" panose="020B0503020102020204" pitchFamily="34" charset="0"/>
              </a:rPr>
              <a:t>(anche al netto delle copie multiple).</a:t>
            </a:r>
            <a:endParaRPr lang="it-IT" sz="1400" dirty="0" smtClean="0">
              <a:solidFill>
                <a:srgbClr val="FF0000"/>
              </a:solidFill>
              <a:latin typeface="TrebuchetMS-Bold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132259" y="603567"/>
            <a:ext cx="5512381" cy="2215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80000"/>
              </a:lnSpc>
            </a:pPr>
            <a:r>
              <a:rPr lang="it-IT" b="1" dirty="0">
                <a:latin typeface="TrebuchetMS-Bold"/>
                <a:cs typeface="Bauer Bodoni Roman"/>
              </a:rPr>
              <a:t>Il Sole 24 ORE: </a:t>
            </a:r>
            <a:r>
              <a:rPr lang="it-IT" b="1" dirty="0" smtClean="0">
                <a:latin typeface="TrebuchetMS-Bold"/>
                <a:cs typeface="Bauer Bodoni Roman"/>
              </a:rPr>
              <a:t>leader </a:t>
            </a:r>
            <a:r>
              <a:rPr lang="it-IT" b="1" dirty="0">
                <a:latin typeface="TrebuchetMS-Bold"/>
                <a:cs typeface="Bauer Bodoni Roman"/>
              </a:rPr>
              <a:t>nelle copie </a:t>
            </a:r>
            <a:r>
              <a:rPr lang="it-IT" b="1" dirty="0" smtClean="0">
                <a:latin typeface="TrebuchetMS-Bold"/>
                <a:cs typeface="Bauer Bodoni Roman"/>
              </a:rPr>
              <a:t>digitali</a:t>
            </a:r>
            <a:endParaRPr lang="it-IT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6060189" y="4807807"/>
            <a:ext cx="2391511" cy="192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84212" tIns="42106" rIns="84212" bIns="42106">
            <a:spAutoFit/>
          </a:bodyPr>
          <a:lstStyle>
            <a:lvl1pPr algn="l" defTabSz="841375">
              <a:lnSpc>
                <a:spcPts val="1800"/>
              </a:lnSpc>
              <a:spcBef>
                <a:spcPct val="2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1pPr>
            <a:lvl2pPr marL="742950" indent="-285750" algn="l" defTabSz="841375">
              <a:lnSpc>
                <a:spcPts val="1800"/>
              </a:lnSpc>
              <a:spcBef>
                <a:spcPct val="2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2pPr>
            <a:lvl3pPr marL="1143000" indent="-228600" algn="l" defTabSz="841375">
              <a:lnSpc>
                <a:spcPts val="1800"/>
              </a:lnSpc>
              <a:spcBef>
                <a:spcPct val="2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3pPr>
            <a:lvl4pPr marL="1600200" indent="-228600" algn="l" defTabSz="841375">
              <a:lnSpc>
                <a:spcPts val="1800"/>
              </a:lnSpc>
              <a:spcBef>
                <a:spcPct val="2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4pPr>
            <a:lvl5pPr marL="2057400" indent="-228600" algn="l" defTabSz="841375">
              <a:lnSpc>
                <a:spcPts val="1800"/>
              </a:lnSpc>
              <a:spcBef>
                <a:spcPct val="2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5pPr>
            <a:lvl6pPr marL="2514600" indent="-228600" defTabSz="841375" eaLnBrk="0" fontAlgn="base" hangingPunct="0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6pPr>
            <a:lvl7pPr marL="2971800" indent="-228600" defTabSz="841375" eaLnBrk="0" fontAlgn="base" hangingPunct="0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7pPr>
            <a:lvl8pPr marL="3429000" indent="-228600" defTabSz="841375" eaLnBrk="0" fontAlgn="base" hangingPunct="0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8pPr>
            <a:lvl9pPr marL="3886200" indent="-228600" defTabSz="841375" eaLnBrk="0" fontAlgn="base" hangingPunct="0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it-IT" altLang="it-IT" sz="700" spc="-19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ADS APRILE 2017 </a:t>
            </a:r>
            <a:r>
              <a:rPr lang="it-IT" altLang="it-IT" sz="700" spc="-19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Valori </a:t>
            </a:r>
            <a:r>
              <a:rPr lang="it-IT" altLang="it-IT" sz="700" spc="-19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assoluti (no copie digitali multiple)</a:t>
            </a:r>
            <a:endParaRPr lang="it-IT" altLang="it-IT" sz="700" spc="-19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50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ttangolo 39"/>
          <p:cNvSpPr/>
          <p:nvPr/>
        </p:nvSpPr>
        <p:spPr>
          <a:xfrm>
            <a:off x="1050126" y="244475"/>
            <a:ext cx="8136000" cy="273049"/>
          </a:xfrm>
          <a:prstGeom prst="rect">
            <a:avLst/>
          </a:prstGeom>
          <a:gradFill flip="none" rotWithShape="1">
            <a:gsLst>
              <a:gs pos="100000">
                <a:srgbClr val="F47C20"/>
              </a:gs>
              <a:gs pos="25000">
                <a:srgbClr val="CC0000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400" dirty="0" smtClean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endParaRPr lang="it-IT" sz="14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7"/>
          </p:nvPr>
        </p:nvSpPr>
        <p:spPr>
          <a:xfrm>
            <a:off x="6909465" y="4795805"/>
            <a:ext cx="2103120" cy="219785"/>
          </a:xfrm>
        </p:spPr>
        <p:txBody>
          <a:bodyPr/>
          <a:lstStyle/>
          <a:p>
            <a:fld id="{B6F15528-21DE-4FAA-801E-634DDDAF4B2B}" type="slidenum">
              <a:rPr lang="it-IT"/>
              <a:pPr/>
              <a:t>12</a:t>
            </a:fld>
            <a:endParaRPr lang="it-IT" dirty="0"/>
          </a:p>
        </p:txBody>
      </p:sp>
      <p:sp>
        <p:nvSpPr>
          <p:cNvPr id="2" name="AutoShape 2" descr="Risultati immagini per les ech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272" y="1219119"/>
            <a:ext cx="3696185" cy="2067125"/>
          </a:xfrm>
          <a:prstGeom prst="rect">
            <a:avLst/>
          </a:prstGeom>
        </p:spPr>
      </p:pic>
      <p:pic>
        <p:nvPicPr>
          <p:cNvPr id="8" name="Immagine 7" descr="LOGO 24 OR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1" y="138792"/>
            <a:ext cx="1130300" cy="496799"/>
          </a:xfrm>
          <a:prstGeom prst="rect">
            <a:avLst/>
          </a:prstGeom>
        </p:spPr>
      </p:pic>
      <p:sp>
        <p:nvSpPr>
          <p:cNvPr id="14" name="CasellaDiTesto 13"/>
          <p:cNvSpPr txBox="1"/>
          <p:nvPr/>
        </p:nvSpPr>
        <p:spPr>
          <a:xfrm>
            <a:off x="764272" y="603567"/>
            <a:ext cx="802288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80000"/>
              </a:lnSpc>
            </a:pPr>
            <a:r>
              <a:rPr lang="it-IT" b="1" dirty="0" smtClean="0">
                <a:latin typeface="TrebuchetMS-Bold"/>
                <a:cs typeface="Bauer Bodoni Roman"/>
              </a:rPr>
              <a:t>Radio24: unicità editoriale; è l’unica emittente «news &amp; talk» nel panorama radiofonico italiano</a:t>
            </a:r>
            <a:endParaRPr lang="it-IT" b="1" dirty="0">
              <a:latin typeface="TrebuchetMS-Bold"/>
              <a:cs typeface="Bauer Bodoni Roman"/>
            </a:endParaRPr>
          </a:p>
          <a:p>
            <a:pPr>
              <a:lnSpc>
                <a:spcPct val="80000"/>
              </a:lnSpc>
            </a:pPr>
            <a:endParaRPr lang="it-IT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650382" y="3404312"/>
            <a:ext cx="716120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 </a:t>
            </a:r>
            <a:r>
              <a:rPr lang="it-I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ore di diretta giornaliera ( L/V </a:t>
            </a:r>
            <a:r>
              <a:rPr lang="it-IT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 GR al </a:t>
            </a:r>
            <a:r>
              <a:rPr lang="it-I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giorno L/V e 16 al giorno </a:t>
            </a:r>
            <a:r>
              <a:rPr lang="it-IT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S/D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1.600.000 </a:t>
            </a:r>
            <a:r>
              <a:rPr lang="it-IT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podcast</a:t>
            </a:r>
            <a:r>
              <a:rPr lang="it-IT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media </a:t>
            </a:r>
            <a:r>
              <a:rPr lang="it-I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mese </a:t>
            </a:r>
            <a:r>
              <a:rPr lang="it-IT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nell’anno 2016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120.000 utenti attivi a settimana sull’</a:t>
            </a:r>
            <a:r>
              <a:rPr lang="it-IT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</a:t>
            </a:r>
            <a:r>
              <a:rPr lang="it-IT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it-IT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34"/>
          <p:cNvSpPr>
            <a:spLocks noChangeArrowheads="1"/>
          </p:cNvSpPr>
          <p:nvPr/>
        </p:nvSpPr>
        <p:spPr bwMode="auto">
          <a:xfrm>
            <a:off x="8161790" y="4795681"/>
            <a:ext cx="608736" cy="18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4412" tIns="37207" rIns="74412" bIns="37207">
            <a:spAutoFit/>
          </a:bodyPr>
          <a:lstStyle>
            <a:lvl1pPr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1pPr>
            <a:lvl2pPr marL="742950" indent="-285750"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2pPr>
            <a:lvl3pPr marL="1143000" indent="-228600"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3pPr>
            <a:lvl4pPr marL="1600200" indent="-228600"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4pPr>
            <a:lvl5pPr marL="2057400" indent="-228600"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5pPr>
            <a:lvl6pPr marL="2514600" indent="-228600" defTabSz="7397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6pPr>
            <a:lvl7pPr marL="2971800" indent="-228600" defTabSz="7397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7pPr>
            <a:lvl8pPr marL="3429000" indent="-228600" defTabSz="7397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8pPr>
            <a:lvl9pPr marL="3886200" indent="-228600" defTabSz="7397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9pPr>
          </a:lstStyle>
          <a:p>
            <a:pPr algn="r"/>
            <a:r>
              <a:rPr lang="it-IT" altLang="it-IT" sz="700" dirty="0" smtClean="0"/>
              <a:t>Dati editore</a:t>
            </a:r>
            <a:endParaRPr lang="it-IT" altLang="it-IT" sz="700" dirty="0"/>
          </a:p>
        </p:txBody>
      </p:sp>
    </p:spTree>
    <p:extLst>
      <p:ext uri="{BB962C8B-B14F-4D97-AF65-F5344CB8AC3E}">
        <p14:creationId xmlns:p14="http://schemas.microsoft.com/office/powerpoint/2010/main" val="690849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ttore 1 12"/>
          <p:cNvCxnSpPr/>
          <p:nvPr/>
        </p:nvCxnSpPr>
        <p:spPr>
          <a:xfrm>
            <a:off x="8382176" y="301070"/>
            <a:ext cx="0" cy="161752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8603379" y="272305"/>
            <a:ext cx="3091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 smtClean="0">
                <a:solidFill>
                  <a:schemeClr val="bg1"/>
                </a:solidFill>
                <a:latin typeface="Trebuchet MS"/>
                <a:cs typeface="Trebuchet MS"/>
              </a:rPr>
              <a:t>i</a:t>
            </a:r>
            <a:endParaRPr lang="it-IT" sz="800" dirty="0">
              <a:solidFill>
                <a:schemeClr val="bg1"/>
              </a:solidFill>
              <a:latin typeface="Trebuchet MS"/>
              <a:cs typeface="Trebuchet MS"/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1050126" y="244475"/>
            <a:ext cx="8136000" cy="273049"/>
          </a:xfrm>
          <a:prstGeom prst="rect">
            <a:avLst/>
          </a:prstGeom>
          <a:gradFill flip="none" rotWithShape="1">
            <a:gsLst>
              <a:gs pos="100000">
                <a:srgbClr val="F47C20"/>
              </a:gs>
              <a:gs pos="25000">
                <a:srgbClr val="CC0000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4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8686800" y="504110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6399817" y="4772971"/>
            <a:ext cx="1854120" cy="300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84212" tIns="42106" rIns="84212" bIns="42106">
            <a:spAutoFit/>
          </a:bodyPr>
          <a:lstStyle>
            <a:lvl1pPr algn="l" defTabSz="841375">
              <a:lnSpc>
                <a:spcPts val="1800"/>
              </a:lnSpc>
              <a:spcBef>
                <a:spcPct val="2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1pPr>
            <a:lvl2pPr marL="742950" indent="-285750" algn="l" defTabSz="841375">
              <a:lnSpc>
                <a:spcPts val="1800"/>
              </a:lnSpc>
              <a:spcBef>
                <a:spcPct val="2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2pPr>
            <a:lvl3pPr marL="1143000" indent="-228600" algn="l" defTabSz="841375">
              <a:lnSpc>
                <a:spcPts val="1800"/>
              </a:lnSpc>
              <a:spcBef>
                <a:spcPct val="2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3pPr>
            <a:lvl4pPr marL="1600200" indent="-228600" algn="l" defTabSz="841375">
              <a:lnSpc>
                <a:spcPts val="1800"/>
              </a:lnSpc>
              <a:spcBef>
                <a:spcPct val="2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4pPr>
            <a:lvl5pPr marL="2057400" indent="-228600" algn="l" defTabSz="841375">
              <a:lnSpc>
                <a:spcPts val="1800"/>
              </a:lnSpc>
              <a:spcBef>
                <a:spcPct val="2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5pPr>
            <a:lvl6pPr marL="2514600" indent="-228600" defTabSz="841375" eaLnBrk="0" fontAlgn="base" hangingPunct="0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6pPr>
            <a:lvl7pPr marL="2971800" indent="-228600" defTabSz="841375" eaLnBrk="0" fontAlgn="base" hangingPunct="0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7pPr>
            <a:lvl8pPr marL="3429000" indent="-228600" defTabSz="841375" eaLnBrk="0" fontAlgn="base" hangingPunct="0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8pPr>
            <a:lvl9pPr marL="3886200" indent="-228600" defTabSz="841375" eaLnBrk="0" fontAlgn="base" hangingPunct="0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ヒラギノ角ゴ Pro W3"/>
                <a:cs typeface="ヒラギノ角ゴ Pro W3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it-IT" altLang="it-IT" sz="700" spc="-19" dirty="0" err="1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Radiomonitor</a:t>
            </a:r>
            <a:r>
              <a:rPr lang="it-IT" altLang="it-IT" sz="700" spc="-19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anno 2016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it-IT" altLang="it-IT" sz="700" spc="-19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Valori assoluti (000); Indici di Concentrazione</a:t>
            </a:r>
            <a:endParaRPr lang="it-IT" altLang="it-IT" sz="700" spc="-19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5014127" y="1049614"/>
            <a:ext cx="35892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580" algn="ctr">
              <a:spcAft>
                <a:spcPts val="0"/>
              </a:spcAft>
            </a:pPr>
            <a:r>
              <a:rPr lang="it-IT" sz="1200" dirty="0" smtClean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Radio </a:t>
            </a:r>
            <a:r>
              <a:rPr lang="it-IT" sz="1200" dirty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24 è l’emittente con </a:t>
            </a:r>
            <a:r>
              <a:rPr lang="it-IT" sz="1200" b="1" dirty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più alto indice di </a:t>
            </a:r>
            <a:r>
              <a:rPr lang="it-IT" sz="1200" b="1" dirty="0" smtClean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affinità </a:t>
            </a:r>
            <a:r>
              <a:rPr lang="it-IT" sz="1200" b="1" dirty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 target Business</a:t>
            </a:r>
            <a:r>
              <a:rPr lang="it-IT" sz="1200" dirty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quindi con più alta capacità di </a:t>
            </a:r>
            <a:r>
              <a:rPr lang="it-IT" sz="1200" dirty="0" smtClean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spesa.</a:t>
            </a:r>
            <a:endParaRPr lang="it-IT" sz="1200" dirty="0">
              <a:effectLst/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3962251"/>
              </p:ext>
            </p:extLst>
          </p:nvPr>
        </p:nvGraphicFramePr>
        <p:xfrm>
          <a:off x="4370252" y="1826313"/>
          <a:ext cx="4316548" cy="240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6" name="Foglio di lavoro" r:id="rId4" imgW="6715041" imgH="3810118" progId="Excel.Sheet.8">
                  <p:embed/>
                </p:oleObj>
              </mc:Choice>
              <mc:Fallback>
                <p:oleObj name="Foglio di lavoro" r:id="rId4" imgW="6715041" imgH="3810118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0252" y="1826313"/>
                        <a:ext cx="4316548" cy="240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Immagine 11" descr="LOGO 24 OR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1" y="138792"/>
            <a:ext cx="1130300" cy="496799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1132259" y="603567"/>
            <a:ext cx="7739272" cy="2215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80000"/>
              </a:lnSpc>
            </a:pPr>
            <a:r>
              <a:rPr lang="it-IT" b="1" dirty="0" smtClean="0">
                <a:latin typeface="TrebuchetMS-Bold"/>
                <a:cs typeface="Bauer Bodoni Roman"/>
              </a:rPr>
              <a:t>Radio24: un pubblico numeroso e altamente profilato</a:t>
            </a:r>
            <a:endParaRPr lang="it-IT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9377209"/>
              </p:ext>
            </p:extLst>
          </p:nvPr>
        </p:nvGraphicFramePr>
        <p:xfrm>
          <a:off x="263525" y="1822721"/>
          <a:ext cx="4046538" cy="238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7" name="Foglio di lavoro" r:id="rId7" imgW="6296143" imgH="3772022" progId="Excel.Sheet.8">
                  <p:embed/>
                </p:oleObj>
              </mc:Choice>
              <mc:Fallback>
                <p:oleObj name="Foglio di lavoro" r:id="rId7" imgW="6296143" imgH="3772022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525" y="1822721"/>
                        <a:ext cx="4046538" cy="238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ttangolo 2"/>
          <p:cNvSpPr/>
          <p:nvPr/>
        </p:nvSpPr>
        <p:spPr>
          <a:xfrm>
            <a:off x="644434" y="1049614"/>
            <a:ext cx="38640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580" algn="ctr"/>
            <a:r>
              <a:rPr lang="it-IT" sz="1200" dirty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Radio 24 nell'anno </a:t>
            </a:r>
            <a:r>
              <a:rPr lang="it-IT" sz="1200" dirty="0" smtClean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2016 </a:t>
            </a:r>
            <a:r>
              <a:rPr lang="it-IT" sz="1200" dirty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conferma </a:t>
            </a:r>
            <a:r>
              <a:rPr lang="it-IT" sz="1200" b="1" dirty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stabilmente alla nona posizione </a:t>
            </a:r>
            <a:r>
              <a:rPr lang="it-IT" sz="1200" dirty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 ranking ascolto giorno medio, con </a:t>
            </a:r>
            <a:r>
              <a:rPr lang="it-IT" sz="1200" b="1" dirty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oltre due milioni di </a:t>
            </a:r>
            <a:r>
              <a:rPr lang="it-IT" sz="1200" b="1" dirty="0" smtClean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ascoltatori </a:t>
            </a:r>
            <a:r>
              <a:rPr lang="it-IT" sz="1200" dirty="0" smtClean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(000)</a:t>
            </a:r>
            <a:endParaRPr lang="it-IT" sz="1200" dirty="0"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23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ttangolo 39"/>
          <p:cNvSpPr/>
          <p:nvPr/>
        </p:nvSpPr>
        <p:spPr>
          <a:xfrm>
            <a:off x="1050126" y="244475"/>
            <a:ext cx="8136000" cy="273049"/>
          </a:xfrm>
          <a:prstGeom prst="rect">
            <a:avLst/>
          </a:prstGeom>
          <a:gradFill flip="none" rotWithShape="1">
            <a:gsLst>
              <a:gs pos="100000">
                <a:srgbClr val="F47C20"/>
              </a:gs>
              <a:gs pos="25000">
                <a:srgbClr val="CC0000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400" dirty="0" smtClean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endParaRPr lang="it-IT" sz="14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7"/>
          </p:nvPr>
        </p:nvSpPr>
        <p:spPr>
          <a:xfrm>
            <a:off x="6909465" y="4795805"/>
            <a:ext cx="2103120" cy="219785"/>
          </a:xfrm>
        </p:spPr>
        <p:txBody>
          <a:bodyPr/>
          <a:lstStyle/>
          <a:p>
            <a:fld id="{B6F15528-21DE-4FAA-801E-634DDDAF4B2B}" type="slidenum">
              <a:rPr lang="it-IT"/>
              <a:pPr/>
              <a:t>14</a:t>
            </a:fld>
            <a:endParaRPr lang="it-IT" dirty="0"/>
          </a:p>
        </p:txBody>
      </p:sp>
      <p:sp>
        <p:nvSpPr>
          <p:cNvPr id="2" name="AutoShape 2" descr="Risultati immagini per les ech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graphicFrame>
        <p:nvGraphicFramePr>
          <p:cNvPr id="12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0722277"/>
              </p:ext>
            </p:extLst>
          </p:nvPr>
        </p:nvGraphicFramePr>
        <p:xfrm>
          <a:off x="-236538" y="1139825"/>
          <a:ext cx="5784851" cy="306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3" name="Foglio di lavoro" r:id="rId3" imgW="6610384" imgH="3867127" progId="Excel.Sheet.8">
                  <p:embed/>
                </p:oleObj>
              </mc:Choice>
              <mc:Fallback>
                <p:oleObj name="Foglio di lavoro" r:id="rId3" imgW="6610384" imgH="3867127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36538" y="1139825"/>
                        <a:ext cx="5784851" cy="306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34"/>
          <p:cNvSpPr>
            <a:spLocks noChangeArrowheads="1"/>
          </p:cNvSpPr>
          <p:nvPr/>
        </p:nvSpPr>
        <p:spPr bwMode="auto">
          <a:xfrm>
            <a:off x="7304119" y="4795681"/>
            <a:ext cx="1466407" cy="290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4412" tIns="37207" rIns="74412" bIns="37207">
            <a:spAutoFit/>
          </a:bodyPr>
          <a:lstStyle>
            <a:lvl1pPr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1pPr>
            <a:lvl2pPr marL="742950" indent="-285750"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2pPr>
            <a:lvl3pPr marL="1143000" indent="-228600"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3pPr>
            <a:lvl4pPr marL="1600200" indent="-228600"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4pPr>
            <a:lvl5pPr marL="2057400" indent="-228600"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5pPr>
            <a:lvl6pPr marL="2514600" indent="-228600" defTabSz="7397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6pPr>
            <a:lvl7pPr marL="2971800" indent="-228600" defTabSz="7397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7pPr>
            <a:lvl8pPr marL="3429000" indent="-228600" defTabSz="7397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8pPr>
            <a:lvl9pPr marL="3886200" indent="-228600" defTabSz="7397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9pPr>
          </a:lstStyle>
          <a:p>
            <a:pPr algn="r"/>
            <a:r>
              <a:rPr lang="it-IT" altLang="it-IT" sz="700" dirty="0" err="1" smtClean="0"/>
              <a:t>Audiweb</a:t>
            </a:r>
            <a:r>
              <a:rPr lang="it-IT" altLang="it-IT" sz="700" dirty="0" smtClean="0"/>
              <a:t> </a:t>
            </a:r>
            <a:r>
              <a:rPr lang="it-IT" altLang="it-IT" sz="700" dirty="0" err="1" smtClean="0"/>
              <a:t>View</a:t>
            </a:r>
            <a:r>
              <a:rPr lang="it-IT" altLang="it-IT" sz="700" dirty="0" smtClean="0"/>
              <a:t> TDA – Aprile 2017</a:t>
            </a:r>
          </a:p>
          <a:p>
            <a:pPr algn="r"/>
            <a:r>
              <a:rPr lang="it-IT" altLang="it-IT" sz="700" dirty="0" smtClean="0"/>
              <a:t>Reach mese (.000)</a:t>
            </a:r>
            <a:endParaRPr lang="it-IT" altLang="it-IT" sz="7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883006" y="1403194"/>
            <a:ext cx="25561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>
                <a:latin typeface="Franklin Gothic Book" panose="020B0503020102020204" pitchFamily="34" charset="0"/>
              </a:rPr>
              <a:t>Ilsole24ore.com è il primo sito della Sub-</a:t>
            </a:r>
            <a:r>
              <a:rPr lang="it-IT" sz="1200" dirty="0" err="1" smtClean="0">
                <a:latin typeface="Franklin Gothic Book" panose="020B0503020102020204" pitchFamily="34" charset="0"/>
              </a:rPr>
              <a:t>Category</a:t>
            </a:r>
            <a:r>
              <a:rPr lang="it-IT" sz="1200" dirty="0" smtClean="0">
                <a:latin typeface="Franklin Gothic Book" panose="020B0503020102020204" pitchFamily="34" charset="0"/>
              </a:rPr>
              <a:t> </a:t>
            </a:r>
            <a:r>
              <a:rPr lang="it-IT" sz="1200" dirty="0" err="1" smtClean="0">
                <a:latin typeface="Franklin Gothic Book" panose="020B0503020102020204" pitchFamily="34" charset="0"/>
              </a:rPr>
              <a:t>Audiweb</a:t>
            </a:r>
            <a:r>
              <a:rPr lang="it-IT" sz="1200" dirty="0" smtClean="0">
                <a:latin typeface="Franklin Gothic Book" panose="020B0503020102020204" pitchFamily="34" charset="0"/>
              </a:rPr>
              <a:t> </a:t>
            </a:r>
          </a:p>
          <a:p>
            <a:r>
              <a:rPr lang="it-IT" sz="1200" dirty="0" smtClean="0">
                <a:latin typeface="Franklin Gothic Book" panose="020B0503020102020204" pitchFamily="34" charset="0"/>
              </a:rPr>
              <a:t>«Finance News &amp; Information» all’interno della categoria </a:t>
            </a:r>
          </a:p>
          <a:p>
            <a:r>
              <a:rPr lang="it-IT" sz="1200" dirty="0" smtClean="0">
                <a:latin typeface="Franklin Gothic Book" panose="020B0503020102020204" pitchFamily="34" charset="0"/>
              </a:rPr>
              <a:t>«Finance/</a:t>
            </a:r>
            <a:r>
              <a:rPr lang="it-IT" sz="1200" dirty="0" err="1" smtClean="0">
                <a:latin typeface="Franklin Gothic Book" panose="020B0503020102020204" pitchFamily="34" charset="0"/>
              </a:rPr>
              <a:t>Insurance</a:t>
            </a:r>
            <a:r>
              <a:rPr lang="it-IT" sz="1200" dirty="0" smtClean="0">
                <a:latin typeface="Franklin Gothic Book" panose="020B0503020102020204" pitchFamily="34" charset="0"/>
              </a:rPr>
              <a:t>/</a:t>
            </a:r>
            <a:r>
              <a:rPr lang="it-IT" sz="1200" dirty="0" err="1" smtClean="0">
                <a:latin typeface="Franklin Gothic Book" panose="020B0503020102020204" pitchFamily="34" charset="0"/>
              </a:rPr>
              <a:t>Investment</a:t>
            </a:r>
            <a:r>
              <a:rPr lang="it-IT" sz="1200" dirty="0" smtClean="0">
                <a:latin typeface="Franklin Gothic Book" panose="020B0503020102020204" pitchFamily="34" charset="0"/>
              </a:rPr>
              <a:t>»</a:t>
            </a:r>
            <a:endParaRPr lang="it-IT" sz="1200" dirty="0">
              <a:latin typeface="Franklin Gothic Book" panose="020B0503020102020204" pitchFamily="34" charset="0"/>
            </a:endParaRPr>
          </a:p>
        </p:txBody>
      </p:sp>
      <p:pic>
        <p:nvPicPr>
          <p:cNvPr id="10" name="Immagine 9" descr="LOGO 24 ORE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1" y="138792"/>
            <a:ext cx="1130300" cy="496799"/>
          </a:xfrm>
          <a:prstGeom prst="rect">
            <a:avLst/>
          </a:prstGeom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032042" y="542228"/>
            <a:ext cx="6978104" cy="3139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it-IT" altLang="it-IT" b="1" dirty="0" smtClean="0">
                <a:latin typeface="TrebuchetMS-Bold"/>
                <a:cs typeface="TrebuchetMS-Bold"/>
              </a:rPr>
              <a:t>ilsole24ore.com: leadership tra i siti di finanza</a:t>
            </a:r>
            <a:endParaRPr lang="it-IT" altLang="it-IT" b="1" dirty="0">
              <a:latin typeface="TrebuchetMS-Bold"/>
              <a:cs typeface="TrebuchetMS-Bold"/>
            </a:endParaRPr>
          </a:p>
        </p:txBody>
      </p:sp>
    </p:spTree>
    <p:extLst>
      <p:ext uri="{BB962C8B-B14F-4D97-AF65-F5344CB8AC3E}">
        <p14:creationId xmlns:p14="http://schemas.microsoft.com/office/powerpoint/2010/main" val="1769070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ttangolo 39"/>
          <p:cNvSpPr/>
          <p:nvPr/>
        </p:nvSpPr>
        <p:spPr>
          <a:xfrm>
            <a:off x="1050126" y="244475"/>
            <a:ext cx="8136000" cy="273049"/>
          </a:xfrm>
          <a:prstGeom prst="rect">
            <a:avLst/>
          </a:prstGeom>
          <a:gradFill flip="none" rotWithShape="1">
            <a:gsLst>
              <a:gs pos="100000">
                <a:srgbClr val="F47C20"/>
              </a:gs>
              <a:gs pos="25000">
                <a:srgbClr val="CC0000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400" dirty="0" smtClean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endParaRPr lang="it-IT" sz="14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7"/>
          </p:nvPr>
        </p:nvSpPr>
        <p:spPr>
          <a:xfrm>
            <a:off x="6909465" y="4795805"/>
            <a:ext cx="2103120" cy="219785"/>
          </a:xfrm>
        </p:spPr>
        <p:txBody>
          <a:bodyPr/>
          <a:lstStyle/>
          <a:p>
            <a:fld id="{B6F15528-21DE-4FAA-801E-634DDDAF4B2B}" type="slidenum">
              <a:rPr lang="it-IT"/>
              <a:pPr/>
              <a:t>15</a:t>
            </a:fld>
            <a:endParaRPr lang="it-IT" dirty="0"/>
          </a:p>
        </p:txBody>
      </p:sp>
      <p:sp>
        <p:nvSpPr>
          <p:cNvPr id="2" name="AutoShape 2" descr="Risultati immagini per les ech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4" name="Rectangle 34"/>
          <p:cNvSpPr>
            <a:spLocks noChangeArrowheads="1"/>
          </p:cNvSpPr>
          <p:nvPr/>
        </p:nvSpPr>
        <p:spPr bwMode="auto">
          <a:xfrm>
            <a:off x="7304119" y="4795681"/>
            <a:ext cx="1466407" cy="290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4412" tIns="37207" rIns="74412" bIns="37207">
            <a:spAutoFit/>
          </a:bodyPr>
          <a:lstStyle>
            <a:lvl1pPr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1pPr>
            <a:lvl2pPr marL="742950" indent="-285750"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2pPr>
            <a:lvl3pPr marL="1143000" indent="-228600"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3pPr>
            <a:lvl4pPr marL="1600200" indent="-228600"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4pPr>
            <a:lvl5pPr marL="2057400" indent="-228600"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5pPr>
            <a:lvl6pPr marL="2514600" indent="-228600" defTabSz="7397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6pPr>
            <a:lvl7pPr marL="2971800" indent="-228600" defTabSz="7397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7pPr>
            <a:lvl8pPr marL="3429000" indent="-228600" defTabSz="7397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8pPr>
            <a:lvl9pPr marL="3886200" indent="-228600" defTabSz="7397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9pPr>
          </a:lstStyle>
          <a:p>
            <a:pPr algn="r"/>
            <a:r>
              <a:rPr lang="it-IT" altLang="it-IT" sz="700" dirty="0" err="1" smtClean="0"/>
              <a:t>Audiweb</a:t>
            </a:r>
            <a:r>
              <a:rPr lang="it-IT" altLang="it-IT" sz="700" dirty="0" smtClean="0"/>
              <a:t> </a:t>
            </a:r>
            <a:r>
              <a:rPr lang="it-IT" altLang="it-IT" sz="700" dirty="0" err="1" smtClean="0"/>
              <a:t>View</a:t>
            </a:r>
            <a:r>
              <a:rPr lang="it-IT" altLang="it-IT" sz="700" dirty="0" smtClean="0"/>
              <a:t> TDA – Aprile 2017</a:t>
            </a:r>
          </a:p>
          <a:p>
            <a:pPr algn="r"/>
            <a:r>
              <a:rPr lang="it-IT" altLang="it-IT" sz="700" dirty="0" smtClean="0"/>
              <a:t>Indici di concentrazione</a:t>
            </a:r>
            <a:endParaRPr lang="it-IT" altLang="it-IT" sz="700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126" y="997679"/>
            <a:ext cx="6119482" cy="3858524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4667156" y="997679"/>
            <a:ext cx="37232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>
                <a:latin typeface="Franklin Gothic Book" panose="020B0503020102020204" pitchFamily="34" charset="0"/>
              </a:rPr>
              <a:t>L’utenza de ilsole24ore.com gode da sempre di un posizionamento privilegiato ed elevato. </a:t>
            </a:r>
          </a:p>
          <a:p>
            <a:r>
              <a:rPr lang="it-IT" sz="1200" dirty="0" smtClean="0">
                <a:latin typeface="Franklin Gothic Book" panose="020B0503020102020204" pitchFamily="34" charset="0"/>
              </a:rPr>
              <a:t>I target si caratterizzano per una levatura culturale ed economica con alte concentrazioni di redditi alti, istruzioni elevate, status professionali prestigiosi. </a:t>
            </a:r>
          </a:p>
          <a:p>
            <a:r>
              <a:rPr lang="it-IT" sz="1200" dirty="0" smtClean="0">
                <a:latin typeface="Franklin Gothic Book" panose="020B0503020102020204" pitchFamily="34" charset="0"/>
              </a:rPr>
              <a:t>E’ il punto di riferimento per i professionisti legati al settore finanziario, normativo e tributario, ma anche per i </a:t>
            </a:r>
            <a:r>
              <a:rPr lang="it-IT" sz="1200" dirty="0" err="1" smtClean="0">
                <a:latin typeface="Franklin Gothic Book" panose="020B0503020102020204" pitchFamily="34" charset="0"/>
              </a:rPr>
              <a:t>decision</a:t>
            </a:r>
            <a:r>
              <a:rPr lang="it-IT" sz="1200" dirty="0" smtClean="0">
                <a:latin typeface="Franklin Gothic Book" panose="020B0503020102020204" pitchFamily="34" charset="0"/>
              </a:rPr>
              <a:t> maker aziendali, i manager e gli imprenditori.</a:t>
            </a:r>
            <a:endParaRPr lang="it-IT" sz="1200" dirty="0">
              <a:latin typeface="Franklin Gothic Book" panose="020B0503020102020204" pitchFamily="34" charset="0"/>
            </a:endParaRPr>
          </a:p>
        </p:txBody>
      </p:sp>
      <p:pic>
        <p:nvPicPr>
          <p:cNvPr id="10" name="Immagine 9" descr="LOGO 24 OR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1" y="138792"/>
            <a:ext cx="1130300" cy="496799"/>
          </a:xfrm>
          <a:prstGeom prst="rect">
            <a:avLst/>
          </a:prstGeom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032042" y="542228"/>
            <a:ext cx="6978104" cy="3139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it-IT" altLang="it-IT" b="1" dirty="0" smtClean="0">
                <a:latin typeface="TrebuchetMS-Bold"/>
                <a:cs typeface="TrebuchetMS-Bold"/>
              </a:rPr>
              <a:t>ilsole24ore.com: audience qualificata</a:t>
            </a:r>
            <a:endParaRPr lang="it-IT" altLang="it-IT" b="1" dirty="0">
              <a:latin typeface="TrebuchetMS-Bold"/>
              <a:cs typeface="TrebuchetMS-Bold"/>
            </a:endParaRPr>
          </a:p>
        </p:txBody>
      </p:sp>
    </p:spTree>
    <p:extLst>
      <p:ext uri="{BB962C8B-B14F-4D97-AF65-F5344CB8AC3E}">
        <p14:creationId xmlns:p14="http://schemas.microsoft.com/office/powerpoint/2010/main" val="3843144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ttangolo 39"/>
          <p:cNvSpPr/>
          <p:nvPr/>
        </p:nvSpPr>
        <p:spPr>
          <a:xfrm>
            <a:off x="1050126" y="244475"/>
            <a:ext cx="8136000" cy="273049"/>
          </a:xfrm>
          <a:prstGeom prst="rect">
            <a:avLst/>
          </a:prstGeom>
          <a:gradFill flip="none" rotWithShape="1">
            <a:gsLst>
              <a:gs pos="100000">
                <a:srgbClr val="F47C20"/>
              </a:gs>
              <a:gs pos="25000">
                <a:srgbClr val="CC0000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400" dirty="0" smtClean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endParaRPr lang="it-IT" sz="14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7"/>
          </p:nvPr>
        </p:nvSpPr>
        <p:spPr>
          <a:xfrm>
            <a:off x="6909465" y="4795805"/>
            <a:ext cx="2103120" cy="219785"/>
          </a:xfrm>
        </p:spPr>
        <p:txBody>
          <a:bodyPr/>
          <a:lstStyle/>
          <a:p>
            <a:fld id="{B6F15528-21DE-4FAA-801E-634DDDAF4B2B}" type="slidenum">
              <a:rPr lang="it-IT"/>
              <a:pPr/>
              <a:t>16</a:t>
            </a:fld>
            <a:endParaRPr lang="it-IT" dirty="0"/>
          </a:p>
        </p:txBody>
      </p:sp>
      <p:sp>
        <p:nvSpPr>
          <p:cNvPr id="2" name="AutoShape 2" descr="Risultati immagini per les ech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4" name="Rectangle 34"/>
          <p:cNvSpPr>
            <a:spLocks noChangeArrowheads="1"/>
          </p:cNvSpPr>
          <p:nvPr/>
        </p:nvSpPr>
        <p:spPr bwMode="auto">
          <a:xfrm>
            <a:off x="8192246" y="4795681"/>
            <a:ext cx="578280" cy="18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4412" tIns="37207" rIns="74412" bIns="37207">
            <a:spAutoFit/>
          </a:bodyPr>
          <a:lstStyle>
            <a:lvl1pPr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1pPr>
            <a:lvl2pPr marL="742950" indent="-285750"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2pPr>
            <a:lvl3pPr marL="1143000" indent="-228600"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3pPr>
            <a:lvl4pPr marL="1600200" indent="-228600"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4pPr>
            <a:lvl5pPr marL="2057400" indent="-228600"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5pPr>
            <a:lvl6pPr marL="2514600" indent="-228600" defTabSz="7397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6pPr>
            <a:lvl7pPr marL="2971800" indent="-228600" defTabSz="7397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7pPr>
            <a:lvl8pPr marL="3429000" indent="-228600" defTabSz="7397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8pPr>
            <a:lvl9pPr marL="3886200" indent="-228600" defTabSz="7397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9pPr>
          </a:lstStyle>
          <a:p>
            <a:pPr algn="r"/>
            <a:r>
              <a:rPr lang="it-IT" altLang="it-IT" sz="700" dirty="0" smtClean="0"/>
              <a:t>Dati interni</a:t>
            </a:r>
            <a:endParaRPr lang="it-IT" altLang="it-IT" sz="700" dirty="0"/>
          </a:p>
        </p:txBody>
      </p:sp>
      <p:sp>
        <p:nvSpPr>
          <p:cNvPr id="5" name="Rettangolo 4"/>
          <p:cNvSpPr/>
          <p:nvPr/>
        </p:nvSpPr>
        <p:spPr>
          <a:xfrm>
            <a:off x="2285999" y="1661709"/>
            <a:ext cx="513573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t-IT" sz="1200" b="1" dirty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Oltre 100.000 </a:t>
            </a:r>
            <a:r>
              <a:rPr lang="it-IT" sz="1200" b="1" dirty="0" smtClean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professionisti e aziende abbonati</a:t>
            </a:r>
            <a:r>
              <a:rPr lang="it-IT" sz="1200" dirty="0" smtClean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200" dirty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attivi a prodotti e servizi </a:t>
            </a:r>
            <a:r>
              <a:rPr lang="it-IT" sz="1200" dirty="0" smtClean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professionali (banche dati e riviste) .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it-IT" sz="1200" dirty="0"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t-IT" sz="1200" b="1" dirty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Oltre </a:t>
            </a:r>
            <a:r>
              <a:rPr lang="it-IT" sz="1200" b="1" dirty="0" smtClean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180.000 professionisti iscritti alle newsletter </a:t>
            </a:r>
            <a:r>
              <a:rPr lang="it-IT" sz="1200" dirty="0" smtClean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prodotto.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it-IT" sz="1200" dirty="0"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t-IT" sz="1200" b="1" dirty="0" smtClean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240.000 </a:t>
            </a:r>
            <a:r>
              <a:rPr lang="it-IT" sz="1200" b="1" dirty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200" b="1" dirty="0" smtClean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vvocati </a:t>
            </a:r>
            <a:r>
              <a:rPr lang="it-IT" sz="1200" dirty="0" smtClean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iscritti </a:t>
            </a:r>
            <a:r>
              <a:rPr lang="it-IT" sz="1200" dirty="0" smtClean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alla Cassa </a:t>
            </a:r>
            <a:r>
              <a:rPr lang="it-IT" sz="1200" dirty="0" smtClean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Forense, che possono accedere ad una Banca </a:t>
            </a:r>
            <a:r>
              <a:rPr lang="it-IT" sz="1200" dirty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dati di </a:t>
            </a:r>
            <a:r>
              <a:rPr lang="it-IT" sz="1200" dirty="0" smtClean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base, grazie al bando di gara vinto dal Sole 24 Ore</a:t>
            </a:r>
            <a:endParaRPr lang="it-IT" sz="1200" dirty="0" smtClean="0"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endParaRPr lang="it-IT" sz="1200" dirty="0"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t-IT" sz="1200" b="1" dirty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Oltre </a:t>
            </a:r>
            <a:r>
              <a:rPr lang="it-IT" sz="1200" b="1" dirty="0" smtClean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150 </a:t>
            </a:r>
            <a:r>
              <a:rPr lang="it-IT" sz="1200" b="1" dirty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agenti sul territorio nazionale </a:t>
            </a:r>
            <a:r>
              <a:rPr lang="it-IT" sz="1200" dirty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una copertura capillare di professionisti, aziende e pubblica amministrazione.</a:t>
            </a:r>
            <a:endParaRPr lang="it-IT" sz="1200" dirty="0">
              <a:effectLst/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Immagine 8" descr="LOGO 24 OR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1" y="138792"/>
            <a:ext cx="1130300" cy="496799"/>
          </a:xfrm>
          <a:prstGeom prst="rect">
            <a:avLst/>
          </a:prstGeom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032042" y="542228"/>
            <a:ext cx="6978104" cy="3139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it-IT" altLang="it-IT" b="1" dirty="0" smtClean="0">
                <a:latin typeface="TrebuchetMS-Bold"/>
                <a:cs typeface="TrebuchetMS-Bold"/>
              </a:rPr>
              <a:t>Mercato professionisti aziende</a:t>
            </a:r>
            <a:endParaRPr lang="it-IT" altLang="it-IT" b="1" dirty="0">
              <a:latin typeface="TrebuchetMS-Bold"/>
              <a:cs typeface="TrebuchetMS-Bold"/>
            </a:endParaRPr>
          </a:p>
        </p:txBody>
      </p:sp>
    </p:spTree>
    <p:extLst>
      <p:ext uri="{BB962C8B-B14F-4D97-AF65-F5344CB8AC3E}">
        <p14:creationId xmlns:p14="http://schemas.microsoft.com/office/powerpoint/2010/main" val="3244622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ttangolo 39"/>
          <p:cNvSpPr/>
          <p:nvPr/>
        </p:nvSpPr>
        <p:spPr>
          <a:xfrm>
            <a:off x="1050126" y="244475"/>
            <a:ext cx="8136000" cy="273049"/>
          </a:xfrm>
          <a:prstGeom prst="rect">
            <a:avLst/>
          </a:prstGeom>
          <a:gradFill flip="none" rotWithShape="1">
            <a:gsLst>
              <a:gs pos="100000">
                <a:srgbClr val="F47C20"/>
              </a:gs>
              <a:gs pos="25000">
                <a:srgbClr val="CC0000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400" dirty="0" smtClean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endParaRPr lang="it-IT" sz="14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7"/>
          </p:nvPr>
        </p:nvSpPr>
        <p:spPr>
          <a:xfrm>
            <a:off x="6909465" y="4795805"/>
            <a:ext cx="2103120" cy="219785"/>
          </a:xfrm>
        </p:spPr>
        <p:txBody>
          <a:bodyPr/>
          <a:lstStyle/>
          <a:p>
            <a:fld id="{B6F15528-21DE-4FAA-801E-634DDDAF4B2B}" type="slidenum">
              <a:rPr lang="it-IT"/>
              <a:pPr/>
              <a:t>2</a:t>
            </a:fld>
            <a:endParaRPr lang="it-IT" dirty="0"/>
          </a:p>
        </p:txBody>
      </p:sp>
      <p:sp>
        <p:nvSpPr>
          <p:cNvPr id="2" name="AutoShape 2" descr="Risultati immagini per les ech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1024435" y="1346044"/>
            <a:ext cx="7515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latin typeface="Franklin Gothic Book" panose="020B0503020102020204" pitchFamily="34" charset="0"/>
              </a:rPr>
              <a:t>Sono </a:t>
            </a:r>
            <a:r>
              <a:rPr lang="it-IT" sz="1400" b="1" u="sng" dirty="0" smtClean="0">
                <a:latin typeface="Franklin Gothic Book" panose="020B0503020102020204" pitchFamily="34" charset="0"/>
              </a:rPr>
              <a:t>quasi 3 milioni </a:t>
            </a:r>
            <a:r>
              <a:rPr lang="it-IT" sz="1400" b="1" dirty="0" smtClean="0">
                <a:latin typeface="Franklin Gothic Book" panose="020B0503020102020204" pitchFamily="34" charset="0"/>
              </a:rPr>
              <a:t>gli individui</a:t>
            </a:r>
            <a:r>
              <a:rPr lang="it-IT" sz="1400" dirty="0" smtClean="0">
                <a:latin typeface="Franklin Gothic Book" panose="020B0503020102020204" pitchFamily="34" charset="0"/>
              </a:rPr>
              <a:t> </a:t>
            </a:r>
            <a:r>
              <a:rPr lang="it-IT" sz="1400" b="1" dirty="0" smtClean="0">
                <a:latin typeface="Franklin Gothic Book" panose="020B0503020102020204" pitchFamily="34" charset="0"/>
              </a:rPr>
              <a:t>raggiunti </a:t>
            </a:r>
            <a:r>
              <a:rPr lang="it-IT" sz="1400" b="1" u="sng" dirty="0" smtClean="0">
                <a:latin typeface="Franklin Gothic Book" panose="020B0503020102020204" pitchFamily="34" charset="0"/>
              </a:rPr>
              <a:t>giornalmente</a:t>
            </a:r>
            <a:r>
              <a:rPr lang="it-IT" sz="1400" b="1" dirty="0" smtClean="0">
                <a:latin typeface="Franklin Gothic Book" panose="020B0503020102020204" pitchFamily="34" charset="0"/>
              </a:rPr>
              <a:t> </a:t>
            </a:r>
            <a:r>
              <a:rPr lang="it-IT" sz="1400" dirty="0" smtClean="0">
                <a:latin typeface="Franklin Gothic Book" panose="020B0503020102020204" pitchFamily="34" charset="0"/>
              </a:rPr>
              <a:t>da quotidiano, radio e sito web del Gruppo 24 ORE, </a:t>
            </a:r>
            <a:r>
              <a:rPr lang="it-IT" sz="1400" b="1" u="sng" dirty="0" smtClean="0">
                <a:latin typeface="Franklin Gothic Book" panose="020B0503020102020204" pitchFamily="34" charset="0"/>
              </a:rPr>
              <a:t>più </a:t>
            </a:r>
            <a:r>
              <a:rPr lang="it-IT" sz="1400" b="1" u="sng" dirty="0" smtClean="0">
                <a:latin typeface="Franklin Gothic Book" panose="020B0503020102020204" pitchFamily="34" charset="0"/>
              </a:rPr>
              <a:t>di 15 milioni nel mese</a:t>
            </a:r>
            <a:r>
              <a:rPr lang="it-IT" sz="1400" dirty="0" smtClean="0">
                <a:latin typeface="Franklin Gothic Book" panose="020B0503020102020204" pitchFamily="34" charset="0"/>
              </a:rPr>
              <a:t>.</a:t>
            </a:r>
            <a:endParaRPr lang="it-IT" sz="1400" dirty="0">
              <a:latin typeface="Franklin Gothic Book" panose="020B0503020102020204" pitchFamily="34" charset="0"/>
            </a:endParaRPr>
          </a:p>
        </p:txBody>
      </p:sp>
      <p:pic>
        <p:nvPicPr>
          <p:cNvPr id="10" name="Immagine 9" descr="LOGO 24 OR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1" y="138792"/>
            <a:ext cx="1130300" cy="496799"/>
          </a:xfrm>
          <a:prstGeom prst="rect">
            <a:avLst/>
          </a:prstGeom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032042" y="542228"/>
            <a:ext cx="6978104" cy="3139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it-IT" altLang="it-IT" b="1" dirty="0" smtClean="0">
                <a:latin typeface="TrebuchetMS-Bold"/>
                <a:cs typeface="TrebuchetMS-Bold"/>
              </a:rPr>
              <a:t>Total audience sistema Sole</a:t>
            </a:r>
            <a:endParaRPr lang="it-IT" altLang="it-IT" b="1" dirty="0">
              <a:latin typeface="TrebuchetMS-Bold"/>
              <a:cs typeface="TrebuchetMS-Bold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976" y="2183111"/>
            <a:ext cx="8417384" cy="1757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058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ttangolo 39"/>
          <p:cNvSpPr/>
          <p:nvPr/>
        </p:nvSpPr>
        <p:spPr>
          <a:xfrm>
            <a:off x="1050126" y="244475"/>
            <a:ext cx="8136000" cy="273049"/>
          </a:xfrm>
          <a:prstGeom prst="rect">
            <a:avLst/>
          </a:prstGeom>
          <a:gradFill flip="none" rotWithShape="1">
            <a:gsLst>
              <a:gs pos="100000">
                <a:srgbClr val="F47C20"/>
              </a:gs>
              <a:gs pos="25000">
                <a:srgbClr val="CC0000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400" dirty="0" smtClean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endParaRPr lang="it-IT" sz="14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7"/>
          </p:nvPr>
        </p:nvSpPr>
        <p:spPr>
          <a:xfrm>
            <a:off x="6909465" y="4795805"/>
            <a:ext cx="2103120" cy="219785"/>
          </a:xfrm>
        </p:spPr>
        <p:txBody>
          <a:bodyPr/>
          <a:lstStyle/>
          <a:p>
            <a:fld id="{B6F15528-21DE-4FAA-801E-634DDDAF4B2B}" type="slidenum">
              <a:rPr lang="it-IT"/>
              <a:pPr/>
              <a:t>3</a:t>
            </a:fld>
            <a:endParaRPr lang="it-IT" dirty="0"/>
          </a:p>
        </p:txBody>
      </p:sp>
      <p:sp>
        <p:nvSpPr>
          <p:cNvPr id="2" name="AutoShape 2" descr="Risultati immagini per les ech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graphicFrame>
        <p:nvGraphicFramePr>
          <p:cNvPr id="12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9592912"/>
              </p:ext>
            </p:extLst>
          </p:nvPr>
        </p:nvGraphicFramePr>
        <p:xfrm>
          <a:off x="-43930" y="988858"/>
          <a:ext cx="6105525" cy="389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8" name="Foglio di lavoro" r:id="rId3" imgW="6105441" imgH="3895766" progId="Excel.Sheet.8">
                  <p:embed/>
                </p:oleObj>
              </mc:Choice>
              <mc:Fallback>
                <p:oleObj name="Foglio di lavoro" r:id="rId3" imgW="6105441" imgH="3895766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43930" y="988858"/>
                        <a:ext cx="6105525" cy="3895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34"/>
          <p:cNvSpPr>
            <a:spLocks noChangeArrowheads="1"/>
          </p:cNvSpPr>
          <p:nvPr/>
        </p:nvSpPr>
        <p:spPr bwMode="auto">
          <a:xfrm>
            <a:off x="7211251" y="4795681"/>
            <a:ext cx="1597789" cy="290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4412" tIns="37207" rIns="74412" bIns="37207">
            <a:spAutoFit/>
          </a:bodyPr>
          <a:lstStyle>
            <a:lvl1pPr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1pPr>
            <a:lvl2pPr marL="742950" indent="-285750"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2pPr>
            <a:lvl3pPr marL="1143000" indent="-228600"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3pPr>
            <a:lvl4pPr marL="1600200" indent="-228600"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4pPr>
            <a:lvl5pPr marL="2057400" indent="-228600"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5pPr>
            <a:lvl6pPr marL="2514600" indent="-228600" defTabSz="7397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6pPr>
            <a:lvl7pPr marL="2971800" indent="-228600" defTabSz="7397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7pPr>
            <a:lvl8pPr marL="3429000" indent="-228600" defTabSz="7397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8pPr>
            <a:lvl9pPr marL="3886200" indent="-228600" defTabSz="7397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9pPr>
          </a:lstStyle>
          <a:p>
            <a:pPr algn="r"/>
            <a:r>
              <a:rPr lang="it-IT" altLang="it-IT" sz="700" dirty="0" smtClean="0"/>
              <a:t>Be Europe di </a:t>
            </a:r>
            <a:r>
              <a:rPr lang="it-IT" altLang="it-IT" sz="700" dirty="0" err="1" smtClean="0"/>
              <a:t>Ipsos</a:t>
            </a:r>
            <a:endParaRPr lang="it-IT" altLang="it-IT" sz="700" dirty="0" smtClean="0"/>
          </a:p>
          <a:p>
            <a:pPr algn="r"/>
            <a:r>
              <a:rPr lang="it-IT" altLang="it-IT" sz="700" dirty="0" smtClean="0"/>
              <a:t>%  </a:t>
            </a:r>
            <a:r>
              <a:rPr lang="it-IT" altLang="it-IT" sz="700" dirty="0"/>
              <a:t>penetrazione su universo </a:t>
            </a:r>
            <a:r>
              <a:rPr lang="it-IT" altLang="it-IT" sz="700" dirty="0" smtClean="0"/>
              <a:t>relativo</a:t>
            </a:r>
            <a:endParaRPr lang="it-IT" altLang="it-IT" sz="7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883006" y="1346044"/>
            <a:ext cx="29260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latin typeface="Franklin Gothic Book" panose="020B0503020102020204" pitchFamily="34" charset="0"/>
              </a:rPr>
              <a:t>Il Sole 24 ORE </a:t>
            </a:r>
            <a:r>
              <a:rPr lang="it-IT" sz="1200" dirty="0" smtClean="0">
                <a:latin typeface="Franklin Gothic Book" panose="020B0503020102020204" pitchFamily="34" charset="0"/>
              </a:rPr>
              <a:t>è, fra i principali quotidiani economico-finanziari in Europa, </a:t>
            </a:r>
            <a:r>
              <a:rPr lang="it-IT" sz="1200" b="1" dirty="0" smtClean="0">
                <a:latin typeface="Franklin Gothic Book" panose="020B0503020102020204" pitchFamily="34" charset="0"/>
              </a:rPr>
              <a:t>quello con la più elevata penetrazione nella classe dirigente </a:t>
            </a:r>
            <a:r>
              <a:rPr lang="it-IT" sz="1200" dirty="0" smtClean="0">
                <a:latin typeface="Franklin Gothic Book" panose="020B0503020102020204" pitchFamily="34" charset="0"/>
              </a:rPr>
              <a:t>(dirigenti </a:t>
            </a:r>
            <a:r>
              <a:rPr lang="it-IT" altLang="it-IT" sz="1200" dirty="0">
                <a:latin typeface="Franklin Gothic Book" panose="020B0503020102020204" pitchFamily="34" charset="0"/>
              </a:rPr>
              <a:t>d</a:t>
            </a:r>
            <a:r>
              <a:rPr lang="it-IT" altLang="it-IT" sz="1200" dirty="0" smtClean="0"/>
              <a:t>i </a:t>
            </a:r>
            <a:r>
              <a:rPr lang="it-IT" altLang="it-IT" sz="1200" dirty="0">
                <a:latin typeface="Franklin Gothic Book" panose="020B0503020102020204" pitchFamily="34" charset="0"/>
              </a:rPr>
              <a:t>medie e grandi aziende industriali e commerciali, banche e società di </a:t>
            </a:r>
            <a:r>
              <a:rPr lang="it-IT" altLang="it-IT" sz="1200" dirty="0">
                <a:latin typeface="Franklin Gothic Book" panose="020B0503020102020204" pitchFamily="34" charset="0"/>
              </a:rPr>
              <a:t>assicurazione)</a:t>
            </a:r>
            <a:r>
              <a:rPr lang="it-IT" altLang="it-IT" sz="1200" dirty="0" smtClean="0"/>
              <a:t> </a:t>
            </a:r>
            <a:r>
              <a:rPr lang="it-IT" sz="1200" b="1" dirty="0" smtClean="0">
                <a:latin typeface="Franklin Gothic Book" panose="020B0503020102020204" pitchFamily="34" charset="0"/>
              </a:rPr>
              <a:t>del proprio paese.</a:t>
            </a:r>
            <a:endParaRPr lang="it-IT" sz="1200" b="1" dirty="0">
              <a:latin typeface="Franklin Gothic Book" panose="020B0503020102020204" pitchFamily="34" charset="0"/>
            </a:endParaRPr>
          </a:p>
        </p:txBody>
      </p:sp>
      <p:pic>
        <p:nvPicPr>
          <p:cNvPr id="10" name="Immagine 9" descr="LOGO 24 ORE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1" y="138792"/>
            <a:ext cx="1130300" cy="496799"/>
          </a:xfrm>
          <a:prstGeom prst="rect">
            <a:avLst/>
          </a:prstGeom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032042" y="542228"/>
            <a:ext cx="6978104" cy="5355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it-IT" altLang="it-IT" b="1" dirty="0">
                <a:latin typeface="TrebuchetMS-Bold"/>
                <a:cs typeface="TrebuchetMS-Bold"/>
              </a:rPr>
              <a:t>Penetrazione dei quotidiani economici europei presso la business community</a:t>
            </a:r>
          </a:p>
        </p:txBody>
      </p:sp>
    </p:spTree>
    <p:extLst>
      <p:ext uri="{BB962C8B-B14F-4D97-AF65-F5344CB8AC3E}">
        <p14:creationId xmlns:p14="http://schemas.microsoft.com/office/powerpoint/2010/main" val="3127303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ttangolo 39"/>
          <p:cNvSpPr/>
          <p:nvPr/>
        </p:nvSpPr>
        <p:spPr>
          <a:xfrm>
            <a:off x="1050126" y="244475"/>
            <a:ext cx="8136000" cy="273049"/>
          </a:xfrm>
          <a:prstGeom prst="rect">
            <a:avLst/>
          </a:prstGeom>
          <a:gradFill flip="none" rotWithShape="1">
            <a:gsLst>
              <a:gs pos="100000">
                <a:srgbClr val="F47C20"/>
              </a:gs>
              <a:gs pos="25000">
                <a:srgbClr val="CC0000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400" dirty="0" smtClean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endParaRPr lang="it-IT" sz="14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7"/>
          </p:nvPr>
        </p:nvSpPr>
        <p:spPr>
          <a:xfrm>
            <a:off x="6909465" y="4795805"/>
            <a:ext cx="2103120" cy="219785"/>
          </a:xfrm>
        </p:spPr>
        <p:txBody>
          <a:bodyPr/>
          <a:lstStyle/>
          <a:p>
            <a:fld id="{B6F15528-21DE-4FAA-801E-634DDDAF4B2B}" type="slidenum">
              <a:rPr lang="it-IT"/>
              <a:pPr/>
              <a:t>4</a:t>
            </a:fld>
            <a:endParaRPr lang="it-IT" dirty="0"/>
          </a:p>
        </p:txBody>
      </p:sp>
      <p:sp>
        <p:nvSpPr>
          <p:cNvPr id="2" name="AutoShape 2" descr="Risultati immagini per les ech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4" name="Rectangle 34"/>
          <p:cNvSpPr>
            <a:spLocks noChangeArrowheads="1"/>
          </p:cNvSpPr>
          <p:nvPr/>
        </p:nvSpPr>
        <p:spPr bwMode="auto">
          <a:xfrm>
            <a:off x="7211251" y="4795681"/>
            <a:ext cx="1597789" cy="290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4412" tIns="37207" rIns="74412" bIns="37207">
            <a:spAutoFit/>
          </a:bodyPr>
          <a:lstStyle>
            <a:lvl1pPr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1pPr>
            <a:lvl2pPr marL="742950" indent="-285750"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2pPr>
            <a:lvl3pPr marL="1143000" indent="-228600"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3pPr>
            <a:lvl4pPr marL="1600200" indent="-228600"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4pPr>
            <a:lvl5pPr marL="2057400" indent="-228600"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5pPr>
            <a:lvl6pPr marL="2514600" indent="-228600" defTabSz="7397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6pPr>
            <a:lvl7pPr marL="2971800" indent="-228600" defTabSz="7397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7pPr>
            <a:lvl8pPr marL="3429000" indent="-228600" defTabSz="7397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8pPr>
            <a:lvl9pPr marL="3886200" indent="-228600" defTabSz="7397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9pPr>
          </a:lstStyle>
          <a:p>
            <a:pPr algn="r"/>
            <a:r>
              <a:rPr lang="it-IT" altLang="it-IT" sz="700" dirty="0" smtClean="0"/>
              <a:t>Be Europe di </a:t>
            </a:r>
            <a:r>
              <a:rPr lang="it-IT" altLang="it-IT" sz="700" dirty="0" err="1" smtClean="0"/>
              <a:t>Ipsos</a:t>
            </a:r>
            <a:endParaRPr lang="it-IT" altLang="it-IT" sz="700" dirty="0" smtClean="0"/>
          </a:p>
          <a:p>
            <a:pPr algn="r"/>
            <a:r>
              <a:rPr lang="it-IT" altLang="it-IT" sz="700" dirty="0" smtClean="0"/>
              <a:t>%  </a:t>
            </a:r>
            <a:r>
              <a:rPr lang="it-IT" altLang="it-IT" sz="700" dirty="0"/>
              <a:t>penetrazione su universo </a:t>
            </a:r>
            <a:r>
              <a:rPr lang="it-IT" altLang="it-IT" sz="700" dirty="0" smtClean="0"/>
              <a:t>relativo</a:t>
            </a:r>
            <a:endParaRPr lang="it-IT" altLang="it-IT" sz="7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800819" y="1346044"/>
            <a:ext cx="49245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>
                <a:latin typeface="Franklin Gothic Book" panose="020B0503020102020204" pitchFamily="34" charset="0"/>
              </a:rPr>
              <a:t>Il Sole 24 ORE è la prima testata di riferimento per la business community italiana; solo </a:t>
            </a:r>
            <a:r>
              <a:rPr lang="it-IT" sz="1200" dirty="0" err="1" smtClean="0">
                <a:latin typeface="Franklin Gothic Book" panose="020B0503020102020204" pitchFamily="34" charset="0"/>
              </a:rPr>
              <a:t>Les</a:t>
            </a:r>
            <a:r>
              <a:rPr lang="it-IT" sz="1200" dirty="0" smtClean="0">
                <a:latin typeface="Franklin Gothic Book" panose="020B0503020102020204" pitchFamily="34" charset="0"/>
              </a:rPr>
              <a:t> </a:t>
            </a:r>
            <a:r>
              <a:rPr lang="it-IT" sz="1200" dirty="0" err="1" smtClean="0">
                <a:latin typeface="Franklin Gothic Book" panose="020B0503020102020204" pitchFamily="34" charset="0"/>
              </a:rPr>
              <a:t>Echos</a:t>
            </a:r>
            <a:r>
              <a:rPr lang="it-IT" sz="1200" dirty="0" smtClean="0">
                <a:latin typeface="Franklin Gothic Book" panose="020B0503020102020204" pitchFamily="34" charset="0"/>
              </a:rPr>
              <a:t> è anch’esso leader in Francia.</a:t>
            </a:r>
          </a:p>
          <a:p>
            <a:r>
              <a:rPr lang="it-IT" sz="1200" b="1" dirty="0" smtClean="0">
                <a:latin typeface="Franklin Gothic Book" panose="020B0503020102020204" pitchFamily="34" charset="0"/>
              </a:rPr>
              <a:t>Negli altri paesi i quotidiani economico-finanziari occupano una posizione diversa nel ranking.</a:t>
            </a:r>
            <a:endParaRPr lang="it-IT" sz="1200" b="1" dirty="0">
              <a:latin typeface="Franklin Gothic Book" panose="020B0503020102020204" pitchFamily="34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086" y="1267718"/>
            <a:ext cx="2682338" cy="162450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086" y="3160503"/>
            <a:ext cx="8012937" cy="1159631"/>
          </a:xfrm>
          <a:prstGeom prst="rect">
            <a:avLst/>
          </a:prstGeom>
        </p:spPr>
      </p:pic>
      <p:pic>
        <p:nvPicPr>
          <p:cNvPr id="11" name="Immagine 10" descr="LOGO 24 OR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1" y="138792"/>
            <a:ext cx="1130300" cy="496799"/>
          </a:xfrm>
          <a:prstGeom prst="rect">
            <a:avLst/>
          </a:prstGeom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032042" y="542228"/>
            <a:ext cx="6978104" cy="5355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it-IT" altLang="it-IT" b="1" dirty="0">
                <a:latin typeface="TrebuchetMS-Bold"/>
                <a:cs typeface="TrebuchetMS-Bold"/>
              </a:rPr>
              <a:t>Penetrazione dei quotidiani economici europei presso la business community</a:t>
            </a:r>
          </a:p>
        </p:txBody>
      </p:sp>
    </p:spTree>
    <p:extLst>
      <p:ext uri="{BB962C8B-B14F-4D97-AF65-F5344CB8AC3E}">
        <p14:creationId xmlns:p14="http://schemas.microsoft.com/office/powerpoint/2010/main" val="2533039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ttangolo 39"/>
          <p:cNvSpPr/>
          <p:nvPr/>
        </p:nvSpPr>
        <p:spPr>
          <a:xfrm>
            <a:off x="1050126" y="244475"/>
            <a:ext cx="8136000" cy="273049"/>
          </a:xfrm>
          <a:prstGeom prst="rect">
            <a:avLst/>
          </a:prstGeom>
          <a:gradFill flip="none" rotWithShape="1">
            <a:gsLst>
              <a:gs pos="100000">
                <a:srgbClr val="F47C20"/>
              </a:gs>
              <a:gs pos="25000">
                <a:srgbClr val="CC0000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400" dirty="0" smtClean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endParaRPr lang="it-IT" sz="14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7"/>
          </p:nvPr>
        </p:nvSpPr>
        <p:spPr>
          <a:xfrm>
            <a:off x="6909465" y="4795805"/>
            <a:ext cx="2103120" cy="219785"/>
          </a:xfrm>
        </p:spPr>
        <p:txBody>
          <a:bodyPr/>
          <a:lstStyle/>
          <a:p>
            <a:fld id="{B6F15528-21DE-4FAA-801E-634DDDAF4B2B}" type="slidenum">
              <a:rPr lang="it-IT"/>
              <a:pPr/>
              <a:t>5</a:t>
            </a:fld>
            <a:endParaRPr lang="it-IT" dirty="0"/>
          </a:p>
        </p:txBody>
      </p:sp>
      <p:sp>
        <p:nvSpPr>
          <p:cNvPr id="2" name="AutoShape 2" descr="Risultati immagini per les ech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126" y="1195952"/>
            <a:ext cx="5699017" cy="1904357"/>
          </a:xfrm>
          <a:prstGeom prst="rect">
            <a:avLst/>
          </a:prstGeom>
        </p:spPr>
      </p:pic>
      <p:sp>
        <p:nvSpPr>
          <p:cNvPr id="15" name="CasellaDiTesto 14"/>
          <p:cNvSpPr txBox="1"/>
          <p:nvPr/>
        </p:nvSpPr>
        <p:spPr>
          <a:xfrm>
            <a:off x="6909464" y="1169318"/>
            <a:ext cx="19770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>
                <a:latin typeface="Franklin Gothic Book" panose="020B0503020102020204" pitchFamily="34" charset="0"/>
              </a:rPr>
              <a:t>Il Sole 24 ORE è il </a:t>
            </a:r>
            <a:r>
              <a:rPr lang="it-IT" sz="1200" b="1" dirty="0" smtClean="0">
                <a:latin typeface="Franklin Gothic Book" panose="020B0503020102020204" pitchFamily="34" charset="0"/>
              </a:rPr>
              <a:t>secondo quotidiano per diffusione totale</a:t>
            </a:r>
            <a:r>
              <a:rPr lang="it-IT" sz="1200" dirty="0" smtClean="0">
                <a:latin typeface="Franklin Gothic Book" panose="020B0503020102020204" pitchFamily="34" charset="0"/>
              </a:rPr>
              <a:t> (netto digitali multiple</a:t>
            </a:r>
            <a:r>
              <a:rPr lang="it-IT" sz="1200" dirty="0" smtClean="0">
                <a:latin typeface="Franklin Gothic Book" panose="020B0503020102020204" pitchFamily="34" charset="0"/>
              </a:rPr>
              <a:t>) </a:t>
            </a:r>
            <a:r>
              <a:rPr lang="it-IT" sz="1200" b="1" dirty="0" smtClean="0">
                <a:latin typeface="Franklin Gothic Book" panose="020B0503020102020204" pitchFamily="34" charset="0"/>
              </a:rPr>
              <a:t>tra i quotidiani economici europei</a:t>
            </a:r>
            <a:r>
              <a:rPr lang="it-IT" sz="1200" dirty="0" smtClean="0">
                <a:latin typeface="Franklin Gothic Book" panose="020B0503020102020204" pitchFamily="34" charset="0"/>
              </a:rPr>
              <a:t>; </a:t>
            </a:r>
            <a:r>
              <a:rPr lang="it-IT" sz="1200" dirty="0" smtClean="0">
                <a:latin typeface="Franklin Gothic Book" panose="020B0503020102020204" pitchFamily="34" charset="0"/>
              </a:rPr>
              <a:t>solo FT </a:t>
            </a:r>
            <a:r>
              <a:rPr lang="it-IT" sz="1200" dirty="0" err="1" smtClean="0">
                <a:latin typeface="Franklin Gothic Book" panose="020B0503020102020204" pitchFamily="34" charset="0"/>
              </a:rPr>
              <a:t>performa</a:t>
            </a:r>
            <a:r>
              <a:rPr lang="it-IT" sz="1200" dirty="0" smtClean="0">
                <a:latin typeface="Franklin Gothic Book" panose="020B0503020102020204" pitchFamily="34" charset="0"/>
              </a:rPr>
              <a:t> meglio, ma i dati si riferiscono al totale Europa (non si hanno dettagli per le copie digitali UK che rappresentano il 78% della diffusione totale europea; qui sotto il dettaglio delle copie carta per area-paese).</a:t>
            </a:r>
            <a:endParaRPr lang="it-IT" sz="1200" dirty="0">
              <a:latin typeface="Franklin Gothic Book" panose="020B0503020102020204" pitchFamily="34" charset="0"/>
            </a:endParaRPr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5050" y="3537759"/>
            <a:ext cx="2904093" cy="1184150"/>
          </a:xfrm>
          <a:prstGeom prst="rect">
            <a:avLst/>
          </a:prstGeom>
        </p:spPr>
      </p:pic>
      <p:sp>
        <p:nvSpPr>
          <p:cNvPr id="16" name="Freccia angolare in su 15"/>
          <p:cNvSpPr/>
          <p:nvPr/>
        </p:nvSpPr>
        <p:spPr>
          <a:xfrm rot="5400000" flipV="1">
            <a:off x="6957321" y="3857738"/>
            <a:ext cx="499711" cy="453373"/>
          </a:xfrm>
          <a:prstGeom prst="bentUp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CC0000"/>
              </a:solidFill>
            </a:endParaRPr>
          </a:p>
        </p:txBody>
      </p:sp>
      <p:pic>
        <p:nvPicPr>
          <p:cNvPr id="14" name="Immagine 13" descr="LOGO 24 OR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1" y="138792"/>
            <a:ext cx="1130300" cy="496799"/>
          </a:xfrm>
          <a:prstGeom prst="rect">
            <a:avLst/>
          </a:prstGeom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032042" y="542228"/>
            <a:ext cx="6978104" cy="3139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it-IT" altLang="it-IT" b="1" dirty="0" smtClean="0">
                <a:latin typeface="TrebuchetMS-Bold"/>
                <a:cs typeface="TrebuchetMS-Bold"/>
              </a:rPr>
              <a:t>Diffusione dei principali quotidiani economico-finanziari</a:t>
            </a:r>
            <a:endParaRPr lang="it-IT" altLang="it-IT" b="1" dirty="0">
              <a:latin typeface="TrebuchetMS-Bold"/>
              <a:cs typeface="TrebuchetMS-Bold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2042" y="3507399"/>
            <a:ext cx="2582015" cy="111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089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ttangolo 39"/>
          <p:cNvSpPr/>
          <p:nvPr/>
        </p:nvSpPr>
        <p:spPr>
          <a:xfrm>
            <a:off x="1050126" y="244475"/>
            <a:ext cx="8136000" cy="273049"/>
          </a:xfrm>
          <a:prstGeom prst="rect">
            <a:avLst/>
          </a:prstGeom>
          <a:gradFill flip="none" rotWithShape="1">
            <a:gsLst>
              <a:gs pos="100000">
                <a:srgbClr val="F47C20"/>
              </a:gs>
              <a:gs pos="25000">
                <a:srgbClr val="CC0000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400" dirty="0" smtClean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endParaRPr lang="it-IT" sz="14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7"/>
          </p:nvPr>
        </p:nvSpPr>
        <p:spPr>
          <a:xfrm>
            <a:off x="6909465" y="4795805"/>
            <a:ext cx="2103120" cy="219785"/>
          </a:xfrm>
        </p:spPr>
        <p:txBody>
          <a:bodyPr/>
          <a:lstStyle/>
          <a:p>
            <a:fld id="{B6F15528-21DE-4FAA-801E-634DDDAF4B2B}" type="slidenum">
              <a:rPr lang="it-IT"/>
              <a:pPr/>
              <a:t>6</a:t>
            </a:fld>
            <a:endParaRPr lang="it-IT" dirty="0"/>
          </a:p>
        </p:txBody>
      </p:sp>
      <p:sp>
        <p:nvSpPr>
          <p:cNvPr id="2" name="AutoShape 2" descr="Risultati immagini per les ech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042" y="3710257"/>
            <a:ext cx="4750449" cy="1195440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042" y="1255204"/>
            <a:ext cx="2974725" cy="2056008"/>
          </a:xfrm>
          <a:prstGeom prst="rect">
            <a:avLst/>
          </a:prstGeom>
        </p:spPr>
      </p:pic>
      <p:sp>
        <p:nvSpPr>
          <p:cNvPr id="12" name="CasellaDiTesto 11"/>
          <p:cNvSpPr txBox="1"/>
          <p:nvPr/>
        </p:nvSpPr>
        <p:spPr>
          <a:xfrm>
            <a:off x="4275909" y="1515737"/>
            <a:ext cx="43884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>
                <a:latin typeface="Franklin Gothic Book" panose="020B0503020102020204" pitchFamily="34" charset="0"/>
              </a:rPr>
              <a:t>Il Sole 24 ORE è leader nel ranking del lettorato giornaliero.</a:t>
            </a:r>
            <a:endParaRPr lang="it-IT" sz="1200" dirty="0">
              <a:latin typeface="Franklin Gothic Book" panose="020B0503020102020204" pitchFamily="34" charset="0"/>
            </a:endParaRPr>
          </a:p>
        </p:txBody>
      </p:sp>
      <p:pic>
        <p:nvPicPr>
          <p:cNvPr id="10" name="Immagine 9" descr="LOGO 24 OR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1" y="138792"/>
            <a:ext cx="1130300" cy="496799"/>
          </a:xfrm>
          <a:prstGeom prst="rect">
            <a:avLst/>
          </a:prstGeom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032042" y="542228"/>
            <a:ext cx="6978104" cy="3139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it-IT" altLang="it-IT" b="1" dirty="0" smtClean="0">
                <a:latin typeface="TrebuchetMS-Bold"/>
                <a:cs typeface="TrebuchetMS-Bold"/>
              </a:rPr>
              <a:t>Readership dei principali quotidiani economico-finanziari</a:t>
            </a:r>
            <a:endParaRPr lang="it-IT" altLang="it-IT" b="1" dirty="0">
              <a:latin typeface="TrebuchetMS-Bold"/>
              <a:cs typeface="TrebuchetMS-Bold"/>
            </a:endParaRPr>
          </a:p>
        </p:txBody>
      </p:sp>
    </p:spTree>
    <p:extLst>
      <p:ext uri="{BB962C8B-B14F-4D97-AF65-F5344CB8AC3E}">
        <p14:creationId xmlns:p14="http://schemas.microsoft.com/office/powerpoint/2010/main" val="1690718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ttangolo 39"/>
          <p:cNvSpPr/>
          <p:nvPr/>
        </p:nvSpPr>
        <p:spPr>
          <a:xfrm>
            <a:off x="1050126" y="244475"/>
            <a:ext cx="8136000" cy="273049"/>
          </a:xfrm>
          <a:prstGeom prst="rect">
            <a:avLst/>
          </a:prstGeom>
          <a:gradFill flip="none" rotWithShape="1">
            <a:gsLst>
              <a:gs pos="100000">
                <a:srgbClr val="F47C20"/>
              </a:gs>
              <a:gs pos="25000">
                <a:srgbClr val="CC0000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400" dirty="0" smtClean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endParaRPr lang="it-IT" sz="14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7"/>
          </p:nvPr>
        </p:nvSpPr>
        <p:spPr>
          <a:xfrm>
            <a:off x="6909465" y="4795805"/>
            <a:ext cx="2103120" cy="219785"/>
          </a:xfrm>
        </p:spPr>
        <p:txBody>
          <a:bodyPr/>
          <a:lstStyle/>
          <a:p>
            <a:fld id="{B6F15528-21DE-4FAA-801E-634DDDAF4B2B}" type="slidenum">
              <a:rPr lang="it-IT"/>
              <a:pPr/>
              <a:t>7</a:t>
            </a:fld>
            <a:endParaRPr lang="it-IT" dirty="0"/>
          </a:p>
        </p:txBody>
      </p:sp>
      <p:sp>
        <p:nvSpPr>
          <p:cNvPr id="2" name="AutoShape 2" descr="Risultati immagini per les ech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4715220" y="1654236"/>
            <a:ext cx="3933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>
                <a:latin typeface="Franklin Gothic Book" panose="020B0503020102020204" pitchFamily="34" charset="0"/>
              </a:rPr>
              <a:t>Il Sole 24 ORE si allinea per numero di utenti unici mese ai valori di </a:t>
            </a:r>
            <a:r>
              <a:rPr lang="it-IT" sz="1200" dirty="0" err="1" smtClean="0">
                <a:latin typeface="Franklin Gothic Book" panose="020B0503020102020204" pitchFamily="34" charset="0"/>
              </a:rPr>
              <a:t>Handelsblatt</a:t>
            </a:r>
            <a:r>
              <a:rPr lang="it-IT" sz="1200" dirty="0" smtClean="0">
                <a:latin typeface="Franklin Gothic Book" panose="020B0503020102020204" pitchFamily="34" charset="0"/>
              </a:rPr>
              <a:t>.</a:t>
            </a:r>
            <a:endParaRPr lang="it-IT" sz="1200" dirty="0">
              <a:latin typeface="Franklin Gothic Book" panose="020B0503020102020204" pitchFamily="34" charset="0"/>
            </a:endParaRPr>
          </a:p>
        </p:txBody>
      </p:sp>
      <p:pic>
        <p:nvPicPr>
          <p:cNvPr id="10" name="Immagine 9" descr="LOGO 24 OR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1" y="138792"/>
            <a:ext cx="1130300" cy="496799"/>
          </a:xfrm>
          <a:prstGeom prst="rect">
            <a:avLst/>
          </a:prstGeom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032042" y="542228"/>
            <a:ext cx="7528484" cy="5355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it-IT" altLang="it-IT" b="1" dirty="0" smtClean="0">
                <a:latin typeface="TrebuchetMS-Bold"/>
                <a:cs typeface="TrebuchetMS-Bold"/>
              </a:rPr>
              <a:t>Utenti unici mese dei siti web dei principali quotidiani </a:t>
            </a:r>
          </a:p>
          <a:p>
            <a:pPr>
              <a:lnSpc>
                <a:spcPct val="80000"/>
              </a:lnSpc>
            </a:pPr>
            <a:r>
              <a:rPr lang="it-IT" altLang="it-IT" b="1" dirty="0" smtClean="0">
                <a:latin typeface="TrebuchetMS-Bold"/>
                <a:cs typeface="TrebuchetMS-Bold"/>
              </a:rPr>
              <a:t>economico-finanziari</a:t>
            </a:r>
            <a:endParaRPr lang="it-IT" altLang="it-IT" b="1" dirty="0">
              <a:latin typeface="TrebuchetMS-Bold"/>
              <a:cs typeface="TrebuchetMS-Bold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1855" y="1381482"/>
            <a:ext cx="3521363" cy="2056008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7030" y="3770169"/>
            <a:ext cx="2618948" cy="96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38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ttangolo 39"/>
          <p:cNvSpPr/>
          <p:nvPr/>
        </p:nvSpPr>
        <p:spPr>
          <a:xfrm>
            <a:off x="1050126" y="244475"/>
            <a:ext cx="8136000" cy="273049"/>
          </a:xfrm>
          <a:prstGeom prst="rect">
            <a:avLst/>
          </a:prstGeom>
          <a:gradFill flip="none" rotWithShape="1">
            <a:gsLst>
              <a:gs pos="100000">
                <a:srgbClr val="F47C20"/>
              </a:gs>
              <a:gs pos="25000">
                <a:srgbClr val="CC0000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400" dirty="0" smtClean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endParaRPr lang="it-IT" sz="14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7"/>
          </p:nvPr>
        </p:nvSpPr>
        <p:spPr>
          <a:xfrm>
            <a:off x="6909465" y="4795805"/>
            <a:ext cx="2103120" cy="219785"/>
          </a:xfrm>
        </p:spPr>
        <p:txBody>
          <a:bodyPr/>
          <a:lstStyle/>
          <a:p>
            <a:fld id="{B6F15528-21DE-4FAA-801E-634DDDAF4B2B}" type="slidenum">
              <a:rPr lang="it-IT"/>
              <a:pPr/>
              <a:t>8</a:t>
            </a:fld>
            <a:endParaRPr lang="it-IT" dirty="0"/>
          </a:p>
        </p:txBody>
      </p:sp>
      <p:sp>
        <p:nvSpPr>
          <p:cNvPr id="2" name="AutoShape 2" descr="Risultati immagini per les ech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graphicFrame>
        <p:nvGraphicFramePr>
          <p:cNvPr id="12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4149455"/>
              </p:ext>
            </p:extLst>
          </p:nvPr>
        </p:nvGraphicFramePr>
        <p:xfrm>
          <a:off x="394837" y="1379481"/>
          <a:ext cx="5013458" cy="26263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7" name="Foglio di lavoro" r:id="rId3" imgW="6619824" imgH="3829031" progId="Excel.Sheet.8">
                  <p:embed/>
                </p:oleObj>
              </mc:Choice>
              <mc:Fallback>
                <p:oleObj name="Foglio di lavoro" r:id="rId3" imgW="6619824" imgH="3829031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837" y="1379481"/>
                        <a:ext cx="5013458" cy="26263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34"/>
          <p:cNvSpPr>
            <a:spLocks noChangeArrowheads="1"/>
          </p:cNvSpPr>
          <p:nvPr/>
        </p:nvSpPr>
        <p:spPr bwMode="auto">
          <a:xfrm>
            <a:off x="7304183" y="4795681"/>
            <a:ext cx="1466343" cy="18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4412" tIns="37207" rIns="74412" bIns="37207">
            <a:spAutoFit/>
          </a:bodyPr>
          <a:lstStyle>
            <a:lvl1pPr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1pPr>
            <a:lvl2pPr marL="742950" indent="-285750"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2pPr>
            <a:lvl3pPr marL="1143000" indent="-228600"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3pPr>
            <a:lvl4pPr marL="1600200" indent="-228600"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4pPr>
            <a:lvl5pPr marL="2057400" indent="-228600"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5pPr>
            <a:lvl6pPr marL="2514600" indent="-228600" defTabSz="7397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6pPr>
            <a:lvl7pPr marL="2971800" indent="-228600" defTabSz="7397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7pPr>
            <a:lvl8pPr marL="3429000" indent="-228600" defTabSz="7397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8pPr>
            <a:lvl9pPr marL="3886200" indent="-228600" defTabSz="7397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9pPr>
          </a:lstStyle>
          <a:p>
            <a:pPr algn="r"/>
            <a:r>
              <a:rPr lang="it-IT" altLang="it-IT" sz="700" dirty="0" err="1" smtClean="0"/>
              <a:t>Audipress</a:t>
            </a:r>
            <a:r>
              <a:rPr lang="it-IT" altLang="it-IT" sz="700" dirty="0" smtClean="0"/>
              <a:t> 2017/I – valori assoluti</a:t>
            </a:r>
            <a:endParaRPr lang="it-IT" altLang="it-IT" sz="7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883006" y="1576876"/>
            <a:ext cx="25466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>
                <a:latin typeface="Franklin Gothic Book" panose="020B0503020102020204" pitchFamily="34" charset="0"/>
              </a:rPr>
              <a:t>Il Sole 24 ORE è</a:t>
            </a:r>
            <a:r>
              <a:rPr lang="it-IT" sz="1200" dirty="0">
                <a:latin typeface="Franklin Gothic Book" panose="020B0503020102020204" pitchFamily="34" charset="0"/>
              </a:rPr>
              <a:t> </a:t>
            </a:r>
            <a:r>
              <a:rPr lang="it-IT" sz="1200" dirty="0" smtClean="0">
                <a:latin typeface="Franklin Gothic Book" panose="020B0503020102020204" pitchFamily="34" charset="0"/>
              </a:rPr>
              <a:t>il quotidiano economico-finanziario </a:t>
            </a:r>
            <a:r>
              <a:rPr lang="it-IT" sz="1200" dirty="0" smtClean="0">
                <a:latin typeface="Franklin Gothic Book" panose="020B0503020102020204" pitchFamily="34" charset="0"/>
              </a:rPr>
              <a:t>leader </a:t>
            </a:r>
            <a:r>
              <a:rPr lang="it-IT" sz="1200" dirty="0" smtClean="0">
                <a:latin typeface="Franklin Gothic Book" panose="020B0503020102020204" pitchFamily="34" charset="0"/>
              </a:rPr>
              <a:t>in Italia per numero di lettori.</a:t>
            </a:r>
          </a:p>
        </p:txBody>
      </p:sp>
      <p:sp>
        <p:nvSpPr>
          <p:cNvPr id="11" name="Rectangle 34"/>
          <p:cNvSpPr>
            <a:spLocks noChangeArrowheads="1"/>
          </p:cNvSpPr>
          <p:nvPr/>
        </p:nvSpPr>
        <p:spPr bwMode="auto">
          <a:xfrm>
            <a:off x="394837" y="4701632"/>
            <a:ext cx="3912526" cy="18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4412" tIns="37207" rIns="74412" bIns="37207">
            <a:spAutoFit/>
          </a:bodyPr>
          <a:lstStyle>
            <a:lvl1pPr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1pPr>
            <a:lvl2pPr marL="742950" indent="-285750"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2pPr>
            <a:lvl3pPr marL="1143000" indent="-228600"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3pPr>
            <a:lvl4pPr marL="1600200" indent="-228600"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4pPr>
            <a:lvl5pPr marL="2057400" indent="-228600"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5pPr>
            <a:lvl6pPr marL="2514600" indent="-228600" defTabSz="7397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6pPr>
            <a:lvl7pPr marL="2971800" indent="-228600" defTabSz="7397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7pPr>
            <a:lvl8pPr marL="3429000" indent="-228600" defTabSz="7397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8pPr>
            <a:lvl9pPr marL="3886200" indent="-228600" defTabSz="7397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9pPr>
          </a:lstStyle>
          <a:p>
            <a:pPr algn="r"/>
            <a:r>
              <a:rPr lang="it-IT" altLang="it-IT" sz="700" dirty="0" smtClean="0"/>
              <a:t>* Inserito Milano Finanza (settimanale) in quanto MF (quotidiano) non è rilevato in </a:t>
            </a:r>
            <a:r>
              <a:rPr lang="it-IT" altLang="it-IT" sz="700" dirty="0" err="1" smtClean="0"/>
              <a:t>Audipress</a:t>
            </a:r>
            <a:endParaRPr lang="it-IT" altLang="it-IT" sz="700" dirty="0"/>
          </a:p>
        </p:txBody>
      </p:sp>
      <p:pic>
        <p:nvPicPr>
          <p:cNvPr id="15" name="Immagine 14" descr="LOGO 24 ORE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1" y="138792"/>
            <a:ext cx="1130300" cy="496799"/>
          </a:xfrm>
          <a:prstGeom prst="rect">
            <a:avLst/>
          </a:prstGeom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032041" y="542228"/>
            <a:ext cx="7693317" cy="3139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it-IT" altLang="it-IT" b="1" dirty="0" smtClean="0">
                <a:latin typeface="TrebuchetMS-Bold"/>
                <a:cs typeface="TrebuchetMS-Bold"/>
              </a:rPr>
              <a:t>Il Sole 24 ORE: leadership nell’informazione economico-finanziaria</a:t>
            </a:r>
            <a:endParaRPr lang="it-IT" altLang="it-IT" b="1" dirty="0">
              <a:latin typeface="TrebuchetMS-Bold"/>
              <a:cs typeface="TrebuchetMS-Bold"/>
            </a:endParaRPr>
          </a:p>
        </p:txBody>
      </p:sp>
    </p:spTree>
    <p:extLst>
      <p:ext uri="{BB962C8B-B14F-4D97-AF65-F5344CB8AC3E}">
        <p14:creationId xmlns:p14="http://schemas.microsoft.com/office/powerpoint/2010/main" val="2406248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ttangolo 39"/>
          <p:cNvSpPr/>
          <p:nvPr/>
        </p:nvSpPr>
        <p:spPr>
          <a:xfrm>
            <a:off x="1050126" y="244475"/>
            <a:ext cx="8136000" cy="273049"/>
          </a:xfrm>
          <a:prstGeom prst="rect">
            <a:avLst/>
          </a:prstGeom>
          <a:gradFill flip="none" rotWithShape="1">
            <a:gsLst>
              <a:gs pos="100000">
                <a:srgbClr val="F47C20"/>
              </a:gs>
              <a:gs pos="25000">
                <a:srgbClr val="CC0000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400" dirty="0" smtClean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endParaRPr lang="it-IT" sz="14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7"/>
          </p:nvPr>
        </p:nvSpPr>
        <p:spPr>
          <a:xfrm>
            <a:off x="6909465" y="4795805"/>
            <a:ext cx="2103120" cy="219785"/>
          </a:xfrm>
        </p:spPr>
        <p:txBody>
          <a:bodyPr/>
          <a:lstStyle/>
          <a:p>
            <a:fld id="{B6F15528-21DE-4FAA-801E-634DDDAF4B2B}" type="slidenum">
              <a:rPr lang="it-IT"/>
              <a:pPr/>
              <a:t>9</a:t>
            </a:fld>
            <a:endParaRPr lang="it-IT" dirty="0"/>
          </a:p>
        </p:txBody>
      </p:sp>
      <p:sp>
        <p:nvSpPr>
          <p:cNvPr id="2" name="AutoShape 2" descr="Risultati immagini per les ech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4" name="Rectangle 34"/>
          <p:cNvSpPr>
            <a:spLocks noChangeArrowheads="1"/>
          </p:cNvSpPr>
          <p:nvPr/>
        </p:nvSpPr>
        <p:spPr bwMode="auto">
          <a:xfrm>
            <a:off x="7985501" y="4795681"/>
            <a:ext cx="823539" cy="290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4412" tIns="37207" rIns="74412" bIns="37207">
            <a:spAutoFit/>
          </a:bodyPr>
          <a:lstStyle>
            <a:lvl1pPr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1pPr>
            <a:lvl2pPr marL="742950" indent="-285750"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2pPr>
            <a:lvl3pPr marL="1143000" indent="-228600"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3pPr>
            <a:lvl4pPr marL="1600200" indent="-228600"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4pPr>
            <a:lvl5pPr marL="2057400" indent="-228600" defTabSz="739775"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5pPr>
            <a:lvl6pPr marL="2514600" indent="-228600" defTabSz="7397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6pPr>
            <a:lvl7pPr marL="2971800" indent="-228600" defTabSz="7397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7pPr>
            <a:lvl8pPr marL="3429000" indent="-228600" defTabSz="7397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8pPr>
            <a:lvl9pPr marL="3886200" indent="-228600" defTabSz="7397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ヒラギノ角ゴ Pro W3" pitchFamily="-80" charset="-128"/>
              </a:defRPr>
            </a:lvl9pPr>
          </a:lstStyle>
          <a:p>
            <a:pPr algn="r"/>
            <a:r>
              <a:rPr lang="it-IT" altLang="it-IT" sz="700" dirty="0" err="1" smtClean="0"/>
              <a:t>Audipress</a:t>
            </a:r>
            <a:r>
              <a:rPr lang="it-IT" altLang="it-IT" sz="700" dirty="0" smtClean="0"/>
              <a:t> 2017/I</a:t>
            </a:r>
          </a:p>
          <a:p>
            <a:pPr algn="r"/>
            <a:r>
              <a:rPr lang="it-IT" altLang="it-IT" sz="700" dirty="0" smtClean="0"/>
              <a:t>%  composizione</a:t>
            </a:r>
            <a:endParaRPr lang="it-IT" altLang="it-IT" sz="7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503817" y="1346044"/>
            <a:ext cx="32215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>
                <a:latin typeface="Franklin Gothic Book" panose="020B0503020102020204" pitchFamily="34" charset="0"/>
              </a:rPr>
              <a:t>Elevata presenza di lettori con alto titolo di studio, appartenenti alle classe sociali </a:t>
            </a:r>
            <a:r>
              <a:rPr lang="it-IT" sz="1200" dirty="0" smtClean="0">
                <a:latin typeface="Franklin Gothic Book" panose="020B0503020102020204" pitchFamily="34" charset="0"/>
              </a:rPr>
              <a:t>e </a:t>
            </a:r>
            <a:r>
              <a:rPr lang="it-IT" sz="1200" dirty="0" smtClean="0">
                <a:latin typeface="Franklin Gothic Book" panose="020B0503020102020204" pitchFamily="34" charset="0"/>
              </a:rPr>
              <a:t>professionali superiori.</a:t>
            </a:r>
            <a:endParaRPr lang="it-IT" sz="1200" dirty="0">
              <a:latin typeface="Franklin Gothic Book" panose="020B0503020102020204" pitchFamily="34" charset="0"/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636" y="1247855"/>
            <a:ext cx="4500225" cy="939164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636" y="2447769"/>
            <a:ext cx="4500225" cy="939164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5636" y="3739380"/>
            <a:ext cx="4500225" cy="939164"/>
          </a:xfrm>
          <a:prstGeom prst="rect">
            <a:avLst/>
          </a:prstGeom>
        </p:spPr>
      </p:pic>
      <p:pic>
        <p:nvPicPr>
          <p:cNvPr id="12" name="Immagine 11" descr="LOGO 24 ORE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1" y="138792"/>
            <a:ext cx="1130300" cy="496799"/>
          </a:xfrm>
          <a:prstGeom prst="rect">
            <a:avLst/>
          </a:prstGeom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032042" y="542228"/>
            <a:ext cx="6978104" cy="3139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it-IT" altLang="it-IT" b="1" dirty="0" smtClean="0">
                <a:latin typeface="TrebuchetMS-Bold"/>
                <a:cs typeface="TrebuchetMS-Bold"/>
              </a:rPr>
              <a:t>Il Sole 24 ORE: un pubblico altamente profilato</a:t>
            </a:r>
            <a:endParaRPr lang="it-IT" altLang="it-IT" b="1" dirty="0">
              <a:latin typeface="TrebuchetMS-Bold"/>
              <a:cs typeface="TrebuchetMS-Bold"/>
            </a:endParaRPr>
          </a:p>
        </p:txBody>
      </p:sp>
    </p:spTree>
    <p:extLst>
      <p:ext uri="{BB962C8B-B14F-4D97-AF65-F5344CB8AC3E}">
        <p14:creationId xmlns:p14="http://schemas.microsoft.com/office/powerpoint/2010/main" val="771928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C0000"/>
        </a:solidFill>
        <a:ln>
          <a:noFill/>
        </a:ln>
        <a:effectLst/>
      </a:spPr>
      <a:bodyPr rtlCol="0" anchor="ctr"/>
      <a:lstStyle>
        <a:defPPr algn="ctr">
          <a:defRPr>
            <a:solidFill>
              <a:srgbClr val="CC0000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4207</TotalTime>
  <Words>805</Words>
  <Application>Microsoft Office PowerPoint</Application>
  <PresentationFormat>Presentazione su schermo (16:9)</PresentationFormat>
  <Paragraphs>94</Paragraphs>
  <Slides>16</Slides>
  <Notes>3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7" baseType="lpstr">
      <vt:lpstr>Arial</vt:lpstr>
      <vt:lpstr>Bauer Bodoni Roman</vt:lpstr>
      <vt:lpstr>Calibri</vt:lpstr>
      <vt:lpstr>Franklin Gothic Book</vt:lpstr>
      <vt:lpstr>Symbol</vt:lpstr>
      <vt:lpstr>Times New Roman</vt:lpstr>
      <vt:lpstr>Trebuchet MS</vt:lpstr>
      <vt:lpstr>TrebuchetMS-Bold</vt:lpstr>
      <vt:lpstr>ヒラギノ角ゴ Pro W3</vt:lpstr>
      <vt:lpstr>Tema di Office</vt:lpstr>
      <vt:lpstr>Foglio di lavoro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IAMABEAN</dc:creator>
  <cp:lastModifiedBy>Cozzi Ginevra</cp:lastModifiedBy>
  <cp:revision>373</cp:revision>
  <cp:lastPrinted>2017-06-16T14:38:39Z</cp:lastPrinted>
  <dcterms:created xsi:type="dcterms:W3CDTF">2015-12-17T09:04:19Z</dcterms:created>
  <dcterms:modified xsi:type="dcterms:W3CDTF">2017-07-03T17:32:05Z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