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384" r:id="rId1"/>
  </p:sldMasterIdLst>
  <p:notesMasterIdLst>
    <p:notesMasterId r:id="rId4"/>
  </p:notesMasterIdLst>
  <p:handoutMasterIdLst>
    <p:handoutMasterId r:id="rId5"/>
  </p:handoutMasterIdLst>
  <p:sldIdLst>
    <p:sldId id="588" r:id="rId2"/>
    <p:sldId id="587" r:id="rId3"/>
  </p:sldIdLst>
  <p:sldSz cx="9144000" cy="5143500" type="screen16x9"/>
  <p:notesSz cx="7023100" cy="93091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ＭＳ Ｐゴシック" panose="020B0600070205080204" pitchFamily="34" charset="-128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zabeth Duffy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CC8C948-7ACD-43DF-A158-CB1326C5AAB3}">
  <a:tblStyle styleId="{1CC8C948-7ACD-43DF-A158-CB1326C5AAB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1FC"/>
          </a:solidFill>
        </a:fill>
      </a:tcStyle>
    </a:wholeTbl>
    <a:band1H>
      <a:tcStyle>
        <a:tcBdr/>
        <a:fill>
          <a:solidFill>
            <a:srgbClr val="CAE3F9"/>
          </a:solidFill>
        </a:fill>
      </a:tcStyle>
    </a:band1H>
    <a:band1V>
      <a:tcStyle>
        <a:tcBdr/>
        <a:fill>
          <a:solidFill>
            <a:srgbClr val="CAE3F9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1" autoAdjust="0"/>
    <p:restoredTop sz="91915" autoAdjust="0"/>
  </p:normalViewPr>
  <p:slideViewPr>
    <p:cSldViewPr>
      <p:cViewPr>
        <p:scale>
          <a:sx n="110" d="100"/>
          <a:sy n="110" d="100"/>
        </p:scale>
        <p:origin x="-96" y="-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commentAuthors" Target="commentAuthors.xml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sz="1100" b="1" dirty="0" smtClean="0">
                <a:solidFill>
                  <a:schemeClr val="tx2"/>
                </a:solidFill>
              </a:rPr>
              <a:t>L'ETA’ DEGLI UTENTI DELLA SOCIAL TV</a:t>
            </a:r>
            <a:endParaRPr lang="it-IT" sz="1100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2944162505995771"/>
          <c:y val="9.455914590323381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L'età degli utenti della Social Tv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6B4-4320-8177-4980A25951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6B4-4320-8177-4980A25951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B4-4320-8177-4980A25951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B4-4320-8177-4980A2595166}"/>
              </c:ext>
            </c:extLst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Sheet1!$A$2:$A$5</c:f>
              <c:strCache>
                <c:ptCount val="4"/>
                <c:pt idx="0">
                  <c:v>18-24</c:v>
                </c:pt>
                <c:pt idx="1">
                  <c:v>25-34</c:v>
                </c:pt>
                <c:pt idx="2">
                  <c:v>35-49</c:v>
                </c:pt>
                <c:pt idx="3">
                  <c:v>50+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0.155</c:v>
                </c:pt>
                <c:pt idx="1">
                  <c:v>0.14799999999999999</c:v>
                </c:pt>
                <c:pt idx="2">
                  <c:v>0.439</c:v>
                </c:pt>
                <c:pt idx="3">
                  <c:v>0.25800000000000001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B4-4320-8177-4980A2595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01805147894779"/>
          <c:y val="0.37905638358487714"/>
          <c:w val="0.14465617722474244"/>
          <c:h val="0.33968090500900916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 smtClean="0">
                <a:solidFill>
                  <a:schemeClr val="tx2"/>
                </a:solidFill>
              </a:rPr>
              <a:t>DISTRIBUZIONE</a:t>
            </a:r>
            <a:r>
              <a:rPr lang="en-US" sz="1400" b="1" baseline="0" dirty="0" smtClean="0">
                <a:solidFill>
                  <a:schemeClr val="tx2"/>
                </a:solidFill>
              </a:rPr>
              <a:t> </a:t>
            </a:r>
            <a:r>
              <a:rPr lang="en-US" sz="1100" b="1" baseline="0" dirty="0" smtClean="0">
                <a:solidFill>
                  <a:schemeClr val="tx2"/>
                </a:solidFill>
              </a:rPr>
              <a:t>GEOGRAFICA</a:t>
            </a:r>
            <a:endParaRPr lang="en-US" sz="1400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572742072085324"/>
          <c:y val="8.754191884901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460111335334622"/>
          <c:y val="0.25393664053780313"/>
          <c:w val="0.54160132161531882"/>
          <c:h val="0.587022338437440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D5-4A65-9FAF-48D331B6B0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BD5-4A65-9FAF-48D331B6B0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D5-4A65-9FAF-48D331B6B0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BD5-4A65-9FAF-48D331B6B0EC}"/>
              </c:ext>
            </c:extLst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Sheet1!$A$2:$A$5</c:f>
              <c:strCache>
                <c:ptCount val="4"/>
                <c:pt idx="0">
                  <c:v>Nord-Ovest </c:v>
                </c:pt>
                <c:pt idx="1">
                  <c:v>Nord-Est </c:v>
                </c:pt>
                <c:pt idx="2">
                  <c:v>Centro </c:v>
                </c:pt>
                <c:pt idx="3">
                  <c:v>Sud 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0.19400000000000001</c:v>
                </c:pt>
                <c:pt idx="1">
                  <c:v>0.155</c:v>
                </c:pt>
                <c:pt idx="2">
                  <c:v>0.24299999999999999</c:v>
                </c:pt>
                <c:pt idx="3">
                  <c:v>0.40799999999999997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D5-4A65-9FAF-48D331B6B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931987486956558"/>
          <c:y val="0.38783190678892737"/>
          <c:w val="0.32068012513043442"/>
          <c:h val="0.33910484289624704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3FC80A3-6A21-4933-8280-12AD7BCCC3B9}" type="datetimeFigureOut">
              <a:rPr lang="it-IT" smtClean="0"/>
              <a:t>05/03/2020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A90D34-0BD9-4187-9658-C6DA3E6212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10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6618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3237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9855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6473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33092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971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632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813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6618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3237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9855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6473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33092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971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632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42029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6618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3237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9855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6473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33092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971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632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5837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82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4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918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Quote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81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12" name="Picture 11" descr="Blu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6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52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9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6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End Slid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nd Slid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0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2686" y="2037157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72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6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Titl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13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10" name="Picture 9" descr="Purpl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 smtClean="0"/>
              <a:t>Headline goes here</a:t>
            </a:r>
            <a:endParaRPr lang="en-US" sz="4200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99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53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822" y="3175289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92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46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86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7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7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57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55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Quote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6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Blu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 smtClean="0"/>
              <a:t>Headline goes here</a:t>
            </a:r>
            <a:endParaRPr lang="en-US" sz="4200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69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49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30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91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Divider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12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End Slid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05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End Slid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04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23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32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 smtClean="0"/>
              <a:t>Headline goes here</a:t>
            </a:r>
            <a:endParaRPr lang="en-US" sz="4200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78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797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02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03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35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09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01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52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58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Quote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59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087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31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15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Divider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078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End Slid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03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End Slid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19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345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07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Orang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 smtClean="0"/>
              <a:t>Headline goes here</a:t>
            </a:r>
            <a:endParaRPr lang="en-US" sz="4200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52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452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538" y="3102721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297096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12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0334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776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428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534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75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02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Quote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645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57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456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33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Divider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0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5656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End Slid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74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End Slid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982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Titl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969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Titl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767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 smtClean="0"/>
              <a:t>Headline goes here</a:t>
            </a:r>
            <a:endParaRPr lang="en-US" sz="4200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500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644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273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651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83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5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0462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705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863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642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3_Quote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220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964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541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950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6_Divider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67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7_End Slid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565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8_End Slid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 smtClean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5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8045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Title and Content">
  <p:cSld name="6_Title and Content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8"/>
          <p:cNvSpPr txBox="1">
            <a:spLocks noGrp="1"/>
          </p:cNvSpPr>
          <p:nvPr>
            <p:ph type="title"/>
          </p:nvPr>
        </p:nvSpPr>
        <p:spPr>
          <a:xfrm>
            <a:off x="593725" y="354013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5" name="Google Shape;535;p88"/>
          <p:cNvSpPr txBox="1">
            <a:spLocks noGrp="1"/>
          </p:cNvSpPr>
          <p:nvPr>
            <p:ph type="body" idx="1"/>
          </p:nvPr>
        </p:nvSpPr>
        <p:spPr>
          <a:xfrm>
            <a:off x="594360" y="819150"/>
            <a:ext cx="8165700" cy="2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6" name="Google Shape;536;p88"/>
          <p:cNvSpPr txBox="1">
            <a:spLocks noGrp="1"/>
          </p:cNvSpPr>
          <p:nvPr>
            <p:ph type="body" idx="2"/>
          </p:nvPr>
        </p:nvSpPr>
        <p:spPr>
          <a:xfrm>
            <a:off x="594360" y="1490472"/>
            <a:ext cx="8165700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7" name="Google Shape;537;p88"/>
          <p:cNvSpPr txBox="1">
            <a:spLocks noGrp="1"/>
          </p:cNvSpPr>
          <p:nvPr>
            <p:ph type="body" idx="3"/>
          </p:nvPr>
        </p:nvSpPr>
        <p:spPr>
          <a:xfrm>
            <a:off x="594359" y="4780026"/>
            <a:ext cx="8165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2967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7F3DF27-F721-4C9E-A1B0-C105BDC00B30}" type="datetimeFigureOut">
              <a:rPr lang="it-IT" smtClean="0"/>
              <a:t>05/03/2020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16B3C7-8046-477F-AFCD-69504259A95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84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tags" Target="../tags/tag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vmlDrawing" Target="../drawings/vmlDrawing1.vml"/><Relationship Id="rId9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ags" Target="../tags/tag1.xml"/><Relationship Id="rId9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9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think-cell Slide" r:id="rId96" imgW="421" imgH="423" progId="TCLayout.ActiveDocument.1">
                  <p:embed/>
                </p:oleObj>
              </mc:Choice>
              <mc:Fallback>
                <p:oleObj name="think-cell Slide" r:id="rId96" imgW="421" imgH="42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9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9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7" name="Picture 6" descr="Blue Strip.jpg"/>
          <p:cNvPicPr>
            <a:picLocks noChangeAspect="1"/>
          </p:cNvPicPr>
          <p:nvPr userDrawn="1"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61950"/>
            <a:ext cx="8155940" cy="42862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90472"/>
            <a:ext cx="8155940" cy="3058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tx2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tx2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Copyright © 2018 The Nielsen Company</a:t>
            </a:r>
            <a:r>
              <a:rPr lang="en-US" sz="600" baseline="0" dirty="0" smtClean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 smtClean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34" y="0"/>
            <a:ext cx="236347" cy="3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  <p:sldLayoutId id="2147484397" r:id="rId13"/>
    <p:sldLayoutId id="2147484398" r:id="rId14"/>
    <p:sldLayoutId id="2147484399" r:id="rId15"/>
    <p:sldLayoutId id="2147484400" r:id="rId16"/>
    <p:sldLayoutId id="2147484401" r:id="rId17"/>
    <p:sldLayoutId id="2147484402" r:id="rId18"/>
    <p:sldLayoutId id="2147484403" r:id="rId19"/>
    <p:sldLayoutId id="2147484404" r:id="rId20"/>
    <p:sldLayoutId id="2147484405" r:id="rId21"/>
    <p:sldLayoutId id="2147484406" r:id="rId22"/>
    <p:sldLayoutId id="2147484407" r:id="rId23"/>
    <p:sldLayoutId id="2147484408" r:id="rId24"/>
    <p:sldLayoutId id="2147484409" r:id="rId25"/>
    <p:sldLayoutId id="2147484410" r:id="rId26"/>
    <p:sldLayoutId id="2147484411" r:id="rId27"/>
    <p:sldLayoutId id="2147484412" r:id="rId28"/>
    <p:sldLayoutId id="2147484413" r:id="rId29"/>
    <p:sldLayoutId id="2147484414" r:id="rId30"/>
    <p:sldLayoutId id="2147484415" r:id="rId31"/>
    <p:sldLayoutId id="2147484416" r:id="rId32"/>
    <p:sldLayoutId id="2147484417" r:id="rId33"/>
    <p:sldLayoutId id="2147484418" r:id="rId34"/>
    <p:sldLayoutId id="2147484419" r:id="rId35"/>
    <p:sldLayoutId id="2147484420" r:id="rId36"/>
    <p:sldLayoutId id="2147484421" r:id="rId37"/>
    <p:sldLayoutId id="2147484422" r:id="rId38"/>
    <p:sldLayoutId id="2147484423" r:id="rId39"/>
    <p:sldLayoutId id="2147484424" r:id="rId40"/>
    <p:sldLayoutId id="2147484425" r:id="rId41"/>
    <p:sldLayoutId id="2147484426" r:id="rId42"/>
    <p:sldLayoutId id="2147484427" r:id="rId43"/>
    <p:sldLayoutId id="2147484428" r:id="rId44"/>
    <p:sldLayoutId id="2147484429" r:id="rId45"/>
    <p:sldLayoutId id="2147484430" r:id="rId46"/>
    <p:sldLayoutId id="2147484431" r:id="rId47"/>
    <p:sldLayoutId id="2147484432" r:id="rId48"/>
    <p:sldLayoutId id="2147484433" r:id="rId49"/>
    <p:sldLayoutId id="2147484434" r:id="rId50"/>
    <p:sldLayoutId id="2147484435" r:id="rId51"/>
    <p:sldLayoutId id="2147484436" r:id="rId52"/>
    <p:sldLayoutId id="2147484437" r:id="rId53"/>
    <p:sldLayoutId id="2147484438" r:id="rId54"/>
    <p:sldLayoutId id="2147484439" r:id="rId55"/>
    <p:sldLayoutId id="2147484440" r:id="rId56"/>
    <p:sldLayoutId id="2147484441" r:id="rId57"/>
    <p:sldLayoutId id="2147484442" r:id="rId58"/>
    <p:sldLayoutId id="2147484443" r:id="rId59"/>
    <p:sldLayoutId id="2147484444" r:id="rId60"/>
    <p:sldLayoutId id="2147484445" r:id="rId61"/>
    <p:sldLayoutId id="2147484446" r:id="rId62"/>
    <p:sldLayoutId id="2147484447" r:id="rId63"/>
    <p:sldLayoutId id="2147484448" r:id="rId64"/>
    <p:sldLayoutId id="2147484449" r:id="rId65"/>
    <p:sldLayoutId id="2147484450" r:id="rId66"/>
    <p:sldLayoutId id="2147484451" r:id="rId67"/>
    <p:sldLayoutId id="2147484452" r:id="rId68"/>
    <p:sldLayoutId id="2147484453" r:id="rId69"/>
    <p:sldLayoutId id="2147484454" r:id="rId70"/>
    <p:sldLayoutId id="2147484455" r:id="rId71"/>
    <p:sldLayoutId id="2147484456" r:id="rId72"/>
    <p:sldLayoutId id="2147484457" r:id="rId73"/>
    <p:sldLayoutId id="2147484458" r:id="rId74"/>
    <p:sldLayoutId id="2147484459" r:id="rId75"/>
    <p:sldLayoutId id="2147484460" r:id="rId76"/>
    <p:sldLayoutId id="2147484461" r:id="rId77"/>
    <p:sldLayoutId id="2147484462" r:id="rId78"/>
    <p:sldLayoutId id="2147484463" r:id="rId79"/>
    <p:sldLayoutId id="2147484464" r:id="rId80"/>
    <p:sldLayoutId id="2147484465" r:id="rId81"/>
    <p:sldLayoutId id="2147484466" r:id="rId82"/>
    <p:sldLayoutId id="2147484467" r:id="rId83"/>
    <p:sldLayoutId id="2147484468" r:id="rId84"/>
    <p:sldLayoutId id="2147484469" r:id="rId85"/>
    <p:sldLayoutId id="2147484470" r:id="rId86"/>
    <p:sldLayoutId id="2147484471" r:id="rId87"/>
    <p:sldLayoutId id="2147484472" r:id="rId88"/>
    <p:sldLayoutId id="2147484473" r:id="rId89"/>
    <p:sldLayoutId id="2147484474" r:id="rId90"/>
    <p:sldLayoutId id="2147484475" r:id="rId9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4025" indent="-220663" algn="l" defTabSz="287338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688975" indent="-228600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/>
        <a:buChar char="•"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915988" indent="-225425" algn="l" defTabSz="227013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30188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915566"/>
            <a:ext cx="80648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it-IT" sz="200" dirty="0" smtClean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it-IT" sz="1200" dirty="0" smtClean="0">
                <a:latin typeface="Open Sans" charset="0"/>
                <a:ea typeface="Open Sans" charset="0"/>
                <a:cs typeface="Open Sans" charset="0"/>
              </a:rPr>
              <a:t>Top Five* mensile delle piattaforme Over The Top che hanno generato più interazioni nel mese di febbraio</a:t>
            </a:r>
            <a:endParaRPr lang="it-IT" sz="11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436145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 smtClean="0">
                <a:latin typeface="Open Sans"/>
                <a:cs typeface="Arial" panose="020B0604020202020204" pitchFamily="34" charset="0"/>
              </a:rPr>
              <a:t>Fonte: Nielsen Social </a:t>
            </a:r>
            <a:r>
              <a:rPr lang="it-IT" sz="800" dirty="0">
                <a:latin typeface="Open Sans"/>
                <a:cs typeface="Arial" panose="020B0604020202020204" pitchFamily="34" charset="0"/>
              </a:rPr>
              <a:t>Content Ratings</a:t>
            </a:r>
            <a:r>
              <a:rPr lang="it-IT" sz="800" dirty="0" smtClean="0">
                <a:latin typeface="Open Sans"/>
                <a:cs typeface="Arial" panose="020B0604020202020204" pitchFamily="34" charset="0"/>
              </a:rPr>
              <a:t>™ Febbraio 2020</a:t>
            </a:r>
          </a:p>
          <a:p>
            <a:r>
              <a:rPr lang="it-IT" sz="800" dirty="0" smtClean="0">
                <a:latin typeface="Open Sans"/>
                <a:cs typeface="Arial" panose="020B0604020202020204" pitchFamily="34" charset="0"/>
              </a:rPr>
              <a:t>La classifica è stilata in base al numero di interazioni riferite alle piattaforme OTT attive in Italia e tracciate da NielsenSocial. </a:t>
            </a:r>
          </a:p>
          <a:p>
            <a:r>
              <a:rPr lang="it-IT" sz="800" dirty="0" smtClean="0">
                <a:latin typeface="Open Sans"/>
                <a:cs typeface="Arial" panose="020B0604020202020204" pitchFamily="34" charset="0"/>
              </a:rPr>
              <a:t>Il perimetro di rilevazione include gli account ufficiali su Facebook, Instagram e Twitter e l’attività Organic su Twitter generata dagli uteni italiani.</a:t>
            </a:r>
          </a:p>
        </p:txBody>
      </p: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55996"/>
              </p:ext>
            </p:extLst>
          </p:nvPr>
        </p:nvGraphicFramePr>
        <p:xfrm>
          <a:off x="539552" y="1808711"/>
          <a:ext cx="3168352" cy="2347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8910"/>
                <a:gridCol w="1969442"/>
              </a:tblGrid>
              <a:tr h="469443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it-IT" sz="14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16" marR="80616" marT="40307" marB="40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i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Netflix</a:t>
                      </a:r>
                      <a:r>
                        <a:rPr lang="it-IT" sz="1100" i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Italia</a:t>
                      </a:r>
                      <a:endParaRPr lang="it-IT" sz="11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16" marR="80616" marT="40307" marB="40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9443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it-IT" sz="14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16" marR="80616" marT="40307" marB="40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i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Rai</a:t>
                      </a:r>
                      <a:r>
                        <a:rPr lang="it-IT" sz="1100" i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100" i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Play</a:t>
                      </a:r>
                      <a:endParaRPr lang="it-IT" sz="11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16" marR="80616" marT="40307" marB="40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9443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it-IT" sz="14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16" marR="80616" marT="40307" marB="40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i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Prime Video</a:t>
                      </a:r>
                      <a:endParaRPr lang="it-IT" sz="11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16" marR="80616" marT="40307" marB="40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9443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it-IT" sz="14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16" marR="80616" marT="40307" marB="40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i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DPlay</a:t>
                      </a:r>
                      <a:endParaRPr lang="it-IT" sz="11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16" marR="80616" marT="40307" marB="40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9443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it-IT" sz="14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16" marR="80616" marT="40307" marB="40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i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Mediaset</a:t>
                      </a:r>
                      <a:r>
                        <a:rPr lang="it-IT" sz="1100" i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Play</a:t>
                      </a:r>
                      <a:endParaRPr lang="it-IT" sz="11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16" marR="80616" marT="40307" marB="40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776723"/>
              </p:ext>
            </p:extLst>
          </p:nvPr>
        </p:nvGraphicFramePr>
        <p:xfrm>
          <a:off x="3923928" y="1338500"/>
          <a:ext cx="3888431" cy="2855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8434"/>
                <a:gridCol w="870589"/>
                <a:gridCol w="819704"/>
                <a:gridCol w="819704"/>
              </a:tblGrid>
              <a:tr h="4695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Knockout 48 Featherweight" pitchFamily="50" charset="0"/>
                          <a:cs typeface="Arial" panose="020B0604020202020204" pitchFamily="34" charset="0"/>
                        </a:rPr>
                        <a:t>TOT. INTERAZIONI</a:t>
                      </a:r>
                    </a:p>
                  </a:txBody>
                  <a:tcPr marL="80616" marR="80616" marT="40307" marB="40307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80616" marR="80616" marT="40307" marB="40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16" marR="80616" marT="40307" marB="40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16" marR="80616" marT="40307" marB="403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95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6.200.000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238.100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5.800.000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152.800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9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1.000.000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273.800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469.200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275.800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9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724.900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1.800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696.500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26.600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9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110.200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32.400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76.300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1.500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9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75.200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18.300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52.600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4.300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2" name="Picture 51" descr="C:\Users\capi7001\Desktop\145797-social-network-logo-collec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0" r="68650" b="71550"/>
          <a:stretch/>
        </p:blipFill>
        <p:spPr bwMode="auto">
          <a:xfrm>
            <a:off x="7236296" y="1369091"/>
            <a:ext cx="331034" cy="4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C:\Users\capi7001\Desktop\145797-social-network-logo-collection.pn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r="85879" b="71550"/>
          <a:stretch/>
        </p:blipFill>
        <p:spPr bwMode="auto">
          <a:xfrm>
            <a:off x="5580112" y="1369091"/>
            <a:ext cx="308292" cy="4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339502"/>
            <a:ext cx="7488832" cy="4616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defTabSz="457200">
              <a:buClr>
                <a:schemeClr val="dk2"/>
              </a:buClr>
              <a:buSzPts val="3000"/>
              <a:buFont typeface="Arial"/>
            </a:pPr>
            <a:r>
              <a:rPr lang="it-IT" sz="2400" b="1" kern="1200" dirty="0">
                <a:solidFill>
                  <a:schemeClr val="dk2"/>
                </a:solidFill>
              </a:rPr>
              <a:t>TOP FIVE DEI PLAYER OTT SUI SOCIAL</a:t>
            </a:r>
            <a:endParaRPr lang="it-IT" sz="2400" b="1" kern="1200" dirty="0">
              <a:solidFill>
                <a:schemeClr val="dk2"/>
              </a:solidFill>
            </a:endParaRPr>
          </a:p>
        </p:txBody>
      </p:sp>
      <p:pic>
        <p:nvPicPr>
          <p:cNvPr id="15" name="Shape 728"/>
          <p:cNvPicPr preferRelativeResize="0"/>
          <p:nvPr/>
        </p:nvPicPr>
        <p:blipFill rotWithShape="1">
          <a:blip r:embed="rId3">
            <a:alphaModFix/>
          </a:blip>
          <a:srcRect l="58241"/>
          <a:stretch/>
        </p:blipFill>
        <p:spPr>
          <a:xfrm>
            <a:off x="6397494" y="1427205"/>
            <a:ext cx="302524" cy="286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s://s3.it.nielsensocial.com/uploads/channel_images/files/479/thumb/raiplay.jpg?15638686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30" y="2355726"/>
            <a:ext cx="428626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3.it.nielsensocial.com/uploads/channel_images/files/442/thumb/1NETFLIX.png?14363094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61337"/>
            <a:ext cx="461905" cy="34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3.it.nielsensocial.com/uploads/channel_images/files/483/thumb/PRIME_VIDEO.jpg?15638705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16411"/>
            <a:ext cx="445168" cy="33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3.it.nielsensocial.com/uploads/channel_images/files/490/thumb/dplay.png?15725288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30" y="3291830"/>
            <a:ext cx="428626" cy="31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3.it.nielsensocial.com/uploads/channel_images/files/482/thumb/mediaset_play.png?15638704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30" y="3723878"/>
            <a:ext cx="48363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54" y="327001"/>
            <a:ext cx="8579825" cy="428700"/>
          </a:xfrm>
        </p:spPr>
        <p:txBody>
          <a:bodyPr/>
          <a:lstStyle/>
          <a:p>
            <a:r>
              <a:rPr lang="it-IT" sz="2400" dirty="0" smtClean="0"/>
              <a:t>IL PROFILO </a:t>
            </a:r>
            <a:r>
              <a:rPr lang="it-IT" sz="2400" dirty="0" smtClean="0"/>
              <a:t>DEGLI UTENTI ITALIANO </a:t>
            </a:r>
            <a:r>
              <a:rPr lang="it-IT" sz="2400" dirty="0" smtClean="0"/>
              <a:t>DELLA SOCIAL TV</a:t>
            </a:r>
            <a:endParaRPr lang="it-IT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5725" y="2533506"/>
            <a:ext cx="914400" cy="921374"/>
            <a:chOff x="381000" y="1233904"/>
            <a:chExt cx="914400" cy="921374"/>
          </a:xfrm>
        </p:grpSpPr>
        <p:sp>
          <p:nvSpPr>
            <p:cNvPr id="9" name="Oval 8"/>
            <p:cNvSpPr/>
            <p:nvPr/>
          </p:nvSpPr>
          <p:spPr>
            <a:xfrm>
              <a:off x="381000" y="1233904"/>
              <a:ext cx="914400" cy="921374"/>
            </a:xfrm>
            <a:prstGeom prst="ellipse">
              <a:avLst/>
            </a:prstGeom>
            <a:solidFill>
              <a:srgbClr val="0073C2">
                <a:alpha val="8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" name="Shape 707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5803" y="1350628"/>
              <a:ext cx="224790" cy="341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87678" y="1765115"/>
              <a:ext cx="7010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UOMINI</a:t>
              </a:r>
              <a:endPara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6347" y="2533506"/>
            <a:ext cx="914400" cy="921374"/>
            <a:chOff x="1500926" y="1321215"/>
            <a:chExt cx="914400" cy="921374"/>
          </a:xfrm>
        </p:grpSpPr>
        <p:sp>
          <p:nvSpPr>
            <p:cNvPr id="14" name="Oval 13"/>
            <p:cNvSpPr/>
            <p:nvPr/>
          </p:nvSpPr>
          <p:spPr>
            <a:xfrm>
              <a:off x="1500926" y="1321215"/>
              <a:ext cx="914400" cy="921374"/>
            </a:xfrm>
            <a:prstGeom prst="ellipse">
              <a:avLst/>
            </a:prstGeom>
            <a:solidFill>
              <a:srgbClr val="E06EE5">
                <a:alpha val="8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Shape 707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3825" y="1466300"/>
              <a:ext cx="228600" cy="341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607605" y="1862370"/>
              <a:ext cx="7010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DONNE</a:t>
              </a:r>
              <a:endPara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8162" y="2175655"/>
            <a:ext cx="91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46,8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21DA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1254" y="2175655"/>
            <a:ext cx="91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21DA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53,2%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B21DA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021067085"/>
              </p:ext>
            </p:extLst>
          </p:nvPr>
        </p:nvGraphicFramePr>
        <p:xfrm>
          <a:off x="2337792" y="1368394"/>
          <a:ext cx="3654659" cy="255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034985" y="3674647"/>
            <a:ext cx="25878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</a:t>
            </a:r>
            <a:r>
              <a:rPr kumimoji="0" lang="it-IT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44% </a:t>
            </a:r>
            <a:r>
              <a:rPr kumimoji="0" lang="it-IT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degli utenti che interagiscono rientra nella fascia   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35-49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Google Shape;7624;p1219"/>
          <p:cNvGrpSpPr/>
          <p:nvPr/>
        </p:nvGrpSpPr>
        <p:grpSpPr>
          <a:xfrm>
            <a:off x="2640482" y="1321100"/>
            <a:ext cx="237594" cy="3341395"/>
            <a:chOff x="3571811" y="1581873"/>
            <a:chExt cx="239100" cy="2943442"/>
          </a:xfrm>
        </p:grpSpPr>
        <p:cxnSp>
          <p:nvCxnSpPr>
            <p:cNvPr id="25" name="Google Shape;7625;p1219"/>
            <p:cNvCxnSpPr/>
            <p:nvPr/>
          </p:nvCxnSpPr>
          <p:spPr>
            <a:xfrm>
              <a:off x="3586863" y="3374815"/>
              <a:ext cx="0" cy="11505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7626;p1219"/>
            <p:cNvSpPr/>
            <p:nvPr/>
          </p:nvSpPr>
          <p:spPr>
            <a:xfrm rot="5400000">
              <a:off x="3552761" y="2933978"/>
              <a:ext cx="277200" cy="2391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" name="Google Shape;7627;p1219"/>
            <p:cNvCxnSpPr/>
            <p:nvPr/>
          </p:nvCxnSpPr>
          <p:spPr>
            <a:xfrm>
              <a:off x="3586863" y="1581873"/>
              <a:ext cx="0" cy="11505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8" name="Google Shape;7624;p1219"/>
          <p:cNvGrpSpPr/>
          <p:nvPr/>
        </p:nvGrpSpPr>
        <p:grpSpPr>
          <a:xfrm>
            <a:off x="5820863" y="1317139"/>
            <a:ext cx="237594" cy="3341395"/>
            <a:chOff x="3571811" y="1581873"/>
            <a:chExt cx="239100" cy="2943442"/>
          </a:xfrm>
        </p:grpSpPr>
        <p:cxnSp>
          <p:nvCxnSpPr>
            <p:cNvPr id="29" name="Google Shape;7625;p1219"/>
            <p:cNvCxnSpPr/>
            <p:nvPr/>
          </p:nvCxnSpPr>
          <p:spPr>
            <a:xfrm>
              <a:off x="3586863" y="3374815"/>
              <a:ext cx="0" cy="11505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7626;p1219"/>
            <p:cNvSpPr/>
            <p:nvPr/>
          </p:nvSpPr>
          <p:spPr>
            <a:xfrm rot="5400000">
              <a:off x="3552761" y="2933978"/>
              <a:ext cx="277200" cy="2391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" name="Google Shape;7627;p1219"/>
            <p:cNvCxnSpPr/>
            <p:nvPr/>
          </p:nvCxnSpPr>
          <p:spPr>
            <a:xfrm>
              <a:off x="3586863" y="1581873"/>
              <a:ext cx="0" cy="11505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2" name="TextBox 31"/>
          <p:cNvSpPr txBox="1"/>
          <p:nvPr/>
        </p:nvSpPr>
        <p:spPr>
          <a:xfrm>
            <a:off x="6138467" y="1363937"/>
            <a:ext cx="2298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34,8% 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 una Laurea, un Dottorato o un Master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30923" y="1964978"/>
            <a:ext cx="2525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44% 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possiede il Diploma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3087011598"/>
              </p:ext>
            </p:extLst>
          </p:nvPr>
        </p:nvGraphicFramePr>
        <p:xfrm>
          <a:off x="5992451" y="2371879"/>
          <a:ext cx="2770549" cy="255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83661" y="704701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8,3 Milioni di utenti attivi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che scrivono o interagiscono con Post relativi a contenuti video. 32 Milioni gli italiani venono raggiunti da queste interazioni.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7302" y="4928056"/>
            <a:ext cx="3600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Fonte: Nielsen Smartphone and Tablet Report </a:t>
            </a:r>
            <a:r>
              <a:rPr kumimoji="0" lang="it-IT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Q4 2019.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7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ue100K0Ja0DNSNImNDLg"/>
</p:tagLst>
</file>

<file path=ppt/theme/theme1.xml><?xml version="1.0" encoding="utf-8"?>
<a:theme xmlns:a="http://schemas.openxmlformats.org/drawingml/2006/main" name="2_Nielsen Standard Texture 1">
  <a:themeElements>
    <a:clrScheme name="Nielsen 05222017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8B95A6"/>
      </a:accent6>
      <a:hlink>
        <a:srgbClr val="B21DAC"/>
      </a:hlink>
      <a:folHlink>
        <a:srgbClr val="DC0015"/>
      </a:folHlink>
    </a:clrScheme>
    <a:fontScheme name="Office Classic 2">
      <a:majorFont>
        <a:latin typeface="Arial"/>
        <a:ea typeface=""/>
        <a:cs typeface=""/>
        <a:font script="Jpan" typeface="?? ?????"/>
        <a:font script="Hang" typeface="??"/>
        <a:font script="Hans" typeface="??"/>
        <a:font script="Hant" typeface="?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?? ?????"/>
        <a:font script="Hang" typeface="??"/>
        <a:font script="Hans" typeface="??"/>
        <a:font script="Hant" typeface="?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eep Blue">
      <a:srgbClr val="00409E"/>
    </a:custClr>
    <a:custClr name="Dark Blue">
      <a:srgbClr val="0073C2"/>
    </a:custClr>
    <a:custClr name="Blue">
      <a:srgbClr val="00AEEF"/>
    </a:custClr>
    <a:custClr name="Light Blue">
      <a:srgbClr val="6BD6F7"/>
    </a:custClr>
    <a:custClr name="Pale Blue">
      <a:srgbClr val="BAEAF9"/>
    </a:custClr>
    <a:custClr name="Deep Violet">
      <a:srgbClr val="5C0A69"/>
    </a:custClr>
    <a:custClr name="Dark Violet">
      <a:srgbClr val="820C8E"/>
    </a:custClr>
    <a:custClr name="Violet">
      <a:srgbClr val="B21DAC"/>
    </a:custClr>
    <a:custClr name="Light Violet">
      <a:srgbClr val="E06EE5"/>
    </a:custClr>
    <a:custClr name="Pale Violet">
      <a:srgbClr val="F7BFF2"/>
    </a:custClr>
    <a:custClr name="Deep Green">
      <a:srgbClr val="21572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CB"/>
    </a:custClr>
    <a:custClr name="Deep Orange">
      <a:srgbClr val="ED721E"/>
    </a:custClr>
    <a:custClr name="Dark Orange">
      <a:srgbClr val="FF9305"/>
    </a:custClr>
    <a:custClr name="Orange">
      <a:srgbClr val="FFB100"/>
    </a:custClr>
    <a:custClr name="Light Orange">
      <a:srgbClr val="FFD147"/>
    </a:custClr>
    <a:custClr name="Pale Orange">
      <a:srgbClr val="FFE5AD"/>
    </a:custClr>
    <a:custClr name="Deep Red">
      <a:srgbClr val="761114"/>
    </a:custClr>
    <a:custClr name="Dark Red">
      <a:srgbClr val="A30000"/>
    </a:custClr>
    <a:custClr name="Red">
      <a:srgbClr val="DC0015"/>
    </a:custClr>
    <a:custClr name="Light Red">
      <a:srgbClr val="FA4F4F"/>
    </a:custClr>
    <a:custClr name="Pale Red">
      <a:srgbClr val="FFC9CC"/>
    </a:custClr>
    <a:custClr name="Deep Grey">
      <a:srgbClr val="000000"/>
    </a:custClr>
    <a:custClr name="Dark Grey">
      <a:srgbClr val="3E484E"/>
    </a:custClr>
    <a:custClr name="Grey">
      <a:srgbClr val="8B959B"/>
    </a:custClr>
    <a:custClr name="Light Grey">
      <a:srgbClr val="E4E8EB"/>
    </a:custClr>
    <a:custClr name="Pale Grey">
      <a:srgbClr val="F8F9FA"/>
    </a:custClr>
  </a:custClr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9258</TotalTime>
  <Words>205</Words>
  <Application>Microsoft Office PowerPoint</Application>
  <PresentationFormat>On-screen Show (16:9)</PresentationFormat>
  <Paragraphs>50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Knockout 48 Featherweight</vt:lpstr>
      <vt:lpstr>Open Sans</vt:lpstr>
      <vt:lpstr>ＭＳ Ｐゴシック</vt:lpstr>
      <vt:lpstr>2_Nielsen Standard Texture 1</vt:lpstr>
      <vt:lpstr>think-cell Slide</vt:lpstr>
      <vt:lpstr>PowerPoint Presentation</vt:lpstr>
      <vt:lpstr>IL PROFILO DEGLI UTENTI ITALIANO DELLA SOCIAL TV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content ratings:</dc:title>
  <dc:creator>Russo, Stefano</dc:creator>
  <cp:lastModifiedBy>Russo, Stefano</cp:lastModifiedBy>
  <cp:revision>346</cp:revision>
  <cp:lastPrinted>2019-02-22T15:35:52Z</cp:lastPrinted>
  <dcterms:modified xsi:type="dcterms:W3CDTF">2020-03-05T13:35:29Z</dcterms:modified>
</cp:coreProperties>
</file>