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2" r:id="rId1"/>
  </p:sldMasterIdLst>
  <p:notesMasterIdLst>
    <p:notesMasterId r:id="rId23"/>
  </p:notesMasterIdLst>
  <p:handoutMasterIdLst>
    <p:handoutMasterId r:id="rId24"/>
  </p:handoutMasterIdLst>
  <p:sldIdLst>
    <p:sldId id="260" r:id="rId2"/>
    <p:sldId id="290" r:id="rId3"/>
    <p:sldId id="261" r:id="rId4"/>
    <p:sldId id="263" r:id="rId5"/>
    <p:sldId id="264" r:id="rId6"/>
    <p:sldId id="286" r:id="rId7"/>
    <p:sldId id="279" r:id="rId8"/>
    <p:sldId id="267" r:id="rId9"/>
    <p:sldId id="285" r:id="rId10"/>
    <p:sldId id="270" r:id="rId11"/>
    <p:sldId id="273" r:id="rId12"/>
    <p:sldId id="275" r:id="rId13"/>
    <p:sldId id="272" r:id="rId14"/>
    <p:sldId id="276" r:id="rId15"/>
    <p:sldId id="274" r:id="rId16"/>
    <p:sldId id="271" r:id="rId17"/>
    <p:sldId id="277" r:id="rId18"/>
    <p:sldId id="289" r:id="rId19"/>
    <p:sldId id="292" r:id="rId20"/>
    <p:sldId id="282" r:id="rId21"/>
    <p:sldId id="291" r:id="rId22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FA28D"/>
    <a:srgbClr val="FED521"/>
    <a:srgbClr val="E4DCD2"/>
    <a:srgbClr val="B7B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2531"/>
  </p:normalViewPr>
  <p:slideViewPr>
    <p:cSldViewPr snapToGrid="0">
      <p:cViewPr varScale="1">
        <p:scale>
          <a:sx n="110" d="100"/>
          <a:sy n="110" d="100"/>
        </p:scale>
        <p:origin x="834" y="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notesViewPr>
    <p:cSldViewPr snapToGrid="0">
      <p:cViewPr varScale="1">
        <p:scale>
          <a:sx n="83" d="100"/>
          <a:sy n="83" d="100"/>
        </p:scale>
        <p:origin x="2784" y="19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>
            <a:extLst>
              <a:ext uri="{FF2B5EF4-FFF2-40B4-BE49-F238E27FC236}">
                <a16:creationId xmlns:a16="http://schemas.microsoft.com/office/drawing/2014/main" id="{93728BAE-0654-CC4A-A93B-1AE1024B31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C1A0ADE-24A1-6359-BF77-3C34C36C98D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A36180-33DE-A944-A85A-A7B59E681420}" type="datetimeFigureOut">
              <a:rPr lang="it-IT" smtClean="0"/>
              <a:t>14/11/2024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2ECAF626-12A7-3AA7-B142-E97AC7ECF72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5C295ED-4A05-F4DF-3A49-B2AA35CD094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1EC17D-65B5-0243-AA94-B7E2E9A85F2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560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2197780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it-IT" dirty="0"/>
              <a:t>INDAGINE RELATIVA AL 2023</a:t>
            </a:r>
          </a:p>
        </p:txBody>
      </p:sp>
    </p:spTree>
    <p:extLst>
      <p:ext uri="{BB962C8B-B14F-4D97-AF65-F5344CB8AC3E}">
        <p14:creationId xmlns:p14="http://schemas.microsoft.com/office/powerpoint/2010/main" val="467240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1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9749 AGENCIES</a:t>
            </a:r>
          </a:p>
          <a:p>
            <a:endParaRPr lang="en-GB" sz="11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Yu Gothic" panose="020B0400000000000000" pitchFamily="34" charset="-128"/>
              <a:cs typeface="Arial" panose="020B0604020202020204" pitchFamily="34" charset="0"/>
            </a:endParaRPr>
          </a:p>
          <a:p>
            <a:r>
              <a:rPr lang="en-GB" sz="11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33947 AVERAGE COST OF PITCH 12 407, 364 X 9749 = 3,971,391,636</a:t>
            </a:r>
          </a:p>
          <a:p>
            <a:endParaRPr lang="en-GB" sz="1100" kern="100" dirty="0">
              <a:solidFill>
                <a:srgbClr val="000000"/>
              </a:solidFill>
              <a:effectLst/>
              <a:latin typeface="Aptos" panose="020B0004020202020204" pitchFamily="34" charset="0"/>
              <a:ea typeface="Yu Gothic" panose="020B0400000000000000" pitchFamily="34" charset="-128"/>
              <a:cs typeface="Arial" panose="020B0604020202020204" pitchFamily="34" charset="0"/>
            </a:endParaRPr>
          </a:p>
          <a:p>
            <a:r>
              <a:rPr lang="en-GB" sz="1100" kern="100" dirty="0">
                <a:solidFill>
                  <a:srgbClr val="000000"/>
                </a:solidFill>
                <a:effectLst/>
                <a:latin typeface="Aptos" panose="020B0004020202020204" pitchFamily="34" charset="0"/>
                <a:ea typeface="Yu Gothic" panose="020B0400000000000000" pitchFamily="34" charset="-128"/>
                <a:cs typeface="Arial" panose="020B0604020202020204" pitchFamily="34" charset="0"/>
              </a:rPr>
              <a:t>143 AGENCIES. 12 X 33947 X 143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3267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it-IT" dirty="0"/>
              <a:t>T2B = top 2 boxes = item valutato come significativo o molto significativo</a:t>
            </a:r>
          </a:p>
        </p:txBody>
      </p:sp>
    </p:spTree>
    <p:extLst>
      <p:ext uri="{BB962C8B-B14F-4D97-AF65-F5344CB8AC3E}">
        <p14:creationId xmlns:p14="http://schemas.microsoft.com/office/powerpoint/2010/main" val="4488237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735366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indent="0">
              <a:buNone/>
            </a:pPr>
            <a:r>
              <a:rPr lang="it-IT" dirty="0"/>
              <a:t>Dalle interviste con i procurement emerge come la mancata chiarezza sul budget sia nella maggior parte dei casi non casuale, dettata dalla necessità di verificare attraverso il pitch i prezzi del mercato</a:t>
            </a:r>
          </a:p>
        </p:txBody>
      </p:sp>
    </p:spTree>
    <p:extLst>
      <p:ext uri="{BB962C8B-B14F-4D97-AF65-F5344CB8AC3E}">
        <p14:creationId xmlns:p14="http://schemas.microsoft.com/office/powerpoint/2010/main" val="24110950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875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  <a:tabLst/>
              <a:defRPr/>
            </a:pPr>
            <a:r>
              <a:rPr lang="it-IT" dirty="0"/>
              <a:t>NDR: </a:t>
            </a:r>
            <a:r>
              <a:rPr lang="en-IT" sz="1100" b="1"/>
              <a:t>50% </a:t>
            </a:r>
            <a:r>
              <a:rPr lang="en-IT" sz="1100"/>
              <a:t>of respondents felt that upto </a:t>
            </a:r>
            <a:r>
              <a:rPr lang="en-IT" sz="1100" b="1"/>
              <a:t>25%</a:t>
            </a:r>
            <a:r>
              <a:rPr lang="en-IT" sz="1100"/>
              <a:t> of pitches didn’t reach assignment stage</a:t>
            </a:r>
            <a:r>
              <a:rPr lang="it-IT" sz="1100" dirty="0"/>
              <a:t> non è un insight. La domanda era ‘che % di gare ritiene non sia stata assegnata?’ e la maggior parte del panel (50%) afferma che la percentuale non assegnata sia tra 0 e 25%, l’intervallo </a:t>
            </a:r>
            <a:r>
              <a:rPr lang="it-IT" sz="1100" dirty="0" err="1"/>
              <a:t>piu</a:t>
            </a:r>
            <a:r>
              <a:rPr lang="it-IT" sz="1100" dirty="0"/>
              <a:t> basso possibile tra quelli forniti</a:t>
            </a:r>
            <a:endParaRPr lang="en-IT" sz="1100"/>
          </a:p>
          <a:p>
            <a:pPr marL="158750" indent="0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34296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titolo">
  <p:cSld name="Diapositiva titolo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" name="Google Shape;51;p13"/>
          <p:cNvPicPr preferRelativeResize="0"/>
          <p:nvPr/>
        </p:nvPicPr>
        <p:blipFill rotWithShape="1">
          <a:blip r:embed="rId2"/>
          <a:srcRect/>
          <a:stretch/>
        </p:blipFill>
        <p:spPr>
          <a:xfrm>
            <a:off x="12" y="0"/>
            <a:ext cx="9143988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>
            <a:spLocks noGrp="1"/>
          </p:cNvSpPr>
          <p:nvPr>
            <p:ph type="body" idx="1"/>
          </p:nvPr>
        </p:nvSpPr>
        <p:spPr>
          <a:xfrm>
            <a:off x="2832100" y="498475"/>
            <a:ext cx="5120700" cy="68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>
              <a:defRPr sz="2400" b="1" dirty="0">
                <a:solidFill>
                  <a:schemeClr val="dk1"/>
                </a:solidFill>
                <a:latin typeface="Exo 2"/>
                <a:ea typeface="Exo 2"/>
                <a:cs typeface="Exo 2"/>
              </a:defRPr>
            </a:lvl1pPr>
          </a:lstStyle>
          <a:p>
            <a:pPr marL="0" lv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endParaRPr dirty="0"/>
          </a:p>
        </p:txBody>
      </p:sp>
      <p:sp>
        <p:nvSpPr>
          <p:cNvPr id="56" name="Google Shape;56;p13"/>
          <p:cNvSpPr txBox="1">
            <a:spLocks noGrp="1"/>
          </p:cNvSpPr>
          <p:nvPr>
            <p:ph type="body" idx="2"/>
          </p:nvPr>
        </p:nvSpPr>
        <p:spPr>
          <a:xfrm>
            <a:off x="2832100" y="1351230"/>
            <a:ext cx="5120700" cy="32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>
              <a:defRPr sz="1400" dirty="0">
                <a:solidFill>
                  <a:schemeClr val="dk1"/>
                </a:solidFill>
                <a:latin typeface="Exo 2"/>
                <a:ea typeface="Exo 2"/>
                <a:cs typeface="Exo 2"/>
              </a:defRPr>
            </a:lvl1pPr>
          </a:lstStyle>
          <a:p>
            <a:pPr marL="0" lvl="0" indent="0">
              <a:lnSpc>
                <a:spcPct val="100000"/>
              </a:lnSpc>
              <a:buClr>
                <a:schemeClr val="dk1"/>
              </a:buClr>
              <a:buSzPts val="1400"/>
              <a:buFont typeface="Calibri"/>
              <a:buNone/>
            </a:pPr>
            <a:endParaRPr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52400" lvl="0" indent="0">
              <a:spcBef>
                <a:spcPts val="0"/>
              </a:spcBef>
              <a:spcAft>
                <a:spcPts val="0"/>
              </a:spcAft>
              <a:buSzPts val="1200"/>
              <a:buNone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rgbClr val="FED52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114300" lvl="0" indent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 preserve="1">
  <p:cSld name="1_Section title and 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86846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14300" lvl="0" indent="0" algn="ctr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io 3">
            <a:extLst>
              <a:ext uri="{FF2B5EF4-FFF2-40B4-BE49-F238E27FC236}">
                <a16:creationId xmlns:a16="http://schemas.microsoft.com/office/drawing/2014/main" id="{F2174B34-0B92-7F72-1B93-4CC9F60B3D7A}"/>
              </a:ext>
            </a:extLst>
          </p:cNvPr>
          <p:cNvSpPr/>
          <p:nvPr userDrawn="1"/>
        </p:nvSpPr>
        <p:spPr>
          <a:xfrm>
            <a:off x="-1284267" y="0"/>
            <a:ext cx="4226644" cy="5143500"/>
          </a:xfrm>
          <a:prstGeom prst="trapezoid">
            <a:avLst/>
          </a:prstGeom>
          <a:solidFill>
            <a:srgbClr val="FED5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Google Shape;55;p13">
            <a:extLst>
              <a:ext uri="{FF2B5EF4-FFF2-40B4-BE49-F238E27FC236}">
                <a16:creationId xmlns:a16="http://schemas.microsoft.com/office/drawing/2014/main" id="{F0ED825E-FD24-E338-37B8-AAEEB8E040B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2832100" y="498475"/>
            <a:ext cx="5120700" cy="68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>
              <a:defRPr sz="2400" b="1" dirty="0">
                <a:solidFill>
                  <a:schemeClr val="dk1"/>
                </a:solidFill>
                <a:latin typeface="Exo 2"/>
                <a:ea typeface="Exo 2"/>
                <a:cs typeface="Exo 2"/>
              </a:defRPr>
            </a:lvl1pPr>
          </a:lstStyle>
          <a:p>
            <a:pPr marL="0" lv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endParaRPr dirty="0"/>
          </a:p>
        </p:txBody>
      </p:sp>
      <p:sp>
        <p:nvSpPr>
          <p:cNvPr id="8" name="Google Shape;56;p13">
            <a:extLst>
              <a:ext uri="{FF2B5EF4-FFF2-40B4-BE49-F238E27FC236}">
                <a16:creationId xmlns:a16="http://schemas.microsoft.com/office/drawing/2014/main" id="{3554F9C3-9AD6-9C85-BC11-DDE181E793D3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2832100" y="1351230"/>
            <a:ext cx="5120700" cy="323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>
              <a:defRPr sz="1400" dirty="0">
                <a:solidFill>
                  <a:schemeClr val="dk1"/>
                </a:solidFill>
                <a:latin typeface="Exo 2"/>
                <a:ea typeface="Exo 2"/>
                <a:cs typeface="Exo 2"/>
              </a:defRPr>
            </a:lvl1pPr>
          </a:lstStyle>
          <a:p>
            <a:pPr marL="0" lvl="0" indent="0">
              <a:lnSpc>
                <a:spcPct val="100000"/>
              </a:lnSpc>
              <a:buClr>
                <a:schemeClr val="dk1"/>
              </a:buClr>
              <a:buSzPts val="1400"/>
              <a:buFont typeface="Calibri"/>
              <a:buNone/>
            </a:pPr>
            <a:endParaRPr dirty="0"/>
          </a:p>
        </p:txBody>
      </p:sp>
      <p:pic>
        <p:nvPicPr>
          <p:cNvPr id="9" name="Immagine 8" descr="Immagine che contiene nero, oscurità&#10;&#10;Descrizione generata automaticamente">
            <a:extLst>
              <a:ext uri="{FF2B5EF4-FFF2-40B4-BE49-F238E27FC236}">
                <a16:creationId xmlns:a16="http://schemas.microsoft.com/office/drawing/2014/main" id="{19DDDC68-7543-0DC0-6930-F219284A0E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87643" y="3440813"/>
            <a:ext cx="1584357" cy="633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0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testazione sezione" preserve="1">
  <p:cSld name="1_Intestazione sezione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14"/>
          <p:cNvPicPr preferRelativeResize="0"/>
          <p:nvPr userDrawn="1"/>
        </p:nvPicPr>
        <p:blipFill rotWithShape="1">
          <a:blip r:embed="rId2"/>
          <a:srcRect/>
          <a:stretch/>
        </p:blipFill>
        <p:spPr>
          <a:xfrm>
            <a:off x="0" y="0"/>
            <a:ext cx="9146288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14"/>
          <p:cNvSpPr txBox="1">
            <a:spLocks noGrp="1"/>
          </p:cNvSpPr>
          <p:nvPr>
            <p:ph type="body" idx="1"/>
          </p:nvPr>
        </p:nvSpPr>
        <p:spPr>
          <a:xfrm>
            <a:off x="1187320" y="1091788"/>
            <a:ext cx="5120700" cy="682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>
              <a:defRPr sz="2400" b="1" dirty="0">
                <a:solidFill>
                  <a:schemeClr val="dk1"/>
                </a:solidFill>
                <a:latin typeface="Exo 2"/>
                <a:ea typeface="Exo 2"/>
                <a:cs typeface="Exo 2"/>
              </a:defRPr>
            </a:lvl1pPr>
          </a:lstStyle>
          <a:p>
            <a:pPr marL="0" lvl="0" indent="0">
              <a:lnSpc>
                <a:spcPct val="100000"/>
              </a:lnSpc>
              <a:buClr>
                <a:schemeClr val="dk1"/>
              </a:buClr>
              <a:buSzPts val="1100"/>
              <a:buNone/>
            </a:pPr>
            <a:endParaRPr dirty="0"/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2"/>
          </p:nvPr>
        </p:nvSpPr>
        <p:spPr>
          <a:xfrm>
            <a:off x="1197730" y="1949038"/>
            <a:ext cx="5120700" cy="121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114300" indent="0">
              <a:buNone/>
              <a:defRPr sz="1400">
                <a:solidFill>
                  <a:schemeClr val="dk1"/>
                </a:solidFill>
                <a:latin typeface="Exo 2"/>
                <a:ea typeface="Exo 2"/>
                <a:cs typeface="Exo 2"/>
              </a:defRPr>
            </a:lvl1pPr>
          </a:lstStyle>
          <a:p>
            <a:pPr lvl="0">
              <a:lnSpc>
                <a:spcPct val="135000"/>
              </a:lnSpc>
              <a:buClr>
                <a:schemeClr val="dk1"/>
              </a:buClr>
              <a:buSzPts val="1600"/>
            </a:pPr>
            <a:endParaRPr dirty="0"/>
          </a:p>
        </p:txBody>
      </p:sp>
      <p:sp>
        <p:nvSpPr>
          <p:cNvPr id="2" name="Google Shape;70;p15">
            <a:extLst>
              <a:ext uri="{FF2B5EF4-FFF2-40B4-BE49-F238E27FC236}">
                <a16:creationId xmlns:a16="http://schemas.microsoft.com/office/drawing/2014/main" id="{B86DF45A-9BAC-A08A-0653-119D46E5E86F}"/>
              </a:ext>
            </a:extLst>
          </p:cNvPr>
          <p:cNvSpPr txBox="1">
            <a:spLocks/>
          </p:cNvSpPr>
          <p:nvPr userDrawn="1"/>
        </p:nvSpPr>
        <p:spPr>
          <a:xfrm>
            <a:off x="6705600" y="4919664"/>
            <a:ext cx="2133600" cy="273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lang="it-IT" sz="1100" b="0" i="0" u="none" strike="noStrike" cap="none" smtClean="0">
                <a:solidFill>
                  <a:srgbClr val="000000"/>
                </a:solidFill>
                <a:latin typeface="Exo 2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14300">
              <a:buSzPts val="1800"/>
            </a:pPr>
            <a:fld id="{00000000-1234-1234-1234-123412341234}" type="slidenum">
              <a:rPr lang="it-IT" smtClean="0"/>
              <a:pPr marL="114300">
                <a:buSzPts val="1800"/>
              </a:pPr>
              <a:t>‹N›</a:t>
            </a:fld>
            <a:endParaRPr lang="it-IT" dirty="0"/>
          </a:p>
        </p:txBody>
      </p:sp>
      <p:pic>
        <p:nvPicPr>
          <p:cNvPr id="3" name="Immagine 2" descr="Immagine che contiene nero, oscurità&#10;&#10;Descrizione generata automaticamente">
            <a:extLst>
              <a:ext uri="{FF2B5EF4-FFF2-40B4-BE49-F238E27FC236}">
                <a16:creationId xmlns:a16="http://schemas.microsoft.com/office/drawing/2014/main" id="{E37A0AEF-7788-F624-9E17-5A9E23D069E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2842" y="4696817"/>
            <a:ext cx="900706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210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apezio 3">
            <a:extLst>
              <a:ext uri="{FF2B5EF4-FFF2-40B4-BE49-F238E27FC236}">
                <a16:creationId xmlns:a16="http://schemas.microsoft.com/office/drawing/2014/main" id="{F2174B34-0B92-7F72-1B93-4CC9F60B3D7A}"/>
              </a:ext>
            </a:extLst>
          </p:cNvPr>
          <p:cNvSpPr/>
          <p:nvPr userDrawn="1"/>
        </p:nvSpPr>
        <p:spPr>
          <a:xfrm>
            <a:off x="-1284267" y="0"/>
            <a:ext cx="4226644" cy="5143500"/>
          </a:xfrm>
          <a:prstGeom prst="trapezoid">
            <a:avLst/>
          </a:prstGeom>
          <a:solidFill>
            <a:srgbClr val="FED52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1CC8D345-DF87-9816-0F3E-3D4B1E7DA3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1966" y="445025"/>
            <a:ext cx="5790334" cy="572700"/>
          </a:xfrm>
        </p:spPr>
        <p:txBody>
          <a:bodyPr/>
          <a:lstStyle/>
          <a:p>
            <a:r>
              <a:rPr lang="it-IT" dirty="0"/>
              <a:t>Fare clic per modificare lo stile del titolo dello schema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8D22D52E-FF3B-FE82-64F8-6748E9D68E4E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-IT" smtClean="0"/>
              <a:t>‹N›</a:t>
            </a:fld>
            <a:endParaRPr lang="it-IT"/>
          </a:p>
        </p:txBody>
      </p:sp>
      <p:sp>
        <p:nvSpPr>
          <p:cNvPr id="5" name="Google Shape;23;p5">
            <a:extLst>
              <a:ext uri="{FF2B5EF4-FFF2-40B4-BE49-F238E27FC236}">
                <a16:creationId xmlns:a16="http://schemas.microsoft.com/office/drawing/2014/main" id="{67168F81-A8F6-3097-362F-039306CB9D35}"/>
              </a:ext>
            </a:extLst>
          </p:cNvPr>
          <p:cNvSpPr txBox="1">
            <a:spLocks noGrp="1"/>
          </p:cNvSpPr>
          <p:nvPr>
            <p:ph type="body" idx="2"/>
          </p:nvPr>
        </p:nvSpPr>
        <p:spPr>
          <a:xfrm>
            <a:off x="3041965" y="1462750"/>
            <a:ext cx="5603538" cy="3006508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39700" lvl="0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 dirty="0"/>
          </a:p>
        </p:txBody>
      </p:sp>
      <p:pic>
        <p:nvPicPr>
          <p:cNvPr id="6" name="Immagine 5" descr="Immagine che contiene nero, oscurità&#10;&#10;Descrizione generata automaticamente">
            <a:extLst>
              <a:ext uri="{FF2B5EF4-FFF2-40B4-BE49-F238E27FC236}">
                <a16:creationId xmlns:a16="http://schemas.microsoft.com/office/drawing/2014/main" id="{727F62A2-9AD4-9EE3-E705-ABAE0D9025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22842" y="4696817"/>
            <a:ext cx="900706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651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 preserve="1">
  <p:cSld name="1_Title slide">
    <p:bg>
      <p:bgPr>
        <a:solidFill>
          <a:srgbClr val="FED52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04191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 preserve="1">
  <p:cSld name="1_Section 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52374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14300" lvl="0" indent="0"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39700" lvl="0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139700" lvl="0" indent="0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noFill/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buClr>
                <a:schemeClr val="dk1"/>
              </a:buClr>
              <a:buSzPts val="1100"/>
              <a:buNone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14300" lvl="0" indent="0">
              <a:buSzPts val="1800"/>
              <a:buNone/>
            </a:pPr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t"/>
              <a:t>‹N›</a:t>
            </a:fld>
            <a:endParaRPr/>
          </a:p>
        </p:txBody>
      </p:sp>
      <p:pic>
        <p:nvPicPr>
          <p:cNvPr id="3" name="Immagine 2" descr="Immagine che contiene nero, oscurità&#10;&#10;Descrizione generata automaticamente">
            <a:extLst>
              <a:ext uri="{FF2B5EF4-FFF2-40B4-BE49-F238E27FC236}">
                <a16:creationId xmlns:a16="http://schemas.microsoft.com/office/drawing/2014/main" id="{3D44A26B-FA85-5D4F-8BF2-330820A64045}"/>
              </a:ext>
            </a:extLst>
          </p:cNvPr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122842" y="4696817"/>
            <a:ext cx="900706" cy="360000"/>
          </a:xfrm>
          <a:prstGeom prst="rect">
            <a:avLst/>
          </a:prstGeom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  <p:sldLayoutId id="2147483668" r:id="rId2"/>
    <p:sldLayoutId id="2147483664" r:id="rId3"/>
    <p:sldLayoutId id="2147483667" r:id="rId4"/>
    <p:sldLayoutId id="2147483648" r:id="rId5"/>
    <p:sldLayoutId id="2147483663" r:id="rId6"/>
    <p:sldLayoutId id="2147483665" r:id="rId7"/>
    <p:sldLayoutId id="2147483650" r:id="rId8"/>
    <p:sldLayoutId id="2147483651" r:id="rId9"/>
    <p:sldLayoutId id="2147483653" r:id="rId10"/>
    <p:sldLayoutId id="2147483654" r:id="rId11"/>
    <p:sldLayoutId id="2147483655" r:id="rId12"/>
    <p:sldLayoutId id="2147483666" r:id="rId13"/>
    <p:sldLayoutId id="2147483656" r:id="rId14"/>
    <p:sldLayoutId id="2147483657" r:id="rId1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400" b="1" i="0" u="none" strike="noStrike" cap="none">
          <a:solidFill>
            <a:schemeClr val="dk1"/>
          </a:solidFill>
          <a:latin typeface="Exo 2"/>
          <a:ea typeface="Exo 2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Exo 2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esto 1">
            <a:extLst>
              <a:ext uri="{FF2B5EF4-FFF2-40B4-BE49-F238E27FC236}">
                <a16:creationId xmlns:a16="http://schemas.microsoft.com/office/drawing/2014/main" id="{5D50A12B-A85C-3E39-6897-C086535801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IL VALORE DELLE GARE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ADA8DDAB-9512-D4AC-CCAD-4037304ED011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832100" y="1699100"/>
            <a:ext cx="5120700" cy="323725"/>
          </a:xfrm>
        </p:spPr>
        <p:txBody>
          <a:bodyPr/>
          <a:lstStyle/>
          <a:p>
            <a:r>
              <a:rPr lang="it-IT" b="1" dirty="0"/>
              <a:t>Marianna Ghirlanda</a:t>
            </a:r>
          </a:p>
          <a:p>
            <a:r>
              <a:rPr lang="it-IT" dirty="0"/>
              <a:t>Presidente Centro Studi UNA</a:t>
            </a:r>
          </a:p>
        </p:txBody>
      </p:sp>
    </p:spTree>
    <p:extLst>
      <p:ext uri="{BB962C8B-B14F-4D97-AF65-F5344CB8AC3E}">
        <p14:creationId xmlns:p14="http://schemas.microsoft.com/office/powerpoint/2010/main" val="4498674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7248CB-3E22-EB4D-1E2B-710D083C10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CFACF-6A36-E814-5470-7FF6520E0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VALORE MEDIO ANNUO GENERATO DALLE GARE</a:t>
            </a:r>
            <a:br>
              <a:rPr lang="it-IT" dirty="0"/>
            </a:br>
            <a:r>
              <a:rPr lang="it-IT" dirty="0"/>
              <a:t>PER TIPOLOGIA DI GARA</a:t>
            </a:r>
            <a:endParaRPr lang="en-IT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F98F3EF-B1A8-AAB5-B223-1B1A79769A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1179534"/>
            <a:ext cx="3239632" cy="3416400"/>
          </a:xfrm>
        </p:spPr>
        <p:txBody>
          <a:bodyPr anchor="ctr"/>
          <a:lstStyle/>
          <a:p>
            <a:r>
              <a:rPr lang="en-IT" sz="1100" dirty="0"/>
              <a:t>CREATIVE</a:t>
            </a:r>
          </a:p>
          <a:p>
            <a:pPr algn="ctr"/>
            <a:r>
              <a:rPr lang="en-IT" sz="4800" dirty="0"/>
              <a:t>€1,813,944</a:t>
            </a:r>
          </a:p>
          <a:p>
            <a:endParaRPr lang="en-IT" sz="1100" dirty="0"/>
          </a:p>
          <a:p>
            <a:r>
              <a:rPr lang="en-IT" sz="1100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AC4373-0D0D-0636-43F6-31406008DB47}"/>
              </a:ext>
            </a:extLst>
          </p:cNvPr>
          <p:cNvSpPr txBox="1">
            <a:spLocks/>
          </p:cNvSpPr>
          <p:nvPr/>
        </p:nvSpPr>
        <p:spPr>
          <a:xfrm>
            <a:off x="3239632" y="1152475"/>
            <a:ext cx="2938494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Exo 2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T" sz="1050" dirty="0"/>
              <a:t>MEDIA</a:t>
            </a:r>
          </a:p>
          <a:p>
            <a:pPr algn="ctr"/>
            <a:r>
              <a:rPr lang="en-IT" sz="4400" dirty="0"/>
              <a:t>€2,146,224</a:t>
            </a:r>
          </a:p>
          <a:p>
            <a:endParaRPr lang="en-IT" sz="1050" dirty="0"/>
          </a:p>
          <a:p>
            <a:r>
              <a:rPr lang="en-IT" sz="1050" dirty="0"/>
              <a:t> 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5125159-00D6-6084-CE7B-2B5F8FAFB068}"/>
              </a:ext>
            </a:extLst>
          </p:cNvPr>
          <p:cNvSpPr txBox="1">
            <a:spLocks/>
          </p:cNvSpPr>
          <p:nvPr/>
        </p:nvSpPr>
        <p:spPr>
          <a:xfrm>
            <a:off x="6178126" y="1486583"/>
            <a:ext cx="2938494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Exo 2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T" sz="1050" dirty="0"/>
              <a:t>PR</a:t>
            </a:r>
          </a:p>
          <a:p>
            <a:r>
              <a:rPr lang="en-IT" sz="4400" dirty="0"/>
              <a:t>€</a:t>
            </a:r>
            <a:r>
              <a:rPr lang="en-IT" sz="4400"/>
              <a:t>944,796</a:t>
            </a:r>
          </a:p>
          <a:p>
            <a:endParaRPr lang="en-IT" sz="4400" dirty="0">
              <a:highlight>
                <a:srgbClr val="FFFF00"/>
              </a:highlight>
            </a:endParaRPr>
          </a:p>
          <a:p>
            <a:endParaRPr lang="en-IT" sz="1050" dirty="0"/>
          </a:p>
          <a:p>
            <a:r>
              <a:rPr lang="en-IT" sz="105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7924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396610-9700-8004-B7B6-5E573260F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400" dirty="0"/>
              <a:t>COME RENDERE </a:t>
            </a:r>
            <a:br>
              <a:rPr lang="it-IT" sz="4400" dirty="0"/>
            </a:br>
            <a:r>
              <a:rPr lang="it-IT" sz="4400" dirty="0"/>
              <a:t>PIÙ EFFICIENTE </a:t>
            </a:r>
            <a:br>
              <a:rPr lang="it-IT" sz="4400" dirty="0"/>
            </a:br>
            <a:r>
              <a:rPr lang="it-IT" sz="4400" dirty="0"/>
              <a:t>IL PROCESSO</a:t>
            </a:r>
            <a:endParaRPr lang="en-IT" sz="4400"/>
          </a:p>
        </p:txBody>
      </p:sp>
    </p:spTree>
    <p:extLst>
      <p:ext uri="{BB962C8B-B14F-4D97-AF65-F5344CB8AC3E}">
        <p14:creationId xmlns:p14="http://schemas.microsoft.com/office/powerpoint/2010/main" val="13092914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74C858-0211-81F5-1D05-A3F3F9A186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36FBC-85C5-6441-DEFB-9375F183B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MAGGIOR SELEZIONE DEI DELIVERABLES A FRONTE DI OBIETTIVI CHIARI E CONDIVISI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D95AA9-FDC3-2EA6-4706-DF76EAFEE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727100"/>
            <a:ext cx="8520600" cy="3416400"/>
          </a:xfrm>
        </p:spPr>
        <p:txBody>
          <a:bodyPr anchor="ctr"/>
          <a:lstStyle/>
          <a:p>
            <a:r>
              <a:rPr lang="it-IT" sz="2000" b="1" dirty="0"/>
              <a:t>Oltre due terzi </a:t>
            </a:r>
            <a:r>
              <a:rPr lang="it-IT" sz="2000" dirty="0"/>
              <a:t>delle agenzie ritiene eccessiva la quantità di deliverables richiesti, riportandola come la prima ragione di un’esperienza negativa di gara.</a:t>
            </a:r>
          </a:p>
          <a:p>
            <a:endParaRPr lang="it-IT" sz="2000" dirty="0"/>
          </a:p>
          <a:p>
            <a:r>
              <a:rPr lang="it-IT" sz="2000" dirty="0"/>
              <a:t>Solo il </a:t>
            </a:r>
            <a:r>
              <a:rPr lang="it-IT" sz="2000" b="1" dirty="0"/>
              <a:t>35%</a:t>
            </a:r>
            <a:r>
              <a:rPr lang="it-IT" sz="2000" dirty="0"/>
              <a:t> delle gare ha obiettivi chiari secondo le agenzie.</a:t>
            </a:r>
            <a:endParaRPr lang="en-IT" sz="2000" dirty="0"/>
          </a:p>
          <a:p>
            <a:endParaRPr lang="en-GB" sz="1800" b="1" dirty="0">
              <a:solidFill>
                <a:srgbClr val="AFA28D"/>
              </a:solidFill>
            </a:endParaRPr>
          </a:p>
          <a:p>
            <a:r>
              <a:rPr lang="en-GB" sz="1800" b="1" dirty="0">
                <a:solidFill>
                  <a:srgbClr val="AFA28D"/>
                </a:solidFill>
              </a:rPr>
              <a:t>RACCOMANDAZIONE 1: BRIEF SCRITTI CON OBIETTIVI CHIARI E DELIVERABLES ESSENZIALI, IN BASE ALLE LINEE GUIDA CONTENUTE NE </a:t>
            </a:r>
            <a:r>
              <a:rPr lang="en-IT" sz="1800" b="1">
                <a:solidFill>
                  <a:srgbClr val="AFA28D"/>
                </a:solidFill>
              </a:rPr>
              <a:t>‘</a:t>
            </a:r>
            <a:r>
              <a:rPr lang="en-IT" sz="1800" b="1" dirty="0">
                <a:solidFill>
                  <a:srgbClr val="AFA28D"/>
                </a:solidFill>
              </a:rPr>
              <a:t>LA BUONA GARA’</a:t>
            </a:r>
            <a:endParaRPr lang="en-IT" sz="1800" dirty="0"/>
          </a:p>
          <a:p>
            <a:r>
              <a:rPr lang="en-IT" sz="2000" dirty="0"/>
              <a:t> </a:t>
            </a:r>
          </a:p>
          <a:p>
            <a:endParaRPr lang="en-IT" dirty="0"/>
          </a:p>
          <a:p>
            <a:endParaRPr lang="en-IT" dirty="0"/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2491661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A170D6-7D64-D45F-6751-86B45E087E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MENO PARTECIPANTI</a:t>
            </a:r>
            <a:endParaRPr lang="en-I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F5F759-C1A1-ADF6-0E62-68C10CC7D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017725"/>
            <a:ext cx="8380016" cy="3416400"/>
          </a:xfrm>
        </p:spPr>
        <p:txBody>
          <a:bodyPr/>
          <a:lstStyle/>
          <a:p>
            <a:pPr rtl="0"/>
            <a:endParaRPr lang="en-GB" dirty="0">
              <a:solidFill>
                <a:srgbClr val="CD5937"/>
              </a:solidFill>
              <a:effectLst/>
              <a:latin typeface="-apple-system"/>
            </a:endParaRPr>
          </a:p>
          <a:p>
            <a:pPr rtl="0"/>
            <a:endParaRPr lang="en-GB" dirty="0">
              <a:solidFill>
                <a:srgbClr val="CD5937"/>
              </a:solidFill>
              <a:latin typeface="-apple-system"/>
            </a:endParaRPr>
          </a:p>
          <a:p>
            <a:pPr rtl="0"/>
            <a:endParaRPr lang="en-GB" sz="2000" dirty="0">
              <a:effectLst/>
              <a:latin typeface="-apple-system"/>
            </a:endParaRPr>
          </a:p>
          <a:p>
            <a:pPr rtl="0"/>
            <a:r>
              <a:rPr lang="en-GB" sz="2000" dirty="0">
                <a:effectLst/>
                <a:latin typeface="-apple-system"/>
              </a:rPr>
              <a:t>Nel </a:t>
            </a:r>
            <a:r>
              <a:rPr lang="en-GB" sz="2000" b="1" dirty="0">
                <a:effectLst/>
                <a:latin typeface="-apple-system"/>
              </a:rPr>
              <a:t>52% </a:t>
            </a:r>
            <a:r>
              <a:rPr lang="en-GB" sz="2000" dirty="0" err="1">
                <a:latin typeface="-apple-system"/>
              </a:rPr>
              <a:t>dei</a:t>
            </a:r>
            <a:r>
              <a:rPr lang="en-GB" sz="2000" dirty="0">
                <a:latin typeface="-apple-system"/>
              </a:rPr>
              <a:t> </a:t>
            </a:r>
            <a:r>
              <a:rPr lang="en-GB" sz="2000" dirty="0" err="1">
                <a:latin typeface="-apple-system"/>
              </a:rPr>
              <a:t>casi</a:t>
            </a:r>
            <a:r>
              <a:rPr lang="en-GB" sz="2000" dirty="0">
                <a:latin typeface="-apple-system"/>
              </a:rPr>
              <a:t> </a:t>
            </a:r>
            <a:r>
              <a:rPr lang="en-GB" sz="2000" dirty="0" err="1">
                <a:latin typeface="-apple-system"/>
              </a:rPr>
              <a:t>è</a:t>
            </a:r>
            <a:r>
              <a:rPr lang="en-GB" sz="2000" dirty="0">
                <a:latin typeface="-apple-system"/>
              </a:rPr>
              <a:t> </a:t>
            </a:r>
            <a:r>
              <a:rPr lang="en-GB" sz="2000" dirty="0" err="1">
                <a:latin typeface="-apple-system"/>
              </a:rPr>
              <a:t>ancora</a:t>
            </a:r>
            <a:r>
              <a:rPr lang="en-GB" sz="2000" dirty="0">
                <a:latin typeface="-apple-system"/>
              </a:rPr>
              <a:t> non </a:t>
            </a:r>
            <a:r>
              <a:rPr lang="en-GB" sz="2000" dirty="0" err="1">
                <a:latin typeface="-apple-system"/>
              </a:rPr>
              <a:t>condiviso</a:t>
            </a:r>
            <a:r>
              <a:rPr lang="en-GB" sz="2000" dirty="0">
                <a:latin typeface="-apple-system"/>
              </a:rPr>
              <a:t> o </a:t>
            </a:r>
            <a:r>
              <a:rPr lang="en-GB" sz="2000" dirty="0" err="1">
                <a:latin typeface="-apple-system"/>
              </a:rPr>
              <a:t>superiore</a:t>
            </a:r>
            <a:r>
              <a:rPr lang="en-GB" sz="2000" dirty="0">
                <a:latin typeface="-apple-system"/>
              </a:rPr>
              <a:t> a 5 il </a:t>
            </a:r>
            <a:r>
              <a:rPr lang="en-GB" sz="2000" dirty="0" err="1">
                <a:latin typeface="-apple-system"/>
              </a:rPr>
              <a:t>numero</a:t>
            </a:r>
            <a:r>
              <a:rPr lang="en-GB" sz="2000" dirty="0">
                <a:latin typeface="-apple-system"/>
              </a:rPr>
              <a:t> </a:t>
            </a:r>
            <a:r>
              <a:rPr lang="en-GB" sz="2000" dirty="0" err="1">
                <a:latin typeface="-apple-system"/>
              </a:rPr>
              <a:t>delle</a:t>
            </a:r>
            <a:r>
              <a:rPr lang="en-GB" sz="2000" dirty="0">
                <a:latin typeface="-apple-system"/>
              </a:rPr>
              <a:t> </a:t>
            </a:r>
            <a:r>
              <a:rPr lang="en-GB" sz="2000" dirty="0" err="1">
                <a:latin typeface="-apple-system"/>
              </a:rPr>
              <a:t>agenzIe</a:t>
            </a:r>
            <a:r>
              <a:rPr lang="en-GB" sz="2000" dirty="0">
                <a:latin typeface="-apple-system"/>
              </a:rPr>
              <a:t> in </a:t>
            </a:r>
            <a:r>
              <a:rPr lang="en-GB" sz="2000" dirty="0" err="1">
                <a:latin typeface="-apple-system"/>
              </a:rPr>
              <a:t>gara</a:t>
            </a:r>
            <a:r>
              <a:rPr lang="en-GB" sz="2000" dirty="0">
                <a:effectLst/>
                <a:latin typeface="-apple-system"/>
              </a:rPr>
              <a:t>.  </a:t>
            </a:r>
          </a:p>
          <a:p>
            <a:pPr rtl="0"/>
            <a:endParaRPr lang="en-GB" sz="2000" dirty="0">
              <a:latin typeface="-apple-system"/>
            </a:endParaRPr>
          </a:p>
          <a:p>
            <a:r>
              <a:rPr lang="en-GB" sz="2000" dirty="0" err="1">
                <a:latin typeface="-apple-system"/>
              </a:rPr>
              <a:t>L’eccessivo</a:t>
            </a:r>
            <a:r>
              <a:rPr lang="en-GB" sz="2000" dirty="0">
                <a:latin typeface="-apple-system"/>
              </a:rPr>
              <a:t> </a:t>
            </a:r>
            <a:r>
              <a:rPr lang="en-GB" sz="2000" dirty="0" err="1">
                <a:latin typeface="-apple-system"/>
              </a:rPr>
              <a:t>numero</a:t>
            </a:r>
            <a:r>
              <a:rPr lang="en-GB" sz="2000" dirty="0">
                <a:latin typeface="-apple-system"/>
              </a:rPr>
              <a:t> di </a:t>
            </a:r>
            <a:r>
              <a:rPr lang="en-GB" sz="2000" dirty="0" err="1">
                <a:latin typeface="-apple-system"/>
              </a:rPr>
              <a:t>partecipanti</a:t>
            </a:r>
            <a:r>
              <a:rPr lang="en-GB" sz="2000" dirty="0">
                <a:latin typeface="-apple-system"/>
              </a:rPr>
              <a:t> </a:t>
            </a:r>
            <a:r>
              <a:rPr lang="en-GB" sz="2000" dirty="0" err="1">
                <a:latin typeface="-apple-system"/>
              </a:rPr>
              <a:t>è</a:t>
            </a:r>
            <a:r>
              <a:rPr lang="en-GB" sz="2000" dirty="0">
                <a:latin typeface="-apple-system"/>
              </a:rPr>
              <a:t> la </a:t>
            </a:r>
            <a:r>
              <a:rPr lang="en-GB" sz="2000" dirty="0" err="1">
                <a:latin typeface="-apple-system"/>
              </a:rPr>
              <a:t>seconda</a:t>
            </a:r>
            <a:r>
              <a:rPr lang="en-GB" sz="2000" b="1" dirty="0">
                <a:latin typeface="-apple-system"/>
              </a:rPr>
              <a:t> </a:t>
            </a:r>
            <a:r>
              <a:rPr lang="en-GB" sz="2000" dirty="0" err="1">
                <a:latin typeface="-apple-system"/>
              </a:rPr>
              <a:t>ragione</a:t>
            </a:r>
            <a:r>
              <a:rPr lang="en-GB" sz="2000" dirty="0">
                <a:latin typeface="-apple-system"/>
              </a:rPr>
              <a:t> di </a:t>
            </a:r>
            <a:r>
              <a:rPr lang="en-GB" sz="2000" dirty="0" err="1">
                <a:latin typeface="-apple-system"/>
              </a:rPr>
              <a:t>un’esperienza</a:t>
            </a:r>
            <a:r>
              <a:rPr lang="en-GB" sz="2000" dirty="0">
                <a:latin typeface="-apple-system"/>
              </a:rPr>
              <a:t> </a:t>
            </a:r>
            <a:r>
              <a:rPr lang="en-GB" sz="2000" dirty="0" err="1">
                <a:latin typeface="-apple-system"/>
              </a:rPr>
              <a:t>negativa</a:t>
            </a:r>
            <a:r>
              <a:rPr lang="en-GB" sz="2000" dirty="0">
                <a:latin typeface="-apple-system"/>
              </a:rPr>
              <a:t> di </a:t>
            </a:r>
            <a:r>
              <a:rPr lang="en-GB" sz="2000" dirty="0" err="1">
                <a:latin typeface="-apple-system"/>
              </a:rPr>
              <a:t>gara</a:t>
            </a:r>
            <a:r>
              <a:rPr lang="en-GB" sz="2000" dirty="0">
                <a:latin typeface="-apple-system"/>
              </a:rPr>
              <a:t>.  </a:t>
            </a:r>
          </a:p>
          <a:p>
            <a:pPr rtl="0"/>
            <a:endParaRPr lang="en-GB" sz="2000" dirty="0">
              <a:latin typeface="-apple-system"/>
            </a:endParaRPr>
          </a:p>
          <a:p>
            <a:pPr rtl="0"/>
            <a:endParaRPr lang="en-GB" sz="2000" dirty="0">
              <a:latin typeface="-apple-system"/>
            </a:endParaRPr>
          </a:p>
          <a:p>
            <a:r>
              <a:rPr lang="en-GB" sz="1800" b="1" dirty="0">
                <a:solidFill>
                  <a:srgbClr val="AFA28D"/>
                </a:solidFill>
              </a:rPr>
              <a:t>RACCOMANDAZIONE 2: NON ACCETTARE GARE CON OLTRE 4 PARTECIPANTI</a:t>
            </a:r>
            <a:endParaRPr lang="en-IT" sz="1800" b="1" dirty="0">
              <a:solidFill>
                <a:srgbClr val="AFA28D"/>
              </a:solidFill>
            </a:endParaRPr>
          </a:p>
          <a:p>
            <a:pPr rtl="0"/>
            <a:endParaRPr lang="en-GB" sz="2000" dirty="0">
              <a:effectLst/>
              <a:latin typeface="-apple-system"/>
            </a:endParaRPr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292500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C7EA39-0385-7489-D336-BE5729703F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E3714-813F-0DD1-316A-B58856635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AVERE UN BUDGET CHIARO COME PARTE DEL BRIEF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27A542-66E2-794C-4A0A-152B3890A87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endParaRPr lang="it-IT" sz="2000" b="1" dirty="0"/>
          </a:p>
          <a:p>
            <a:endParaRPr lang="it-IT" sz="2000" b="1" dirty="0"/>
          </a:p>
          <a:p>
            <a:r>
              <a:rPr lang="en-IT" sz="2000" b="1"/>
              <a:t>56% </a:t>
            </a:r>
            <a:r>
              <a:rPr lang="it-IT" sz="2000" dirty="0"/>
              <a:t>delle gare non ha un budget esplicito, terza ragione di un’esperienza negativa del processo di pitching.</a:t>
            </a:r>
          </a:p>
          <a:p>
            <a:endParaRPr lang="it-IT" sz="2000" dirty="0"/>
          </a:p>
          <a:p>
            <a:endParaRPr lang="en-IT" sz="2000" dirty="0"/>
          </a:p>
          <a:p>
            <a:endParaRPr lang="en-IT" sz="2000" dirty="0"/>
          </a:p>
          <a:p>
            <a:r>
              <a:rPr lang="en-GB" sz="1800" b="1" dirty="0">
                <a:solidFill>
                  <a:srgbClr val="AFA28D"/>
                </a:solidFill>
              </a:rPr>
              <a:t>RACCOMANDAZIONE 3: </a:t>
            </a:r>
            <a:r>
              <a:rPr lang="en-IT" sz="1800" b="1">
                <a:solidFill>
                  <a:srgbClr val="AFA28D"/>
                </a:solidFill>
              </a:rPr>
              <a:t>BUDGET </a:t>
            </a:r>
            <a:r>
              <a:rPr lang="it-IT" sz="1800" b="1" dirty="0">
                <a:solidFill>
                  <a:srgbClr val="AFA28D"/>
                </a:solidFill>
              </a:rPr>
              <a:t>CHIARO PRIMA DI INVESTIRE TEMPO E DENARO</a:t>
            </a:r>
            <a:endParaRPr lang="en-IT" sz="1800" dirty="0"/>
          </a:p>
          <a:p>
            <a:endParaRPr lang="en-IT" dirty="0"/>
          </a:p>
          <a:p>
            <a:endParaRPr lang="en-IT" dirty="0"/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2965504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7A0664-32BE-7A43-4530-FF791A0BD9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56217F-BFD1-86EE-8B52-EAFB79372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CONTRATTI PIÙ LUNGHI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F797C-19F4-484F-4433-DC69BA3112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282075"/>
            <a:ext cx="8520600" cy="3416400"/>
          </a:xfrm>
        </p:spPr>
        <p:txBody>
          <a:bodyPr/>
          <a:lstStyle/>
          <a:p>
            <a:pPr rtl="0"/>
            <a:r>
              <a:rPr lang="en-GB" sz="1800" b="1" dirty="0">
                <a:effectLst/>
              </a:rPr>
              <a:t>73%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dei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contratti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sono</a:t>
            </a:r>
            <a:r>
              <a:rPr lang="en-GB" sz="1800" dirty="0">
                <a:effectLst/>
              </a:rPr>
              <a:t> di 1 anno o </a:t>
            </a:r>
            <a:r>
              <a:rPr lang="en-GB" sz="1800" dirty="0" err="1">
                <a:effectLst/>
              </a:rPr>
              <a:t>meno</a:t>
            </a:r>
            <a:r>
              <a:rPr lang="en-GB" sz="1800" dirty="0">
                <a:effectLst/>
              </a:rPr>
              <a:t>.  </a:t>
            </a:r>
          </a:p>
          <a:p>
            <a:pPr rtl="0"/>
            <a:endParaRPr lang="en-GB" sz="1800" dirty="0"/>
          </a:p>
          <a:p>
            <a:pPr rtl="0"/>
            <a:r>
              <a:rPr lang="en-GB" sz="1800" b="1" dirty="0">
                <a:effectLst/>
              </a:rPr>
              <a:t>31%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dei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contratti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sono</a:t>
            </a:r>
            <a:r>
              <a:rPr lang="en-GB" sz="1800" dirty="0">
                <a:effectLst/>
              </a:rPr>
              <a:t> project based e la quota </a:t>
            </a:r>
            <a:r>
              <a:rPr lang="en-GB" sz="1800" dirty="0" err="1">
                <a:effectLst/>
              </a:rPr>
              <a:t>più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consistente</a:t>
            </a:r>
            <a:r>
              <a:rPr lang="en-GB" sz="1800" dirty="0">
                <a:effectLst/>
              </a:rPr>
              <a:t> (</a:t>
            </a:r>
            <a:r>
              <a:rPr lang="en-GB" sz="1800" b="1" dirty="0">
                <a:effectLst/>
              </a:rPr>
              <a:t>42</a:t>
            </a:r>
            <a:r>
              <a:rPr lang="en-GB" sz="1800" dirty="0">
                <a:effectLst/>
              </a:rPr>
              <a:t>%) </a:t>
            </a:r>
            <a:r>
              <a:rPr lang="en-GB" sz="1800" dirty="0" err="1">
                <a:effectLst/>
              </a:rPr>
              <a:t>è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della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durata</a:t>
            </a:r>
            <a:r>
              <a:rPr lang="en-GB" sz="1800" dirty="0">
                <a:effectLst/>
              </a:rPr>
              <a:t> di </a:t>
            </a:r>
            <a:r>
              <a:rPr lang="en-GB" sz="1800" dirty="0" err="1">
                <a:effectLst/>
              </a:rPr>
              <a:t>appena</a:t>
            </a:r>
            <a:r>
              <a:rPr lang="en-GB" sz="1800" dirty="0">
                <a:effectLst/>
              </a:rPr>
              <a:t> un anno.    </a:t>
            </a:r>
          </a:p>
          <a:p>
            <a:pPr rtl="0"/>
            <a:endParaRPr lang="en-GB" sz="1800" dirty="0">
              <a:effectLst/>
            </a:endParaRPr>
          </a:p>
          <a:p>
            <a:r>
              <a:rPr lang="en-GB" sz="1800" dirty="0" err="1">
                <a:effectLst/>
              </a:rPr>
              <a:t>Solamente</a:t>
            </a:r>
            <a:r>
              <a:rPr lang="en-GB" sz="1800" dirty="0">
                <a:effectLst/>
              </a:rPr>
              <a:t> il </a:t>
            </a:r>
            <a:r>
              <a:rPr lang="en-GB" sz="1800" b="1" dirty="0">
                <a:effectLst/>
              </a:rPr>
              <a:t>16%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dei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contratti</a:t>
            </a:r>
            <a:r>
              <a:rPr lang="en-GB" sz="1800" dirty="0">
                <a:effectLst/>
              </a:rPr>
              <a:t> </a:t>
            </a:r>
            <a:r>
              <a:rPr lang="en-GB" sz="1800" dirty="0" err="1"/>
              <a:t>hanno</a:t>
            </a:r>
            <a:r>
              <a:rPr lang="en-GB" sz="1800" dirty="0"/>
              <a:t> </a:t>
            </a:r>
            <a:r>
              <a:rPr lang="en-GB" sz="1800" dirty="0" err="1"/>
              <a:t>una</a:t>
            </a:r>
            <a:r>
              <a:rPr lang="en-GB" sz="1800" dirty="0"/>
              <a:t> </a:t>
            </a:r>
            <a:r>
              <a:rPr lang="en-GB" sz="1800" dirty="0" err="1"/>
              <a:t>durata</a:t>
            </a:r>
            <a:r>
              <a:rPr lang="en-GB" sz="1800" dirty="0"/>
              <a:t> di due anni e </a:t>
            </a:r>
            <a:r>
              <a:rPr lang="en-GB" sz="1800" dirty="0" err="1"/>
              <a:t>appena</a:t>
            </a:r>
            <a:r>
              <a:rPr lang="en-GB" sz="1800" dirty="0"/>
              <a:t> l’</a:t>
            </a:r>
            <a:r>
              <a:rPr lang="en-GB" sz="1800" b="1" dirty="0">
                <a:effectLst/>
              </a:rPr>
              <a:t>8%</a:t>
            </a:r>
            <a:r>
              <a:rPr lang="en-GB" sz="1800" dirty="0">
                <a:effectLst/>
              </a:rPr>
              <a:t> </a:t>
            </a:r>
            <a:r>
              <a:rPr lang="en-GB" sz="1800" dirty="0" err="1">
                <a:effectLst/>
              </a:rPr>
              <a:t>raggiunge</a:t>
            </a:r>
            <a:r>
              <a:rPr lang="en-GB" sz="1800" dirty="0">
                <a:effectLst/>
              </a:rPr>
              <a:t> I </a:t>
            </a:r>
            <a:r>
              <a:rPr lang="en-GB" sz="1800" dirty="0" err="1">
                <a:effectLst/>
              </a:rPr>
              <a:t>tre</a:t>
            </a:r>
            <a:r>
              <a:rPr lang="en-GB" sz="1800" dirty="0">
                <a:effectLst/>
              </a:rPr>
              <a:t> anni.</a:t>
            </a:r>
            <a:endParaRPr lang="en-GB" sz="1800" dirty="0"/>
          </a:p>
          <a:p>
            <a:pPr rtl="0"/>
            <a:endParaRPr lang="en-GB" sz="1800" dirty="0">
              <a:effectLst/>
            </a:endParaRPr>
          </a:p>
          <a:p>
            <a:endParaRPr lang="en-IT" sz="1800" dirty="0">
              <a:solidFill>
                <a:srgbClr val="FED521"/>
              </a:solidFill>
            </a:endParaRPr>
          </a:p>
          <a:p>
            <a:r>
              <a:rPr lang="en-GB" sz="1800" b="1" dirty="0">
                <a:solidFill>
                  <a:srgbClr val="AFA28D"/>
                </a:solidFill>
              </a:rPr>
              <a:t>RACCOMANDAZIONE 4: CONTRATTI DELLA DURATA DI 3 ANNI, IN LINEA CON GLI ALTRI MERCATI EUROPEI</a:t>
            </a:r>
            <a:endParaRPr lang="en-IT" sz="1800" b="1" dirty="0">
              <a:solidFill>
                <a:srgbClr val="AFA28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86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2F1233-97F4-6055-D67E-CFFBDAD9EA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D31AB-740B-F031-255E-682AF9C1F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AZZERRARE I</a:t>
            </a:r>
            <a:r>
              <a:rPr lang="en-IT"/>
              <a:t> PITCHES </a:t>
            </a:r>
            <a:r>
              <a:rPr lang="it-IT" dirty="0"/>
              <a:t>NON ASSEGNATI 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096588-F030-6E4D-4B0F-0FDB9CB13AE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endParaRPr lang="en-IT" sz="2000" b="1" dirty="0"/>
          </a:p>
          <a:p>
            <a:endParaRPr lang="it-IT" sz="2000" b="1" dirty="0"/>
          </a:p>
          <a:p>
            <a:r>
              <a:rPr lang="it-IT" sz="2000" dirty="0"/>
              <a:t>Ancora </a:t>
            </a:r>
            <a:r>
              <a:rPr lang="it-IT" sz="2000" b="1" dirty="0"/>
              <a:t>1 agenzia su 4 </a:t>
            </a:r>
            <a:r>
              <a:rPr lang="it-IT" sz="2000" dirty="0"/>
              <a:t>ritiene che </a:t>
            </a:r>
            <a:r>
              <a:rPr lang="it-IT" sz="2000" b="1" dirty="0"/>
              <a:t>oltre il 25% delle gare </a:t>
            </a:r>
            <a:r>
              <a:rPr lang="it-IT" sz="2000" dirty="0"/>
              <a:t>non raggiunga la fase di assegnazione.</a:t>
            </a:r>
          </a:p>
          <a:p>
            <a:endParaRPr lang="en-IT" sz="2000" dirty="0"/>
          </a:p>
          <a:p>
            <a:r>
              <a:rPr lang="en-GB" sz="1800" b="1" dirty="0">
                <a:solidFill>
                  <a:srgbClr val="AFA28D"/>
                </a:solidFill>
              </a:rPr>
              <a:t>RACCOMANDAZIONE 5: </a:t>
            </a:r>
            <a:r>
              <a:rPr lang="it-IT" sz="1800" b="1" dirty="0">
                <a:solidFill>
                  <a:srgbClr val="AFA28D"/>
                </a:solidFill>
              </a:rPr>
              <a:t>CLAUSOLA DI RIMBORSO IN CASO DI MANCATA ASSEGNAZIONE/CANCELLAZIONE </a:t>
            </a:r>
            <a:endParaRPr lang="en-IT" sz="1800" dirty="0"/>
          </a:p>
          <a:p>
            <a:endParaRPr lang="en-IT" sz="2000" dirty="0"/>
          </a:p>
          <a:p>
            <a:endParaRPr lang="en-IT" sz="2000" dirty="0"/>
          </a:p>
          <a:p>
            <a:endParaRPr lang="en-IT" sz="2000" dirty="0"/>
          </a:p>
          <a:p>
            <a:endParaRPr lang="en-IT" sz="2000" dirty="0"/>
          </a:p>
          <a:p>
            <a:endParaRPr lang="en-IT" sz="2000" dirty="0"/>
          </a:p>
        </p:txBody>
      </p:sp>
    </p:spTree>
    <p:extLst>
      <p:ext uri="{BB962C8B-B14F-4D97-AF65-F5344CB8AC3E}">
        <p14:creationId xmlns:p14="http://schemas.microsoft.com/office/powerpoint/2010/main" val="3290360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EFEBD1-4F17-68FB-E911-50014B6446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B6304C-8B9F-11D6-36D0-07148B7BCC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RIMBORSI DI GARA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8FEBF3-65EB-6F7A-1BCC-FF5E57AF988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anchor="ctr"/>
          <a:lstStyle/>
          <a:p>
            <a:r>
              <a:rPr lang="en-IT" sz="2400" b="1" dirty="0"/>
              <a:t>95</a:t>
            </a:r>
            <a:r>
              <a:rPr lang="en-IT" sz="2400" b="1"/>
              <a:t>%</a:t>
            </a:r>
            <a:r>
              <a:rPr lang="en-IT" sz="2000" b="1"/>
              <a:t> </a:t>
            </a:r>
            <a:r>
              <a:rPr lang="it-IT" sz="2000" dirty="0"/>
              <a:t>delle gare non hanno alcun rimborso</a:t>
            </a:r>
          </a:p>
          <a:p>
            <a:endParaRPr lang="en-IT" sz="2000" dirty="0"/>
          </a:p>
          <a:p>
            <a:r>
              <a:rPr lang="en-GB" sz="1800" b="1" dirty="0">
                <a:solidFill>
                  <a:srgbClr val="AFA28D"/>
                </a:solidFill>
              </a:rPr>
              <a:t>RACCOMANDAZIONE 6: IL </a:t>
            </a:r>
            <a:r>
              <a:rPr lang="it-IT" sz="1800" b="1" dirty="0">
                <a:solidFill>
                  <a:srgbClr val="AFA28D"/>
                </a:solidFill>
              </a:rPr>
              <a:t>RIMBORSO COME SEGNO DI IMPEGNO VERSO LA GARA (NON INCLUDE IL TRASFERIMENTO DI PROPRIETÀ INTELLETTUALE)</a:t>
            </a:r>
            <a:endParaRPr lang="en-IT" sz="1800" b="1" dirty="0">
              <a:solidFill>
                <a:srgbClr val="AFA28D"/>
              </a:solidFill>
            </a:endParaRPr>
          </a:p>
          <a:p>
            <a:endParaRPr lang="en-IT" sz="2000" dirty="0"/>
          </a:p>
          <a:p>
            <a:endParaRPr lang="en-IT" dirty="0"/>
          </a:p>
          <a:p>
            <a:endParaRPr lang="en-IT" dirty="0"/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4097544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883D59-92A3-BC4B-A3E0-72BF48FBD9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COMPETENZA NELLA QUALIFICAZIONE DELLE OPPORTUNITÀ DI GARA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F28519-B6F7-AFA0-B469-58C8AEC20D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34277" y="1457325"/>
            <a:ext cx="7898021" cy="3111550"/>
          </a:xfrm>
        </p:spPr>
        <p:txBody>
          <a:bodyPr/>
          <a:lstStyle/>
          <a:p>
            <a:r>
              <a:rPr lang="en-GB" sz="1800" dirty="0">
                <a:solidFill>
                  <a:schemeClr val="tx1"/>
                </a:solidFill>
              </a:rPr>
              <a:t>Le </a:t>
            </a:r>
            <a:r>
              <a:rPr lang="en-GB" sz="1800" dirty="0" err="1">
                <a:solidFill>
                  <a:schemeClr val="tx1"/>
                </a:solidFill>
              </a:rPr>
              <a:t>agenzie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dichiarano</a:t>
            </a:r>
            <a:r>
              <a:rPr lang="en-GB" sz="1800" dirty="0">
                <a:solidFill>
                  <a:schemeClr val="tx1"/>
                </a:solidFill>
              </a:rPr>
              <a:t> di aver </a:t>
            </a:r>
            <a:r>
              <a:rPr lang="en-GB" sz="1800" dirty="0" err="1">
                <a:solidFill>
                  <a:schemeClr val="tx1"/>
                </a:solidFill>
              </a:rPr>
              <a:t>rifiutato</a:t>
            </a:r>
            <a:r>
              <a:rPr lang="en-GB" sz="1800" dirty="0">
                <a:solidFill>
                  <a:schemeClr val="tx1"/>
                </a:solidFill>
              </a:rPr>
              <a:t> il </a:t>
            </a:r>
            <a:r>
              <a:rPr lang="en-GB" sz="1800" b="1" dirty="0">
                <a:solidFill>
                  <a:schemeClr val="tx1"/>
                </a:solidFill>
              </a:rPr>
              <a:t>28% </a:t>
            </a:r>
            <a:r>
              <a:rPr lang="en-GB" sz="1800" dirty="0" err="1">
                <a:solidFill>
                  <a:schemeClr val="tx1"/>
                </a:solidFill>
              </a:rPr>
              <a:t>delle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opportunità</a:t>
            </a:r>
            <a:r>
              <a:rPr lang="en-GB" sz="1800" dirty="0">
                <a:solidFill>
                  <a:schemeClr val="tx1"/>
                </a:solidFill>
              </a:rPr>
              <a:t> di </a:t>
            </a:r>
            <a:r>
              <a:rPr lang="en-GB" sz="1800" dirty="0" err="1">
                <a:solidFill>
                  <a:schemeClr val="tx1"/>
                </a:solidFill>
              </a:rPr>
              <a:t>gara</a:t>
            </a:r>
            <a:r>
              <a:rPr lang="en-GB" sz="1800" dirty="0">
                <a:solidFill>
                  <a:schemeClr val="tx1"/>
                </a:solidFill>
              </a:rPr>
              <a:t>, con un delta di 8 </a:t>
            </a:r>
            <a:r>
              <a:rPr lang="en-GB" sz="1800" dirty="0" err="1">
                <a:solidFill>
                  <a:schemeClr val="tx1"/>
                </a:solidFill>
              </a:rPr>
              <a:t>punti</a:t>
            </a:r>
            <a:r>
              <a:rPr lang="en-GB" sz="1800" dirty="0">
                <a:solidFill>
                  <a:schemeClr val="tx1"/>
                </a:solidFill>
              </a:rPr>
              <a:t> a </a:t>
            </a:r>
            <a:r>
              <a:rPr lang="en-GB" sz="1800" dirty="0" err="1">
                <a:solidFill>
                  <a:schemeClr val="tx1"/>
                </a:solidFill>
              </a:rPr>
              <a:t>favore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delle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agenzie</a:t>
            </a:r>
            <a:r>
              <a:rPr lang="en-GB" sz="1800" dirty="0">
                <a:solidFill>
                  <a:schemeClr val="tx1"/>
                </a:solidFill>
              </a:rPr>
              <a:t> di </a:t>
            </a:r>
            <a:r>
              <a:rPr lang="en-GB" sz="1800" dirty="0" err="1">
                <a:solidFill>
                  <a:schemeClr val="tx1"/>
                </a:solidFill>
              </a:rPr>
              <a:t>dimensioni</a:t>
            </a:r>
            <a:r>
              <a:rPr lang="en-GB" sz="1800" dirty="0">
                <a:solidFill>
                  <a:schemeClr val="tx1"/>
                </a:solidFill>
              </a:rPr>
              <a:t> medio-</a:t>
            </a:r>
            <a:r>
              <a:rPr lang="en-GB" sz="1800" dirty="0" err="1">
                <a:solidFill>
                  <a:schemeClr val="tx1"/>
                </a:solidFill>
              </a:rPr>
              <a:t>grandi</a:t>
            </a:r>
            <a:r>
              <a:rPr lang="en-GB" sz="1800" dirty="0">
                <a:solidFill>
                  <a:schemeClr val="tx1"/>
                </a:solidFill>
              </a:rPr>
              <a:t>.</a:t>
            </a:r>
          </a:p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dirty="0">
                <a:solidFill>
                  <a:schemeClr val="tx1"/>
                </a:solidFill>
              </a:rPr>
              <a:t>I 5 </a:t>
            </a:r>
            <a:r>
              <a:rPr lang="en-GB" sz="1800" dirty="0" err="1">
                <a:solidFill>
                  <a:schemeClr val="tx1"/>
                </a:solidFill>
              </a:rPr>
              <a:t>principali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motivi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che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guidano</a:t>
            </a:r>
            <a:r>
              <a:rPr lang="en-GB" sz="1800" dirty="0">
                <a:solidFill>
                  <a:schemeClr val="tx1"/>
                </a:solidFill>
              </a:rPr>
              <a:t> la </a:t>
            </a:r>
            <a:r>
              <a:rPr lang="en-GB" sz="1800" dirty="0" err="1">
                <a:solidFill>
                  <a:schemeClr val="tx1"/>
                </a:solidFill>
              </a:rPr>
              <a:t>decisione</a:t>
            </a:r>
            <a:r>
              <a:rPr lang="en-GB" sz="1800" dirty="0">
                <a:solidFill>
                  <a:schemeClr val="tx1"/>
                </a:solidFill>
              </a:rPr>
              <a:t> di </a:t>
            </a:r>
            <a:r>
              <a:rPr lang="en-GB" sz="1800" dirty="0" err="1">
                <a:solidFill>
                  <a:schemeClr val="tx1"/>
                </a:solidFill>
              </a:rPr>
              <a:t>partecipare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sono</a:t>
            </a:r>
            <a:r>
              <a:rPr lang="en-GB" sz="1800" dirty="0">
                <a:solidFill>
                  <a:schemeClr val="tx1"/>
                </a:solidFill>
              </a:rPr>
              <a:t>:</a:t>
            </a:r>
          </a:p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b="1" dirty="0">
                <a:solidFill>
                  <a:schemeClr val="tx1"/>
                </a:solidFill>
              </a:rPr>
              <a:t>66% </a:t>
            </a:r>
            <a:r>
              <a:rPr lang="en-GB" sz="1800" dirty="0" err="1">
                <a:solidFill>
                  <a:schemeClr val="tx1"/>
                </a:solidFill>
              </a:rPr>
              <a:t>Opportunità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strategica</a:t>
            </a:r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b="1" dirty="0">
                <a:solidFill>
                  <a:schemeClr val="tx1"/>
                </a:solidFill>
              </a:rPr>
              <a:t>56% </a:t>
            </a:r>
            <a:r>
              <a:rPr lang="en-GB" sz="1800" dirty="0" err="1">
                <a:solidFill>
                  <a:schemeClr val="tx1"/>
                </a:solidFill>
              </a:rPr>
              <a:t>Relazione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esistente</a:t>
            </a:r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b="1" dirty="0">
                <a:solidFill>
                  <a:schemeClr val="tx1"/>
                </a:solidFill>
              </a:rPr>
              <a:t>45% </a:t>
            </a:r>
            <a:r>
              <a:rPr lang="en-GB" sz="1800" dirty="0" err="1">
                <a:solidFill>
                  <a:schemeClr val="tx1"/>
                </a:solidFill>
              </a:rPr>
              <a:t>Corrispondenza</a:t>
            </a:r>
            <a:r>
              <a:rPr lang="en-GB" sz="1800" dirty="0">
                <a:solidFill>
                  <a:schemeClr val="tx1"/>
                </a:solidFill>
              </a:rPr>
              <a:t> con la </a:t>
            </a:r>
            <a:r>
              <a:rPr lang="en-GB" sz="1800" dirty="0" err="1">
                <a:solidFill>
                  <a:schemeClr val="tx1"/>
                </a:solidFill>
              </a:rPr>
              <a:t>specializzazione</a:t>
            </a:r>
            <a:r>
              <a:rPr lang="en-GB" sz="1800" dirty="0">
                <a:solidFill>
                  <a:schemeClr val="tx1"/>
                </a:solidFill>
              </a:rPr>
              <a:t> </a:t>
            </a:r>
            <a:r>
              <a:rPr lang="en-GB" sz="1800" dirty="0" err="1">
                <a:solidFill>
                  <a:schemeClr val="tx1"/>
                </a:solidFill>
              </a:rPr>
              <a:t>dell'agenzia</a:t>
            </a:r>
            <a:endParaRPr lang="en-GB" sz="1800" dirty="0">
              <a:solidFill>
                <a:schemeClr val="tx1"/>
              </a:solidFill>
            </a:endParaRPr>
          </a:p>
          <a:p>
            <a:r>
              <a:rPr lang="en-GB" sz="1800" b="1" dirty="0">
                <a:solidFill>
                  <a:schemeClr val="tx1"/>
                </a:solidFill>
              </a:rPr>
              <a:t>42% </a:t>
            </a:r>
            <a:r>
              <a:rPr lang="en-GB" sz="1800" dirty="0" err="1">
                <a:solidFill>
                  <a:schemeClr val="tx1"/>
                </a:solidFill>
              </a:rPr>
              <a:t>Entità</a:t>
            </a:r>
            <a:r>
              <a:rPr lang="en-GB" sz="1800" dirty="0">
                <a:solidFill>
                  <a:schemeClr val="tx1"/>
                </a:solidFill>
              </a:rPr>
              <a:t> del budget</a:t>
            </a:r>
          </a:p>
          <a:p>
            <a:r>
              <a:rPr lang="en-GB" sz="1800" b="1" dirty="0">
                <a:solidFill>
                  <a:schemeClr val="tx1"/>
                </a:solidFill>
              </a:rPr>
              <a:t>40% </a:t>
            </a:r>
            <a:r>
              <a:rPr lang="en-GB" sz="1800" dirty="0" err="1">
                <a:solidFill>
                  <a:schemeClr val="tx1"/>
                </a:solidFill>
              </a:rPr>
              <a:t>Numero</a:t>
            </a:r>
            <a:r>
              <a:rPr lang="en-GB" sz="1800" dirty="0">
                <a:solidFill>
                  <a:schemeClr val="tx1"/>
                </a:solidFill>
              </a:rPr>
              <a:t> di </a:t>
            </a:r>
            <a:r>
              <a:rPr lang="en-GB" sz="1800" dirty="0" err="1">
                <a:solidFill>
                  <a:schemeClr val="tx1"/>
                </a:solidFill>
              </a:rPr>
              <a:t>partecipanti</a:t>
            </a:r>
            <a:endParaRPr lang="en-GB" sz="1800" dirty="0">
              <a:solidFill>
                <a:schemeClr val="tx1"/>
              </a:solidFill>
            </a:endParaRPr>
          </a:p>
          <a:p>
            <a:endParaRPr lang="en-GB" sz="1800" dirty="0">
              <a:solidFill>
                <a:schemeClr val="tx1"/>
              </a:solidFill>
            </a:endParaRPr>
          </a:p>
          <a:p>
            <a:r>
              <a:rPr lang="it-IT" sz="1800" b="1" dirty="0">
                <a:solidFill>
                  <a:srgbClr val="AFA28D"/>
                </a:solidFill>
              </a:rPr>
              <a:t>RACCOMANDAZIONE 7: DIFFONDERE L’ATTITUDINE STRATEGICA NEI CONFRONTI DELLE GARE A TUTTO IL SETTORE</a:t>
            </a:r>
            <a:endParaRPr lang="en-IT" sz="1800" b="1">
              <a:solidFill>
                <a:srgbClr val="AFA28D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42083059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8B0CE0-F037-81EF-A563-92CAE67E28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65A11E-2A4B-E346-368D-53F6277F6A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ATTENZIONE ALL’INCUMBENT NELLE GARE MEDIA E PR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A4BFE8-8D81-2E27-07F9-65CB30544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987908"/>
            <a:ext cx="8520600" cy="3416400"/>
          </a:xfrm>
        </p:spPr>
        <p:txBody>
          <a:bodyPr/>
          <a:lstStyle/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Le </a:t>
            </a:r>
            <a:r>
              <a:rPr lang="en-GB" sz="2000" dirty="0" err="1">
                <a:solidFill>
                  <a:schemeClr val="tx1"/>
                </a:solidFill>
              </a:rPr>
              <a:t>gare</a:t>
            </a:r>
            <a:r>
              <a:rPr lang="en-GB" sz="2000" dirty="0">
                <a:solidFill>
                  <a:schemeClr val="tx1"/>
                </a:solidFill>
              </a:rPr>
              <a:t> a </a:t>
            </a:r>
            <a:r>
              <a:rPr lang="en-GB" sz="2000" dirty="0" err="1">
                <a:solidFill>
                  <a:schemeClr val="tx1"/>
                </a:solidFill>
              </a:rPr>
              <a:t>difesa</a:t>
            </a:r>
            <a:r>
              <a:rPr lang="en-GB" sz="2000" dirty="0">
                <a:solidFill>
                  <a:schemeClr val="tx1"/>
                </a:solidFill>
              </a:rPr>
              <a:t> del </a:t>
            </a:r>
            <a:r>
              <a:rPr lang="en-GB" sz="2000" dirty="0" err="1">
                <a:solidFill>
                  <a:schemeClr val="tx1"/>
                </a:solidFill>
              </a:rPr>
              <a:t>conto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rappresentano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meno</a:t>
            </a:r>
            <a:r>
              <a:rPr lang="en-GB" sz="2000" dirty="0">
                <a:solidFill>
                  <a:schemeClr val="tx1"/>
                </a:solidFill>
              </a:rPr>
              <a:t> del 20% del </a:t>
            </a:r>
            <a:r>
              <a:rPr lang="en-GB" sz="2000" dirty="0" err="1">
                <a:solidFill>
                  <a:schemeClr val="tx1"/>
                </a:solidFill>
              </a:rPr>
              <a:t>totale</a:t>
            </a:r>
            <a:r>
              <a:rPr lang="en-GB" sz="2000" dirty="0">
                <a:solidFill>
                  <a:schemeClr val="tx1"/>
                </a:solidFill>
              </a:rPr>
              <a:t> (il 19,2% ha </a:t>
            </a:r>
            <a:r>
              <a:rPr lang="en-GB" sz="2000" dirty="0" err="1">
                <a:solidFill>
                  <a:schemeClr val="tx1"/>
                </a:solidFill>
              </a:rPr>
              <a:t>partecipato</a:t>
            </a:r>
            <a:r>
              <a:rPr lang="en-GB" sz="2000" dirty="0">
                <a:solidFill>
                  <a:schemeClr val="tx1"/>
                </a:solidFill>
              </a:rPr>
              <a:t> come incumbent) ma </a:t>
            </a:r>
            <a:r>
              <a:rPr lang="en-GB" sz="2000" dirty="0" err="1">
                <a:solidFill>
                  <a:schemeClr val="tx1"/>
                </a:solidFill>
              </a:rPr>
              <a:t>sono</a:t>
            </a:r>
            <a:r>
              <a:rPr lang="en-GB" sz="2000" dirty="0">
                <a:solidFill>
                  <a:schemeClr val="tx1"/>
                </a:solidFill>
              </a:rPr>
              <a:t> 1 </a:t>
            </a:r>
            <a:r>
              <a:rPr lang="en-GB" sz="2000" dirty="0" err="1">
                <a:solidFill>
                  <a:schemeClr val="tx1"/>
                </a:solidFill>
              </a:rPr>
              <a:t>su</a:t>
            </a:r>
            <a:r>
              <a:rPr lang="en-GB" sz="2000" dirty="0">
                <a:solidFill>
                  <a:schemeClr val="tx1"/>
                </a:solidFill>
              </a:rPr>
              <a:t> 4 per il media.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Il </a:t>
            </a:r>
            <a:r>
              <a:rPr lang="en-GB" sz="2000" dirty="0" err="1">
                <a:solidFill>
                  <a:schemeClr val="tx1"/>
                </a:solidFill>
              </a:rPr>
              <a:t>tasso</a:t>
            </a:r>
            <a:r>
              <a:rPr lang="en-GB" sz="2000" dirty="0">
                <a:solidFill>
                  <a:schemeClr val="tx1"/>
                </a:solidFill>
              </a:rPr>
              <a:t> di </a:t>
            </a:r>
            <a:r>
              <a:rPr lang="en-GB" sz="2000" dirty="0" err="1">
                <a:solidFill>
                  <a:schemeClr val="tx1"/>
                </a:solidFill>
              </a:rPr>
              <a:t>conversione</a:t>
            </a:r>
            <a:r>
              <a:rPr lang="en-GB" sz="2000" dirty="0">
                <a:solidFill>
                  <a:schemeClr val="tx1"/>
                </a:solidFill>
              </a:rPr>
              <a:t> per </a:t>
            </a:r>
            <a:r>
              <a:rPr lang="en-GB" sz="2000" dirty="0" err="1">
                <a:solidFill>
                  <a:schemeClr val="tx1"/>
                </a:solidFill>
              </a:rPr>
              <a:t>i</a:t>
            </a:r>
            <a:r>
              <a:rPr lang="en-GB" sz="2000" dirty="0">
                <a:solidFill>
                  <a:schemeClr val="tx1"/>
                </a:solidFill>
              </a:rPr>
              <a:t> non-incumbent </a:t>
            </a:r>
            <a:r>
              <a:rPr lang="en-GB" sz="2000" dirty="0" err="1">
                <a:solidFill>
                  <a:schemeClr val="tx1"/>
                </a:solidFill>
              </a:rPr>
              <a:t>è</a:t>
            </a:r>
            <a:r>
              <a:rPr lang="en-GB" sz="2000" dirty="0">
                <a:solidFill>
                  <a:schemeClr val="tx1"/>
                </a:solidFill>
              </a:rPr>
              <a:t> 37-38% </a:t>
            </a:r>
            <a:r>
              <a:rPr lang="en-GB" sz="2000" dirty="0" err="1">
                <a:solidFill>
                  <a:schemeClr val="tx1"/>
                </a:solidFill>
              </a:rPr>
              <a:t>nelle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agenzie</a:t>
            </a:r>
            <a:r>
              <a:rPr lang="en-GB" sz="2000" dirty="0">
                <a:solidFill>
                  <a:schemeClr val="tx1"/>
                </a:solidFill>
              </a:rPr>
              <a:t> creative/PR </a:t>
            </a:r>
            <a:r>
              <a:rPr lang="en-GB" sz="2000" dirty="0" err="1">
                <a:solidFill>
                  <a:schemeClr val="tx1"/>
                </a:solidFill>
              </a:rPr>
              <a:t>rispettivamente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contro</a:t>
            </a:r>
            <a:r>
              <a:rPr lang="en-GB" sz="2000" dirty="0">
                <a:solidFill>
                  <a:schemeClr val="tx1"/>
                </a:solidFill>
              </a:rPr>
              <a:t> il 51% </a:t>
            </a:r>
            <a:r>
              <a:rPr lang="en-GB" sz="2000" dirty="0" err="1">
                <a:solidFill>
                  <a:schemeClr val="tx1"/>
                </a:solidFill>
              </a:rPr>
              <a:t>delle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agenzie</a:t>
            </a:r>
            <a:r>
              <a:rPr lang="en-GB" sz="2000" dirty="0">
                <a:solidFill>
                  <a:schemeClr val="tx1"/>
                </a:solidFill>
              </a:rPr>
              <a:t> media.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dirty="0">
                <a:solidFill>
                  <a:schemeClr val="tx1"/>
                </a:solidFill>
              </a:rPr>
              <a:t>Il </a:t>
            </a:r>
            <a:r>
              <a:rPr lang="en-GB" sz="2000" dirty="0" err="1">
                <a:solidFill>
                  <a:schemeClr val="tx1"/>
                </a:solidFill>
              </a:rPr>
              <a:t>tasso</a:t>
            </a:r>
            <a:r>
              <a:rPr lang="en-GB" sz="2000" dirty="0">
                <a:solidFill>
                  <a:schemeClr val="tx1"/>
                </a:solidFill>
              </a:rPr>
              <a:t> di </a:t>
            </a:r>
            <a:r>
              <a:rPr lang="en-GB" sz="2000" dirty="0" err="1">
                <a:solidFill>
                  <a:schemeClr val="tx1"/>
                </a:solidFill>
              </a:rPr>
              <a:t>conversione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degli</a:t>
            </a:r>
            <a:r>
              <a:rPr lang="en-GB" sz="2000" dirty="0">
                <a:solidFill>
                  <a:schemeClr val="tx1"/>
                </a:solidFill>
              </a:rPr>
              <a:t> incumbent non </a:t>
            </a:r>
            <a:r>
              <a:rPr lang="en-GB" sz="2000" dirty="0" err="1">
                <a:solidFill>
                  <a:schemeClr val="tx1"/>
                </a:solidFill>
              </a:rPr>
              <a:t>mostra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alcun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vantaggio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nei</a:t>
            </a:r>
            <a:r>
              <a:rPr lang="en-GB" sz="2000" dirty="0">
                <a:solidFill>
                  <a:schemeClr val="tx1"/>
                </a:solidFill>
              </a:rPr>
              <a:t> pitch </a:t>
            </a:r>
            <a:r>
              <a:rPr lang="en-GB" sz="2000" dirty="0" err="1">
                <a:solidFill>
                  <a:schemeClr val="tx1"/>
                </a:solidFill>
              </a:rPr>
              <a:t>creativi</a:t>
            </a:r>
            <a:r>
              <a:rPr lang="en-GB" sz="2000" dirty="0">
                <a:solidFill>
                  <a:schemeClr val="tx1"/>
                </a:solidFill>
              </a:rPr>
              <a:t> (37%), ma </a:t>
            </a:r>
            <a:r>
              <a:rPr lang="en-GB" sz="2000" dirty="0" err="1">
                <a:solidFill>
                  <a:schemeClr val="tx1"/>
                </a:solidFill>
              </a:rPr>
              <a:t>supera</a:t>
            </a:r>
            <a:r>
              <a:rPr lang="en-GB" sz="2000" dirty="0">
                <a:solidFill>
                  <a:schemeClr val="tx1"/>
                </a:solidFill>
              </a:rPr>
              <a:t> il 70% </a:t>
            </a:r>
            <a:r>
              <a:rPr lang="en-GB" sz="2000" dirty="0" err="1">
                <a:solidFill>
                  <a:schemeClr val="tx1"/>
                </a:solidFill>
              </a:rPr>
              <a:t>sia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nelle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gare</a:t>
            </a:r>
            <a:r>
              <a:rPr lang="en-GB" sz="2000" dirty="0">
                <a:solidFill>
                  <a:schemeClr val="tx1"/>
                </a:solidFill>
              </a:rPr>
              <a:t> PR(73%) </a:t>
            </a:r>
            <a:r>
              <a:rPr lang="en-GB" sz="2000" dirty="0" err="1">
                <a:solidFill>
                  <a:schemeClr val="tx1"/>
                </a:solidFill>
              </a:rPr>
              <a:t>sia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nelle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gare</a:t>
            </a:r>
            <a:r>
              <a:rPr lang="en-GB" sz="2000" dirty="0">
                <a:solidFill>
                  <a:schemeClr val="tx1"/>
                </a:solidFill>
              </a:rPr>
              <a:t> media (77%), il </a:t>
            </a:r>
            <a:r>
              <a:rPr lang="en-GB" sz="2000" dirty="0" err="1">
                <a:solidFill>
                  <a:schemeClr val="tx1"/>
                </a:solidFill>
              </a:rPr>
              <a:t>che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suggerisce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scarse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possibilità</a:t>
            </a:r>
            <a:r>
              <a:rPr lang="en-GB" sz="2000" dirty="0">
                <a:solidFill>
                  <a:schemeClr val="tx1"/>
                </a:solidFill>
              </a:rPr>
              <a:t> per </a:t>
            </a:r>
            <a:r>
              <a:rPr lang="en-GB" sz="2000" dirty="0" err="1">
                <a:solidFill>
                  <a:schemeClr val="tx1"/>
                </a:solidFill>
              </a:rPr>
              <a:t>gli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altri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contendenti</a:t>
            </a:r>
            <a:endParaRPr lang="en-GB" sz="2000" dirty="0">
              <a:solidFill>
                <a:schemeClr val="tx1"/>
              </a:solidFill>
            </a:endParaRPr>
          </a:p>
          <a:p>
            <a:endParaRPr lang="it-IT" sz="1800" b="1" dirty="0">
              <a:solidFill>
                <a:srgbClr val="AFA28D"/>
              </a:solidFill>
            </a:endParaRPr>
          </a:p>
          <a:p>
            <a:r>
              <a:rPr lang="it-IT" sz="1800" b="1" dirty="0">
                <a:solidFill>
                  <a:srgbClr val="AFA28D"/>
                </a:solidFill>
              </a:rPr>
              <a:t>RACCOMANDAZIONE 8: LAVORO DI INTELLIGENCE</a:t>
            </a:r>
            <a:endParaRPr lang="en-IT" sz="1800" b="1">
              <a:solidFill>
                <a:srgbClr val="AFA28D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14150229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B311CD-C819-E87B-62AD-DCD1C97E85F3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780708" y="658882"/>
            <a:ext cx="5603538" cy="975650"/>
          </a:xfrm>
        </p:spPr>
        <p:txBody>
          <a:bodyPr/>
          <a:lstStyle/>
          <a:p>
            <a:r>
              <a:rPr lang="en-GB" sz="4000" dirty="0">
                <a:solidFill>
                  <a:schemeClr val="tx1"/>
                </a:solidFill>
                <a:effectLst/>
              </a:rPr>
              <a:t>143 </a:t>
            </a:r>
            <a:r>
              <a:rPr lang="en-GB" sz="1400" dirty="0">
                <a:solidFill>
                  <a:schemeClr val="tx1"/>
                </a:solidFill>
                <a:effectLst/>
              </a:rPr>
              <a:t>AGENZIE COINVOLTE TRA LUGLIO E SETTEMBRE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r>
              <a:rPr lang="en-GB" sz="1400" dirty="0">
                <a:solidFill>
                  <a:schemeClr val="tx1"/>
                </a:solidFill>
                <a:effectLst/>
              </a:rPr>
              <a:t>INTERVISTE CON I RESPONSABILIT DI PROC</a:t>
            </a:r>
            <a:r>
              <a:rPr lang="en-GB" dirty="0">
                <a:solidFill>
                  <a:schemeClr val="tx1"/>
                </a:solidFill>
              </a:rPr>
              <a:t>UREMENT</a:t>
            </a:r>
          </a:p>
          <a:p>
            <a:endParaRPr lang="en-GB" sz="1400" dirty="0">
              <a:solidFill>
                <a:schemeClr val="tx1"/>
              </a:solidFill>
              <a:effectLst/>
            </a:endParaRPr>
          </a:p>
          <a:p>
            <a:r>
              <a:rPr lang="en-GB" dirty="0">
                <a:solidFill>
                  <a:schemeClr val="tx1"/>
                </a:solidFill>
              </a:rPr>
              <a:t>PUBBLICAZIONE DEL REPORT COMPLETO A FINE NOVEMBRE</a:t>
            </a:r>
            <a:endParaRPr lang="en-GB" sz="1400" dirty="0">
              <a:solidFill>
                <a:schemeClr val="tx1"/>
              </a:solidFill>
              <a:effectLst/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sz="1400" dirty="0">
              <a:solidFill>
                <a:schemeClr val="tx1"/>
              </a:solidFill>
              <a:effectLst/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  <p:pic>
        <p:nvPicPr>
          <p:cNvPr id="7" name="Picture 6" descr="A black and white logo&#10;&#10;Description automatically generated">
            <a:extLst>
              <a:ext uri="{FF2B5EF4-FFF2-40B4-BE49-F238E27FC236}">
                <a16:creationId xmlns:a16="http://schemas.microsoft.com/office/drawing/2014/main" id="{F16A8EF9-BB6C-6F77-6BC3-146FEA3B05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12303" y="2798481"/>
            <a:ext cx="2047516" cy="710488"/>
          </a:xfrm>
          <a:prstGeom prst="rect">
            <a:avLst/>
          </a:prstGeom>
        </p:spPr>
      </p:pic>
      <p:pic>
        <p:nvPicPr>
          <p:cNvPr id="8" name="Immagine 5" descr="Immagine che contiene nero, oscurità&#10;&#10;Descrizione generata automaticamente">
            <a:extLst>
              <a:ext uri="{FF2B5EF4-FFF2-40B4-BE49-F238E27FC236}">
                <a16:creationId xmlns:a16="http://schemas.microsoft.com/office/drawing/2014/main" id="{111F554D-5348-8386-0A93-1E9696EA758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4072" y="2798481"/>
            <a:ext cx="1665786" cy="6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6826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36DE6-8F1E-88DA-3A9D-B4DC2B87F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RISPOLVERARE 'LA BUONA GARA' 2019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30E33B-729F-2C2E-3647-9D6F7EC8AC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sz="1800" dirty="0">
              <a:solidFill>
                <a:schemeClr val="tx1"/>
              </a:solidFill>
            </a:endParaRPr>
          </a:p>
          <a:p>
            <a:endParaRPr lang="en-GB" sz="2000" dirty="0">
              <a:solidFill>
                <a:schemeClr val="tx1"/>
              </a:solidFill>
            </a:endParaRPr>
          </a:p>
          <a:p>
            <a:r>
              <a:rPr lang="en-GB" sz="2000" b="1" dirty="0">
                <a:solidFill>
                  <a:schemeClr val="tx1"/>
                </a:solidFill>
                <a:effectLst/>
              </a:rPr>
              <a:t>33% </a:t>
            </a:r>
            <a:r>
              <a:rPr lang="en-GB" sz="2000" dirty="0" err="1">
                <a:solidFill>
                  <a:schemeClr val="tx1"/>
                </a:solidFill>
              </a:rPr>
              <a:t>degli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intervistati</a:t>
            </a:r>
            <a:r>
              <a:rPr lang="en-GB" sz="2000" dirty="0">
                <a:solidFill>
                  <a:schemeClr val="tx1"/>
                </a:solidFill>
              </a:rPr>
              <a:t> ha </a:t>
            </a:r>
            <a:r>
              <a:rPr lang="en-GB" sz="2000" dirty="0" err="1">
                <a:solidFill>
                  <a:schemeClr val="tx1"/>
                </a:solidFill>
              </a:rPr>
              <a:t>dichiarato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che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una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maggiore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formazione</a:t>
            </a:r>
            <a:r>
              <a:rPr lang="en-GB" sz="2000" dirty="0">
                <a:solidFill>
                  <a:schemeClr val="tx1"/>
                </a:solidFill>
              </a:rPr>
              <a:t> da </a:t>
            </a:r>
            <a:r>
              <a:rPr lang="en-GB" sz="2000" dirty="0" err="1">
                <a:solidFill>
                  <a:schemeClr val="tx1"/>
                </a:solidFill>
              </a:rPr>
              <a:t>parte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delle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associazioni</a:t>
            </a:r>
            <a:r>
              <a:rPr lang="en-GB" sz="2000" dirty="0">
                <a:solidFill>
                  <a:schemeClr val="tx1"/>
                </a:solidFill>
              </a:rPr>
              <a:t> di </a:t>
            </a:r>
            <a:r>
              <a:rPr lang="en-GB" sz="2000" dirty="0" err="1">
                <a:solidFill>
                  <a:schemeClr val="tx1"/>
                </a:solidFill>
              </a:rPr>
              <a:t>categoria</a:t>
            </a:r>
            <a:r>
              <a:rPr lang="en-GB" sz="2000" dirty="0">
                <a:solidFill>
                  <a:schemeClr val="tx1"/>
                </a:solidFill>
              </a:rPr>
              <a:t> </a:t>
            </a:r>
            <a:r>
              <a:rPr lang="en-GB" sz="2000" dirty="0" err="1">
                <a:solidFill>
                  <a:schemeClr val="tx1"/>
                </a:solidFill>
              </a:rPr>
              <a:t>migliorerebbe</a:t>
            </a:r>
            <a:r>
              <a:rPr lang="en-GB" sz="2000" dirty="0">
                <a:solidFill>
                  <a:schemeClr val="tx1"/>
                </a:solidFill>
              </a:rPr>
              <a:t> il </a:t>
            </a:r>
            <a:r>
              <a:rPr lang="en-GB" sz="2000" dirty="0" err="1">
                <a:solidFill>
                  <a:schemeClr val="tx1"/>
                </a:solidFill>
              </a:rPr>
              <a:t>processo</a:t>
            </a:r>
            <a:r>
              <a:rPr lang="en-GB" sz="2000" dirty="0">
                <a:solidFill>
                  <a:schemeClr val="tx1"/>
                </a:solidFill>
              </a:rPr>
              <a:t> di </a:t>
            </a:r>
            <a:r>
              <a:rPr lang="en-GB" sz="2000" dirty="0" err="1">
                <a:solidFill>
                  <a:schemeClr val="tx1"/>
                </a:solidFill>
              </a:rPr>
              <a:t>gara</a:t>
            </a:r>
            <a:r>
              <a:rPr lang="en-GB" sz="2000" dirty="0">
                <a:solidFill>
                  <a:schemeClr val="tx1"/>
                </a:solidFill>
              </a:rPr>
              <a:t>.</a:t>
            </a:r>
          </a:p>
          <a:p>
            <a:endParaRPr lang="en-GB" sz="2000" dirty="0">
              <a:solidFill>
                <a:schemeClr val="tx1"/>
              </a:solidFill>
            </a:endParaRPr>
          </a:p>
          <a:p>
            <a:endParaRPr lang="it-IT" sz="1800" b="1" dirty="0">
              <a:solidFill>
                <a:srgbClr val="AFA28D"/>
              </a:solidFill>
            </a:endParaRPr>
          </a:p>
          <a:p>
            <a:r>
              <a:rPr lang="it-IT" sz="1800" b="1" dirty="0">
                <a:solidFill>
                  <a:srgbClr val="AFA28D"/>
                </a:solidFill>
              </a:rPr>
              <a:t>RACCOMANDAZIONE 9: MODULI DI FORMAZIONE PER PROFESSIONISTI DEL MARKETING E DEGLI ACQUISTI</a:t>
            </a:r>
            <a:endParaRPr lang="en-IT" sz="1800" b="1" dirty="0">
              <a:solidFill>
                <a:srgbClr val="AFA28D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1261949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843348-B57D-6AA2-92A3-979E7DD1A0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GRAZIE</a:t>
            </a:r>
            <a:endParaRPr lang="en-IT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B41F7B-91A6-26A2-924B-86FB86FD83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T"/>
          </a:p>
        </p:txBody>
      </p:sp>
    </p:spTree>
    <p:extLst>
      <p:ext uri="{BB962C8B-B14F-4D97-AF65-F5344CB8AC3E}">
        <p14:creationId xmlns:p14="http://schemas.microsoft.com/office/powerpoint/2010/main" val="19025668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1CB7A5-383B-40A1-1E08-3C62927C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9108" y="445025"/>
            <a:ext cx="6976959" cy="572700"/>
          </a:xfrm>
        </p:spPr>
        <p:txBody>
          <a:bodyPr/>
          <a:lstStyle/>
          <a:p>
            <a:r>
              <a:rPr lang="it-IT" dirty="0"/>
              <a:t>IL COSTO DELLE GARE IN 1 ANNO PER </a:t>
            </a:r>
            <a:r>
              <a:rPr lang="en-IT"/>
              <a:t>143 </a:t>
            </a:r>
            <a:r>
              <a:rPr lang="it-IT" dirty="0"/>
              <a:t>AGENZIE 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15C4A4-763B-1C31-CB2C-6611BAA56991}"/>
              </a:ext>
            </a:extLst>
          </p:cNvPr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en-IT" sz="1800"/>
          </a:p>
          <a:p>
            <a:r>
              <a:rPr lang="en-IT" sz="7200"/>
              <a:t>€</a:t>
            </a:r>
            <a:r>
              <a:rPr lang="en-GB" sz="7200" dirty="0"/>
              <a:t>58,253,052</a:t>
            </a:r>
            <a:endParaRPr lang="en-IT" sz="900"/>
          </a:p>
          <a:p>
            <a:r>
              <a:rPr lang="en-IT" sz="18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56325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67570-F63A-E55D-6936-41866B8785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COSTO MEDIO DI 1 GARA </a:t>
            </a:r>
            <a:r>
              <a:rPr lang="en-GB" dirty="0"/>
              <a:t>(PEOPLE E COSTI DIRETTI)</a:t>
            </a:r>
            <a:endParaRPr lang="en-IT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48C7FA1-2DD1-FA57-BE07-09E13A3F5F6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  <a:p>
            <a:pPr algn="ctr"/>
            <a:r>
              <a:rPr lang="en-IT" sz="13800" dirty="0"/>
              <a:t>€</a:t>
            </a:r>
            <a:r>
              <a:rPr lang="en-GB" sz="13800" dirty="0"/>
              <a:t>33</a:t>
            </a:r>
            <a:r>
              <a:rPr lang="en-IT" sz="13800"/>
              <a:t>,</a:t>
            </a:r>
            <a:r>
              <a:rPr lang="en-GB" sz="13800" dirty="0"/>
              <a:t>947</a:t>
            </a:r>
            <a:endParaRPr lang="en-IT" sz="13800" dirty="0"/>
          </a:p>
          <a:p>
            <a:endParaRPr lang="en-IT" dirty="0"/>
          </a:p>
          <a:p>
            <a:r>
              <a:rPr lang="en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698452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DE76AC-B748-0D2F-0D8F-EBB02F2972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353F995-F3AD-0B79-E9BA-ED2B292C0A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2938494" cy="3416400"/>
          </a:xfrm>
        </p:spPr>
        <p:txBody>
          <a:bodyPr anchor="ctr"/>
          <a:lstStyle/>
          <a:p>
            <a:r>
              <a:rPr lang="en-IT" sz="1200" dirty="0"/>
              <a:t>CREATIVE</a:t>
            </a:r>
          </a:p>
          <a:p>
            <a:r>
              <a:rPr lang="en-IT" sz="5400" dirty="0"/>
              <a:t>€</a:t>
            </a:r>
            <a:r>
              <a:rPr lang="en-GB" sz="5400"/>
              <a:t>33</a:t>
            </a:r>
            <a:r>
              <a:rPr lang="en-IT" sz="5400"/>
              <a:t>,</a:t>
            </a:r>
            <a:r>
              <a:rPr lang="en-GB" sz="5400"/>
              <a:t>725</a:t>
            </a:r>
            <a:endParaRPr lang="en-IT" sz="5400" dirty="0"/>
          </a:p>
          <a:p>
            <a:endParaRPr lang="en-IT" sz="1200" dirty="0"/>
          </a:p>
          <a:p>
            <a:r>
              <a:rPr lang="en-IT" sz="1200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8D3797-B76C-86A3-AB88-C6C83579381E}"/>
              </a:ext>
            </a:extLst>
          </p:cNvPr>
          <p:cNvSpPr txBox="1">
            <a:spLocks/>
          </p:cNvSpPr>
          <p:nvPr/>
        </p:nvSpPr>
        <p:spPr>
          <a:xfrm>
            <a:off x="3239632" y="1152475"/>
            <a:ext cx="2938494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Exo 2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T" sz="1200" dirty="0"/>
              <a:t>MEDIA</a:t>
            </a:r>
          </a:p>
          <a:p>
            <a:r>
              <a:rPr lang="en-IT" sz="5400" dirty="0"/>
              <a:t>€</a:t>
            </a:r>
            <a:r>
              <a:rPr lang="en-IT" sz="5400"/>
              <a:t>4</a:t>
            </a:r>
            <a:r>
              <a:rPr lang="en-GB" sz="5400"/>
              <a:t>8</a:t>
            </a:r>
            <a:r>
              <a:rPr lang="en-IT" sz="5400"/>
              <a:t>,</a:t>
            </a:r>
            <a:r>
              <a:rPr lang="en-GB" sz="5400"/>
              <a:t>638</a:t>
            </a:r>
            <a:endParaRPr lang="en-IT" sz="5400" dirty="0"/>
          </a:p>
          <a:p>
            <a:endParaRPr lang="en-IT" sz="1200" dirty="0"/>
          </a:p>
          <a:p>
            <a:r>
              <a:rPr lang="en-IT" sz="1200" dirty="0"/>
              <a:t> 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B441C29-778E-4503-E621-A8197B891C6F}"/>
              </a:ext>
            </a:extLst>
          </p:cNvPr>
          <p:cNvSpPr txBox="1">
            <a:spLocks/>
          </p:cNvSpPr>
          <p:nvPr/>
        </p:nvSpPr>
        <p:spPr>
          <a:xfrm>
            <a:off x="6205506" y="1152475"/>
            <a:ext cx="2938494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Exo 2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T" sz="1200" dirty="0"/>
              <a:t>PR</a:t>
            </a:r>
          </a:p>
          <a:p>
            <a:r>
              <a:rPr lang="en-IT" sz="5400" dirty="0"/>
              <a:t>€</a:t>
            </a:r>
            <a:r>
              <a:rPr lang="en-IT" sz="5400"/>
              <a:t>2</a:t>
            </a:r>
            <a:r>
              <a:rPr lang="en-GB" sz="5400"/>
              <a:t>4</a:t>
            </a:r>
            <a:r>
              <a:rPr lang="en-IT" sz="5400"/>
              <a:t>,</a:t>
            </a:r>
            <a:r>
              <a:rPr lang="en-GB" sz="5400"/>
              <a:t>708</a:t>
            </a:r>
            <a:endParaRPr lang="en-IT" sz="5400" dirty="0"/>
          </a:p>
          <a:p>
            <a:endParaRPr lang="en-IT" sz="1200" dirty="0"/>
          </a:p>
          <a:p>
            <a:r>
              <a:rPr lang="en-IT" sz="1200" dirty="0"/>
              <a:t> 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77C8B024-DD4F-77F4-ADFC-54774576F90C}"/>
              </a:ext>
            </a:extLst>
          </p:cNvPr>
          <p:cNvSpPr txBox="1">
            <a:spLocks/>
          </p:cNvSpPr>
          <p:nvPr/>
        </p:nvSpPr>
        <p:spPr>
          <a:xfrm>
            <a:off x="448579" y="390948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Exo 2"/>
                <a:ea typeface="Exo 2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it-IT" dirty="0"/>
              <a:t>IL COSTO MEDIO DI 1 GARA </a:t>
            </a:r>
            <a:r>
              <a:rPr lang="en-GB" dirty="0"/>
              <a:t>(PEOPLE E COSTI DIRETTI) </a:t>
            </a:r>
          </a:p>
          <a:p>
            <a:r>
              <a:rPr lang="en-GB" dirty="0"/>
              <a:t>PER LE PRINCIPALI TIPOLOGIE DI GARA </a:t>
            </a:r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32732209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5CEC5B9-ED9A-8855-C3C0-3440286895F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14E29-B7AE-5017-7B2D-909CF3B935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INVESTIMENTO ANNUALE MEDIO DI AGENZIA IN GARE </a:t>
            </a:r>
            <a:br>
              <a:rPr lang="it-IT" dirty="0"/>
            </a:br>
            <a:r>
              <a:rPr lang="it-IT" dirty="0"/>
              <a:t>PER TIPOLOGIA DI GARA </a:t>
            </a:r>
            <a:r>
              <a:rPr lang="en-GB" dirty="0"/>
              <a:t>(PEOPLE E COSTI DIRETTI) </a:t>
            </a:r>
            <a:endParaRPr lang="en-IT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1774ECDB-D5F7-7777-BFEC-EED0ABFB11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1138" y="1152475"/>
            <a:ext cx="2938494" cy="3416400"/>
          </a:xfrm>
        </p:spPr>
        <p:txBody>
          <a:bodyPr anchor="ctr"/>
          <a:lstStyle/>
          <a:p>
            <a:r>
              <a:rPr lang="en-IT" sz="1100"/>
              <a:t>CREATIVE</a:t>
            </a:r>
          </a:p>
          <a:p>
            <a:r>
              <a:rPr lang="en-IT" sz="4800"/>
              <a:t>€</a:t>
            </a:r>
            <a:r>
              <a:rPr lang="en-GB" sz="4800"/>
              <a:t>404,700</a:t>
            </a:r>
            <a:endParaRPr lang="en-IT" sz="4800"/>
          </a:p>
          <a:p>
            <a:endParaRPr lang="en-IT" sz="1100"/>
          </a:p>
          <a:p>
            <a:r>
              <a:rPr lang="en-IT" sz="110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6B5642E-7E27-9402-47A6-CBAF54AFDE33}"/>
              </a:ext>
            </a:extLst>
          </p:cNvPr>
          <p:cNvSpPr txBox="1">
            <a:spLocks/>
          </p:cNvSpPr>
          <p:nvPr/>
        </p:nvSpPr>
        <p:spPr>
          <a:xfrm>
            <a:off x="3239632" y="1082137"/>
            <a:ext cx="2938494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Exo 2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T" sz="1100"/>
              <a:t>MEDIA</a:t>
            </a:r>
          </a:p>
          <a:p>
            <a:r>
              <a:rPr lang="en-IT" sz="4800"/>
              <a:t>€5</a:t>
            </a:r>
            <a:r>
              <a:rPr lang="en-GB" sz="4800"/>
              <a:t>83</a:t>
            </a:r>
            <a:r>
              <a:rPr lang="en-IT" sz="4800"/>
              <a:t>,</a:t>
            </a:r>
            <a:r>
              <a:rPr lang="en-GB" sz="4800"/>
              <a:t>656</a:t>
            </a:r>
            <a:endParaRPr lang="en-IT" sz="1100"/>
          </a:p>
          <a:p>
            <a:r>
              <a:rPr lang="en-IT" sz="1100"/>
              <a:t> 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CDC2C96C-5357-8F81-945A-62890A7A4EA7}"/>
              </a:ext>
            </a:extLst>
          </p:cNvPr>
          <p:cNvSpPr txBox="1">
            <a:spLocks/>
          </p:cNvSpPr>
          <p:nvPr/>
        </p:nvSpPr>
        <p:spPr>
          <a:xfrm>
            <a:off x="6205506" y="1152475"/>
            <a:ext cx="2938494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Exo 2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T" sz="1100"/>
              <a:t>PR</a:t>
            </a:r>
          </a:p>
          <a:p>
            <a:pPr algn="ctr"/>
            <a:r>
              <a:rPr lang="en-IT" sz="4800"/>
              <a:t>€2</a:t>
            </a:r>
            <a:r>
              <a:rPr lang="en-GB" sz="4800"/>
              <a:t>96</a:t>
            </a:r>
            <a:r>
              <a:rPr lang="en-IT" sz="4800"/>
              <a:t>,</a:t>
            </a:r>
            <a:r>
              <a:rPr lang="en-GB" sz="4800"/>
              <a:t>496</a:t>
            </a:r>
            <a:endParaRPr lang="en-IT" sz="4800"/>
          </a:p>
          <a:p>
            <a:endParaRPr lang="en-IT" sz="1100"/>
          </a:p>
          <a:p>
            <a:r>
              <a:rPr lang="en-IT" sz="11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78565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3B88B-20EA-0757-2082-D10F4FF3B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SENZA CONTARE I COSTI INDIRETTI DELLA GARE</a:t>
            </a:r>
            <a:endParaRPr lang="en-IT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7F7D96-0C57-AF55-88C1-7735BA08EE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GB" sz="1800" dirty="0">
                <a:effectLst/>
                <a:latin typeface="-apple-system"/>
              </a:rPr>
              <a:t>Le </a:t>
            </a:r>
            <a:r>
              <a:rPr lang="en-GB" sz="1800" dirty="0" err="1">
                <a:effectLst/>
                <a:latin typeface="-apple-system"/>
              </a:rPr>
              <a:t>preoccupazioni</a:t>
            </a:r>
            <a:r>
              <a:rPr lang="en-GB" sz="1800" dirty="0">
                <a:effectLst/>
                <a:latin typeface="-apple-system"/>
              </a:rPr>
              <a:t> </a:t>
            </a:r>
            <a:r>
              <a:rPr lang="en-GB" sz="1800" dirty="0" err="1">
                <a:effectLst/>
                <a:latin typeface="-apple-system"/>
              </a:rPr>
              <a:t>più</a:t>
            </a:r>
            <a:r>
              <a:rPr lang="en-GB" sz="1800" dirty="0">
                <a:effectLst/>
                <a:latin typeface="-apple-system"/>
              </a:rPr>
              <a:t> significative per le agenize </a:t>
            </a:r>
            <a:r>
              <a:rPr lang="en-GB" sz="1800" dirty="0" err="1">
                <a:effectLst/>
                <a:latin typeface="-apple-system"/>
              </a:rPr>
              <a:t>intervistate</a:t>
            </a:r>
            <a:r>
              <a:rPr lang="en-GB" sz="1800" dirty="0">
                <a:effectLst/>
                <a:latin typeface="-apple-system"/>
              </a:rPr>
              <a:t> (T2B):</a:t>
            </a:r>
          </a:p>
          <a:p>
            <a:pPr rtl="0"/>
            <a:endParaRPr lang="en-GB" sz="1800" dirty="0">
              <a:effectLst/>
              <a:latin typeface="-apple-system"/>
            </a:endParaRPr>
          </a:p>
          <a:p>
            <a:pPr rtl="0"/>
            <a:r>
              <a:rPr lang="en-GB" sz="1800" dirty="0">
                <a:effectLst/>
                <a:latin typeface="-apple-system"/>
              </a:rPr>
              <a:t>‘</a:t>
            </a:r>
            <a:r>
              <a:rPr lang="en-GB" sz="1800" dirty="0" err="1">
                <a:effectLst/>
                <a:latin typeface="-apple-system"/>
              </a:rPr>
              <a:t>Svalutazione</a:t>
            </a:r>
            <a:r>
              <a:rPr lang="en-GB" sz="1800" dirty="0">
                <a:effectLst/>
                <a:latin typeface="-apple-system"/>
              </a:rPr>
              <a:t> del </a:t>
            </a:r>
            <a:r>
              <a:rPr lang="en-GB" sz="1800" dirty="0" err="1">
                <a:effectLst/>
                <a:latin typeface="-apple-system"/>
              </a:rPr>
              <a:t>servizio</a:t>
            </a:r>
            <a:r>
              <a:rPr lang="en-GB" sz="1800" dirty="0">
                <a:effectLst/>
                <a:latin typeface="-apple-system"/>
              </a:rPr>
              <a:t>’ 	</a:t>
            </a:r>
            <a:r>
              <a:rPr lang="en-GB" sz="1800" b="1" dirty="0">
                <a:effectLst/>
                <a:latin typeface="-apple-system"/>
              </a:rPr>
              <a:t>63%</a:t>
            </a:r>
            <a:endParaRPr lang="en-GB" sz="1800" dirty="0">
              <a:effectLst/>
              <a:latin typeface="-apple-system"/>
            </a:endParaRPr>
          </a:p>
          <a:p>
            <a:pPr rtl="0"/>
            <a:endParaRPr lang="en-GB" sz="1800" dirty="0">
              <a:effectLst/>
              <a:latin typeface="-apple-system"/>
            </a:endParaRPr>
          </a:p>
          <a:p>
            <a:pPr rtl="0"/>
            <a:r>
              <a:rPr lang="en-GB" sz="1800" dirty="0">
                <a:effectLst/>
                <a:latin typeface="-apple-system"/>
              </a:rPr>
              <a:t>‘</a:t>
            </a:r>
            <a:r>
              <a:rPr lang="en-GB" sz="1800" dirty="0" err="1">
                <a:effectLst/>
                <a:latin typeface="-apple-system"/>
              </a:rPr>
              <a:t>Riduzione</a:t>
            </a:r>
            <a:r>
              <a:rPr lang="en-GB" sz="1800" dirty="0">
                <a:effectLst/>
                <a:latin typeface="-apple-system"/>
              </a:rPr>
              <a:t> del focus’ 	</a:t>
            </a:r>
            <a:r>
              <a:rPr lang="en-GB" sz="1800" b="1" dirty="0">
                <a:effectLst/>
                <a:latin typeface="-apple-system"/>
              </a:rPr>
              <a:t>51%</a:t>
            </a:r>
            <a:r>
              <a:rPr lang="en-GB" sz="1800" dirty="0">
                <a:effectLst/>
                <a:latin typeface="-apple-system"/>
              </a:rPr>
              <a:t> </a:t>
            </a:r>
          </a:p>
          <a:p>
            <a:pPr rtl="0"/>
            <a:endParaRPr lang="en-GB" sz="1800" dirty="0">
              <a:latin typeface="-apple-system"/>
            </a:endParaRPr>
          </a:p>
          <a:p>
            <a:pPr rtl="0"/>
            <a:r>
              <a:rPr lang="en-GB" sz="1800" dirty="0">
                <a:effectLst/>
                <a:latin typeface="-apple-system"/>
              </a:rPr>
              <a:t>‘Calo di </a:t>
            </a:r>
            <a:r>
              <a:rPr lang="en-GB" sz="1800" dirty="0" err="1">
                <a:effectLst/>
                <a:latin typeface="-apple-system"/>
              </a:rPr>
              <a:t>motivazione</a:t>
            </a:r>
            <a:r>
              <a:rPr lang="en-GB" sz="1800" dirty="0">
                <a:effectLst/>
                <a:latin typeface="-apple-system"/>
              </a:rPr>
              <a:t>’ 	</a:t>
            </a:r>
            <a:r>
              <a:rPr lang="en-GB" sz="1800" b="1" dirty="0">
                <a:effectLst/>
                <a:latin typeface="-apple-system"/>
              </a:rPr>
              <a:t>44%</a:t>
            </a:r>
            <a:r>
              <a:rPr lang="en-GB" sz="1800" dirty="0">
                <a:effectLst/>
                <a:latin typeface="-apple-system"/>
              </a:rPr>
              <a:t> </a:t>
            </a:r>
          </a:p>
          <a:p>
            <a:pPr rtl="0"/>
            <a:endParaRPr lang="en-GB" sz="1800" dirty="0">
              <a:effectLst/>
              <a:latin typeface="-apple-system"/>
            </a:endParaRPr>
          </a:p>
          <a:p>
            <a:endParaRPr lang="en-IT" sz="1800"/>
          </a:p>
        </p:txBody>
      </p:sp>
    </p:spTree>
    <p:extLst>
      <p:ext uri="{BB962C8B-B14F-4D97-AF65-F5344CB8AC3E}">
        <p14:creationId xmlns:p14="http://schemas.microsoft.com/office/powerpoint/2010/main" val="41074367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9FB276-2853-BE0B-0C68-2A21EA89DE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A68A85-BF3B-09FB-34A4-661C82116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VALORE MEDIO DI 1 GARA IN TERMINI DI FATTURATO ATTESO</a:t>
            </a:r>
            <a:endParaRPr lang="en-IT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7720D884-2B6C-E5D9-7F05-67A171D65A7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T" dirty="0"/>
          </a:p>
          <a:p>
            <a:pPr algn="ctr"/>
            <a:r>
              <a:rPr lang="en-IT" sz="13800" dirty="0"/>
              <a:t>€139,796</a:t>
            </a:r>
          </a:p>
          <a:p>
            <a:endParaRPr lang="en-IT" dirty="0"/>
          </a:p>
          <a:p>
            <a:r>
              <a:rPr lang="en-I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622263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D110834-8A89-3EBA-1695-C045B26FBD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873B3C54-EECF-CCB6-0794-605790F69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11700" y="1152475"/>
            <a:ext cx="2938494" cy="3416400"/>
          </a:xfrm>
        </p:spPr>
        <p:txBody>
          <a:bodyPr anchor="ctr"/>
          <a:lstStyle/>
          <a:p>
            <a:r>
              <a:rPr lang="en-IT" sz="1050" dirty="0"/>
              <a:t>CREATIVE</a:t>
            </a:r>
          </a:p>
          <a:p>
            <a:r>
              <a:rPr lang="en-IT" sz="4400" dirty="0"/>
              <a:t>€151,162</a:t>
            </a:r>
          </a:p>
          <a:p>
            <a:endParaRPr lang="en-IT" sz="1050" dirty="0"/>
          </a:p>
          <a:p>
            <a:r>
              <a:rPr lang="en-IT" sz="1050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43CED3-B9B4-4800-13FC-5DC0336EC5E6}"/>
              </a:ext>
            </a:extLst>
          </p:cNvPr>
          <p:cNvSpPr txBox="1">
            <a:spLocks/>
          </p:cNvSpPr>
          <p:nvPr/>
        </p:nvSpPr>
        <p:spPr>
          <a:xfrm>
            <a:off x="3250194" y="1090929"/>
            <a:ext cx="2938494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Exo 2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T" sz="1050" dirty="0"/>
              <a:t>MEDIA</a:t>
            </a:r>
          </a:p>
          <a:p>
            <a:r>
              <a:rPr lang="en-IT" sz="4400" dirty="0"/>
              <a:t>€178,852</a:t>
            </a:r>
            <a:endParaRPr lang="en-IT" sz="1050" dirty="0"/>
          </a:p>
          <a:p>
            <a:r>
              <a:rPr lang="en-IT" sz="1050" dirty="0"/>
              <a:t> </a:t>
            </a:r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D88B101B-27A6-8F0F-D178-3CED85865C0B}"/>
              </a:ext>
            </a:extLst>
          </p:cNvPr>
          <p:cNvSpPr txBox="1">
            <a:spLocks/>
          </p:cNvSpPr>
          <p:nvPr/>
        </p:nvSpPr>
        <p:spPr>
          <a:xfrm>
            <a:off x="6205506" y="1082819"/>
            <a:ext cx="2938494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1143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400" b="0" i="0" u="none" strike="noStrike" cap="none">
                <a:solidFill>
                  <a:srgbClr val="000000"/>
                </a:solidFill>
                <a:latin typeface="Exo 2"/>
                <a:ea typeface="Arial"/>
                <a:cs typeface="Arial"/>
                <a:sym typeface="Arial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rgbClr val="000000"/>
              </a:buClr>
              <a:buSzPts val="1400"/>
              <a:buFont typeface="Arial"/>
              <a:buChar char="■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IT" sz="1050" dirty="0"/>
              <a:t>PR</a:t>
            </a:r>
          </a:p>
          <a:p>
            <a:r>
              <a:rPr lang="en-IT" sz="4400" dirty="0"/>
              <a:t>€78,733</a:t>
            </a:r>
            <a:endParaRPr lang="en-IT" sz="1050" dirty="0"/>
          </a:p>
          <a:p>
            <a:r>
              <a:rPr lang="en-IT" sz="1050" dirty="0"/>
              <a:t> 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D9CA8D3-A134-1A84-9391-DB1B508EE9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</p:spPr>
        <p:txBody>
          <a:bodyPr/>
          <a:lstStyle/>
          <a:p>
            <a:r>
              <a:rPr lang="it-IT" dirty="0"/>
              <a:t>VALORE MEDIO DI 1 GARA IN TERMINI DI FATTURATO ATTESO</a:t>
            </a:r>
            <a:br>
              <a:rPr lang="it-IT" dirty="0"/>
            </a:br>
            <a:r>
              <a:rPr lang="it-IT" dirty="0"/>
              <a:t>PER TIPOLOGIA DI GARA</a:t>
            </a:r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324285629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6558</TotalTime>
  <Words>927</Words>
  <Application>Microsoft Office PowerPoint</Application>
  <PresentationFormat>Presentazione su schermo (16:9)</PresentationFormat>
  <Paragraphs>172</Paragraphs>
  <Slides>21</Slides>
  <Notes>6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7" baseType="lpstr">
      <vt:lpstr>-apple-system</vt:lpstr>
      <vt:lpstr>Aptos</vt:lpstr>
      <vt:lpstr>Arial</vt:lpstr>
      <vt:lpstr>Calibri</vt:lpstr>
      <vt:lpstr>Exo 2</vt:lpstr>
      <vt:lpstr>Simple Light</vt:lpstr>
      <vt:lpstr>Presentazione standard di PowerPoint</vt:lpstr>
      <vt:lpstr>Presentazione standard di PowerPoint</vt:lpstr>
      <vt:lpstr>IL COSTO DELLE GARE IN 1 ANNO PER 143 AGENZIE </vt:lpstr>
      <vt:lpstr>IL COSTO MEDIO DI 1 GARA (PEOPLE E COSTI DIRETTI)</vt:lpstr>
      <vt:lpstr>Presentazione standard di PowerPoint</vt:lpstr>
      <vt:lpstr>INVESTIMENTO ANNUALE MEDIO DI AGENZIA IN GARE  PER TIPOLOGIA DI GARA (PEOPLE E COSTI DIRETTI) </vt:lpstr>
      <vt:lpstr>SENZA CONTARE I COSTI INDIRETTI DELLA GARE</vt:lpstr>
      <vt:lpstr>VALORE MEDIO DI 1 GARA IN TERMINI DI FATTURATO ATTESO</vt:lpstr>
      <vt:lpstr>VALORE MEDIO DI 1 GARA IN TERMINI DI FATTURATO ATTESO PER TIPOLOGIA DI GARA</vt:lpstr>
      <vt:lpstr>VALORE MEDIO ANNUO GENERATO DALLE GARE PER TIPOLOGIA DI GARA</vt:lpstr>
      <vt:lpstr>COME RENDERE  PIÙ EFFICIENTE  IL PROCESSO</vt:lpstr>
      <vt:lpstr>MAGGIOR SELEZIONE DEI DELIVERABLES A FRONTE DI OBIETTIVI CHIARI E CONDIVISI</vt:lpstr>
      <vt:lpstr>MENO PARTECIPANTI</vt:lpstr>
      <vt:lpstr>AVERE UN BUDGET CHIARO COME PARTE DEL BRIEF</vt:lpstr>
      <vt:lpstr>CONTRATTI PIÙ LUNGHI</vt:lpstr>
      <vt:lpstr>AZZERRARE I PITCHES NON ASSEGNATI </vt:lpstr>
      <vt:lpstr>RIMBORSI DI GARA</vt:lpstr>
      <vt:lpstr>COMPETENZA NELLA QUALIFICAZIONE DELLE OPPORTUNITÀ DI GARA</vt:lpstr>
      <vt:lpstr>ATTENZIONE ALL’INCUMBENT NELLE GARE MEDIA E PR</vt:lpstr>
      <vt:lpstr>RISPOLVERARE 'LA BUONA GARA' 2019</vt:lpstr>
      <vt:lpstr>GRAZIE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Antonella Wolhfarht</dc:creator>
  <cp:lastModifiedBy>Colombo Colombo</cp:lastModifiedBy>
  <cp:revision>17</cp:revision>
  <dcterms:modified xsi:type="dcterms:W3CDTF">2024-11-14T08:15:17Z</dcterms:modified>
</cp:coreProperties>
</file>